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ags/tag10.xml" ContentType="application/vnd.openxmlformats-officedocument.presentationml.tags+xml"/>
  <Override PartName="/ppt/tags/tag11.xml" ContentType="application/vnd.openxmlformats-officedocument.presentationml.tags+xml"/>
  <Override PartName="/ppt/charts/chart10.xml" ContentType="application/vnd.openxmlformats-officedocument.drawingml.chart+xml"/>
  <Override PartName="/ppt/tags/tag12.xml" ContentType="application/vnd.openxmlformats-officedocument.presentationml.tags+xml"/>
  <Override PartName="/ppt/tags/tag13.xml" ContentType="application/vnd.openxmlformats-officedocument.presentationml.tags+xml"/>
  <Override PartName="/ppt/charts/chart11.xml" ContentType="application/vnd.openxmlformats-officedocument.drawingml.chart+xml"/>
  <Override PartName="/ppt/tags/tag14.xml" ContentType="application/vnd.openxmlformats-officedocument.presentationml.tags+xml"/>
  <Override PartName="/ppt/tags/tag15.xml" ContentType="application/vnd.openxmlformats-officedocument.presentationml.tags+xml"/>
  <Override PartName="/ppt/charts/chart12.xml" ContentType="application/vnd.openxmlformats-officedocument.drawingml.chart+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charts/chart13.xml" ContentType="application/vnd.openxmlformats-officedocument.drawingml.chart+xml"/>
  <Override PartName="/ppt/tags/tag19.xml" ContentType="application/vnd.openxmlformats-officedocument.presentationml.tags+xml"/>
  <Override PartName="/ppt/tags/tag20.xml" ContentType="application/vnd.openxmlformats-officedocument.presentationml.tags+xml"/>
  <Override PartName="/ppt/charts/chart14.xml" ContentType="application/vnd.openxmlformats-officedocument.drawingml.chart+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rts/chart15.xml" ContentType="application/vnd.openxmlformats-officedocument.drawingml.chart+xml"/>
  <Override PartName="/ppt/tags/tag24.xml" ContentType="application/vnd.openxmlformats-officedocument.presentationml.tags+xml"/>
  <Override PartName="/ppt/tags/tag25.xml" ContentType="application/vnd.openxmlformats-officedocument.presentationml.tags+xml"/>
  <Override PartName="/ppt/charts/chart16.xml" ContentType="application/vnd.openxmlformats-officedocument.drawingml.chart+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charts/chart17.xml" ContentType="application/vnd.openxmlformats-officedocument.drawingml.chart+xml"/>
  <Override PartName="/ppt/charts/chart18.xml" ContentType="application/vnd.openxmlformats-officedocument.drawingml.chart+xml"/>
  <Override PartName="/ppt/tags/tag30.xml" ContentType="application/vnd.openxmlformats-officedocument.presentationml.tags+xml"/>
  <Override PartName="/ppt/tags/tag31.xml" ContentType="application/vnd.openxmlformats-officedocument.presentationml.tags+xml"/>
  <Override PartName="/ppt/charts/chart19.xml" ContentType="application/vnd.openxmlformats-officedocument.drawingml.chart+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charts/chart20.xml" ContentType="application/vnd.openxmlformats-officedocument.drawingml.chart+xml"/>
  <Override PartName="/ppt/charts/chart21.xml" ContentType="application/vnd.openxmlformats-officedocument.drawingml.chart+xml"/>
  <Override PartName="/ppt/tags/tag36.xml" ContentType="application/vnd.openxmlformats-officedocument.presentationml.tags+xml"/>
  <Override PartName="/ppt/tags/tag37.xml" ContentType="application/vnd.openxmlformats-officedocument.presentationml.tags+xml"/>
  <Override PartName="/ppt/charts/chart22.xml" ContentType="application/vnd.openxmlformats-officedocument.drawingml.chart+xml"/>
  <Override PartName="/ppt/tags/tag38.xml" ContentType="application/vnd.openxmlformats-officedocument.presentationml.tags+xml"/>
  <Override PartName="/ppt/tags/tag39.xml" ContentType="application/vnd.openxmlformats-officedocument.presentationml.tags+xml"/>
  <Override PartName="/ppt/charts/chart23.xml" ContentType="application/vnd.openxmlformats-officedocument.drawingml.chart+xml"/>
  <Override PartName="/ppt/tags/tag40.xml" ContentType="application/vnd.openxmlformats-officedocument.presentationml.tags+xml"/>
  <Override PartName="/ppt/tags/tag41.xml" ContentType="application/vnd.openxmlformats-officedocument.presentationml.tags+xml"/>
  <Override PartName="/ppt/charts/chart24.xml" ContentType="application/vnd.openxmlformats-officedocument.drawingml.chart+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charts/chart25.xml" ContentType="application/vnd.openxmlformats-officedocument.drawingml.chart+xml"/>
  <Override PartName="/ppt/charts/chart26.xml" ContentType="application/vnd.openxmlformats-officedocument.drawingml.chart+xml"/>
  <Override PartName="/ppt/tags/tag46.xml" ContentType="application/vnd.openxmlformats-officedocument.presentationml.tags+xml"/>
  <Override PartName="/ppt/tags/tag47.xml" ContentType="application/vnd.openxmlformats-officedocument.presentationml.tags+xml"/>
  <Override PartName="/ppt/charts/chart27.xml" ContentType="application/vnd.openxmlformats-officedocument.drawingml.chart+xml"/>
  <Override PartName="/ppt/tags/tag48.xml" ContentType="application/vnd.openxmlformats-officedocument.presentationml.tags+xml"/>
  <Override PartName="/ppt/tags/tag49.xml" ContentType="application/vnd.openxmlformats-officedocument.presentationml.tags+xml"/>
  <Override PartName="/ppt/charts/chart28.xml" ContentType="application/vnd.openxmlformats-officedocument.drawingml.chart+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charts/chart29.xml" ContentType="application/vnd.openxmlformats-officedocument.drawingml.chart+xml"/>
  <Override PartName="/ppt/charts/chart30.xml" ContentType="application/vnd.openxmlformats-officedocument.drawingml.chart+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charts/chart31.xml" ContentType="application/vnd.openxmlformats-officedocument.drawingml.chart+xml"/>
  <Override PartName="/ppt/charts/chart32.xml" ContentType="application/vnd.openxmlformats-officedocument.drawingml.chart+xml"/>
  <Override PartName="/ppt/tags/tag56.xml" ContentType="application/vnd.openxmlformats-officedocument.presentationml.tags+xml"/>
  <Override PartName="/ppt/tags/tag57.xml" ContentType="application/vnd.openxmlformats-officedocument.presentationml.tags+xml"/>
  <Override PartName="/ppt/charts/chart33.xml" ContentType="application/vnd.openxmlformats-officedocument.drawingml.chart+xml"/>
  <Override PartName="/ppt/tags/tag58.xml" ContentType="application/vnd.openxmlformats-officedocument.presentationml.tags+xml"/>
  <Override PartName="/ppt/tags/tag59.xml" ContentType="application/vnd.openxmlformats-officedocument.presentationml.tags+xml"/>
  <Override PartName="/ppt/charts/chart34.xml" ContentType="application/vnd.openxmlformats-officedocument.drawingml.chart+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charts/chart35.xml" ContentType="application/vnd.openxmlformats-officedocument.drawingml.chart+xml"/>
  <Override PartName="/ppt/tags/tag64.xml" ContentType="application/vnd.openxmlformats-officedocument.presentationml.tags+xml"/>
  <Override PartName="/ppt/tags/tag65.xml" ContentType="application/vnd.openxmlformats-officedocument.presentationml.tags+xml"/>
  <Override PartName="/ppt/charts/chart36.xml" ContentType="application/vnd.openxmlformats-officedocument.drawingml.chart+xml"/>
  <Override PartName="/ppt/tags/tag66.xml" ContentType="application/vnd.openxmlformats-officedocument.presentationml.tags+xml"/>
  <Override PartName="/ppt/tags/tag67.xml" ContentType="application/vnd.openxmlformats-officedocument.presentationml.tags+xml"/>
  <Override PartName="/ppt/charts/chart37.xml" ContentType="application/vnd.openxmlformats-officedocument.drawingml.chart+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charts/chart38.xml" ContentType="application/vnd.openxmlformats-officedocument.drawingml.chart+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tags/tag97.xml" ContentType="application/vnd.openxmlformats-officedocument.presentationml.tags+xml"/>
  <Override PartName="/ppt/tags/tag98.xml" ContentType="application/vnd.openxmlformats-officedocument.presentationml.tags+xml"/>
  <Override PartName="/ppt/charts/chart58.xml" ContentType="application/vnd.openxmlformats-officedocument.drawingml.chart+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charts/chart59.xml" ContentType="application/vnd.openxmlformats-officedocument.drawingml.chart+xml"/>
  <Override PartName="/ppt/charts/chart60.xml" ContentType="application/vnd.openxmlformats-officedocument.drawingml.chart+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5" r:id="rId5"/>
    <p:sldMasterId id="2147483677" r:id="rId6"/>
    <p:sldMasterId id="2147483689" r:id="rId7"/>
  </p:sldMasterIdLst>
  <p:notesMasterIdLst>
    <p:notesMasterId r:id="rId68"/>
  </p:notesMasterIdLst>
  <p:sldIdLst>
    <p:sldId id="1587" r:id="rId8"/>
    <p:sldId id="1589" r:id="rId9"/>
    <p:sldId id="1590" r:id="rId10"/>
    <p:sldId id="1609" r:id="rId11"/>
    <p:sldId id="276" r:id="rId12"/>
    <p:sldId id="1318" r:id="rId13"/>
    <p:sldId id="1319" r:id="rId14"/>
    <p:sldId id="269" r:id="rId15"/>
    <p:sldId id="621" r:id="rId16"/>
    <p:sldId id="629" r:id="rId17"/>
    <p:sldId id="623" r:id="rId18"/>
    <p:sldId id="624" r:id="rId19"/>
    <p:sldId id="630" r:id="rId20"/>
    <p:sldId id="626" r:id="rId21"/>
    <p:sldId id="627" r:id="rId22"/>
    <p:sldId id="628" r:id="rId23"/>
    <p:sldId id="631" r:id="rId24"/>
    <p:sldId id="632" r:id="rId25"/>
    <p:sldId id="633" r:id="rId26"/>
    <p:sldId id="634" r:id="rId27"/>
    <p:sldId id="635" r:id="rId28"/>
    <p:sldId id="636" r:id="rId29"/>
    <p:sldId id="637" r:id="rId30"/>
    <p:sldId id="638" r:id="rId31"/>
    <p:sldId id="647" r:id="rId32"/>
    <p:sldId id="640" r:id="rId33"/>
    <p:sldId id="641" r:id="rId34"/>
    <p:sldId id="648" r:id="rId35"/>
    <p:sldId id="649" r:id="rId36"/>
    <p:sldId id="650" r:id="rId37"/>
    <p:sldId id="696" r:id="rId38"/>
    <p:sldId id="697" r:id="rId39"/>
    <p:sldId id="708" r:id="rId40"/>
    <p:sldId id="709" r:id="rId41"/>
    <p:sldId id="710" r:id="rId42"/>
    <p:sldId id="711" r:id="rId43"/>
    <p:sldId id="712" r:id="rId44"/>
    <p:sldId id="713" r:id="rId45"/>
    <p:sldId id="1622" r:id="rId46"/>
    <p:sldId id="715" r:id="rId47"/>
    <p:sldId id="716" r:id="rId48"/>
    <p:sldId id="717" r:id="rId49"/>
    <p:sldId id="718" r:id="rId50"/>
    <p:sldId id="719" r:id="rId51"/>
    <p:sldId id="1321" r:id="rId52"/>
    <p:sldId id="1320" r:id="rId53"/>
    <p:sldId id="1322" r:id="rId54"/>
    <p:sldId id="1323" r:id="rId55"/>
    <p:sldId id="1324" r:id="rId56"/>
    <p:sldId id="1325" r:id="rId57"/>
    <p:sldId id="1624" r:id="rId58"/>
    <p:sldId id="1625" r:id="rId59"/>
    <p:sldId id="1623" r:id="rId60"/>
    <p:sldId id="1328" r:id="rId61"/>
    <p:sldId id="1332" r:id="rId62"/>
    <p:sldId id="1333" r:id="rId63"/>
    <p:sldId id="1334" r:id="rId64"/>
    <p:sldId id="273" r:id="rId65"/>
    <p:sldId id="257" r:id="rId66"/>
    <p:sldId id="260" r:id="rId67"/>
  </p:sldIdLst>
  <p:sldSz cx="12192000" cy="6858000"/>
  <p:notesSz cx="6811963" cy="99425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EB599E"/>
    <a:srgbClr val="E1E1E1"/>
    <a:srgbClr val="C10F70"/>
    <a:srgbClr val="B9E6FD"/>
    <a:srgbClr val="B3D79D"/>
    <a:srgbClr val="F39FC7"/>
    <a:srgbClr val="70AD47"/>
    <a:srgbClr val="F0802C"/>
    <a:srgbClr val="4A7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Tumma tyyli 1 - Korostu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109652545482921"/>
          <c:y val="5.8963639174547229E-2"/>
          <c:w val="0.52834388590567227"/>
          <c:h val="0.80048158861845253"/>
        </c:manualLayout>
      </c:layout>
      <c:barChart>
        <c:barDir val="bar"/>
        <c:grouping val="clustered"/>
        <c:varyColors val="0"/>
        <c:ser>
          <c:idx val="0"/>
          <c:order val="0"/>
          <c:tx>
            <c:strRef>
              <c:f>Taul1!$B$1</c:f>
              <c:strCache>
                <c:ptCount val="1"/>
                <c:pt idx="0">
                  <c:v>X</c:v>
                </c:pt>
              </c:strCache>
            </c:strRef>
          </c:tx>
          <c:spPr>
            <a:solidFill>
              <a:srgbClr val="4BA7BC"/>
            </a:solidFill>
          </c:spPr>
          <c:invertIfNegative val="0"/>
          <c:dLbls>
            <c:numFmt formatCode="#,##0" sourceLinked="0"/>
            <c:spPr>
              <a:noFill/>
              <a:ln>
                <a:noFill/>
              </a:ln>
              <a:effectLst/>
            </c:spPr>
            <c:txPr>
              <a:bodyPr/>
              <a:lstStyle/>
              <a:p>
                <a:pPr>
                  <a:defRPr sz="1600" b="1">
                    <a:solidFill>
                      <a:srgbClr val="4BA7BC"/>
                    </a:solidFill>
                    <a:latin typeface="Calibri" panose="020F0502020204030204" pitchFamily="34" charset="0"/>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Taul1!$A$2:$A$7</c:f>
              <c:strCache>
                <c:ptCount val="6"/>
                <c:pt idx="0">
                  <c:v>Perus-/kansakoulu</c:v>
                </c:pt>
                <c:pt idx="1">
                  <c:v>Amm./tekn./kauppakoulu</c:v>
                </c:pt>
                <c:pt idx="2">
                  <c:v>Ylioppilas/lukio</c:v>
                </c:pt>
                <c:pt idx="3">
                  <c:v>Opisto</c:v>
                </c:pt>
                <c:pt idx="4">
                  <c:v>Ammattikorkeakoulu</c:v>
                </c:pt>
                <c:pt idx="5">
                  <c:v>Yliopisto/korkeakoulu</c:v>
                </c:pt>
              </c:strCache>
            </c:strRef>
          </c:cat>
          <c:val>
            <c:numRef>
              <c:f>Taul1!$B$2:$B$7</c:f>
              <c:numCache>
                <c:formatCode>General</c:formatCode>
                <c:ptCount val="6"/>
                <c:pt idx="0">
                  <c:v>7.40543</c:v>
                </c:pt>
                <c:pt idx="1">
                  <c:v>20.84685</c:v>
                </c:pt>
                <c:pt idx="2">
                  <c:v>14.20571</c:v>
                </c:pt>
                <c:pt idx="3">
                  <c:v>14.430199999999999</c:v>
                </c:pt>
                <c:pt idx="4">
                  <c:v>18.05115</c:v>
                </c:pt>
                <c:pt idx="5">
                  <c:v>25.060649999999999</c:v>
                </c:pt>
              </c:numCache>
            </c:numRef>
          </c:val>
          <c:extLst>
            <c:ext xmlns:c16="http://schemas.microsoft.com/office/drawing/2014/chart" uri="{C3380CC4-5D6E-409C-BE32-E72D297353CC}">
              <c16:uniqueId val="{00000000-AD10-4C5D-9535-DAC1D27FDD18}"/>
            </c:ext>
          </c:extLst>
        </c:ser>
        <c:dLbls>
          <c:showLegendKey val="0"/>
          <c:showVal val="0"/>
          <c:showCatName val="0"/>
          <c:showSerName val="0"/>
          <c:showPercent val="0"/>
          <c:showBubbleSize val="0"/>
        </c:dLbls>
        <c:gapWidth val="40"/>
        <c:axId val="525496464"/>
        <c:axId val="525494224"/>
      </c:barChart>
      <c:catAx>
        <c:axId val="525496464"/>
        <c:scaling>
          <c:orientation val="maxMin"/>
        </c:scaling>
        <c:delete val="0"/>
        <c:axPos val="l"/>
        <c:numFmt formatCode="General" sourceLinked="0"/>
        <c:majorTickMark val="none"/>
        <c:minorTickMark val="none"/>
        <c:tickLblPos val="low"/>
        <c:spPr>
          <a:ln>
            <a:noFill/>
          </a:ln>
        </c:spPr>
        <c:txPr>
          <a:bodyPr/>
          <a:lstStyle/>
          <a:p>
            <a:pPr marL="0" algn="ctr" defTabSz="914400" rtl="0" eaLnBrk="1" latinLnBrk="0" hangingPunct="1">
              <a:defRPr lang="fi-FI" sz="1200" b="1" i="0" u="none" strike="noStrike" kern="1200" baseline="0">
                <a:solidFill>
                  <a:schemeClr val="tx1">
                    <a:lumMod val="50000"/>
                    <a:lumOff val="50000"/>
                  </a:schemeClr>
                </a:solidFill>
                <a:latin typeface="Calibri" panose="020F0502020204030204" pitchFamily="34" charset="0"/>
                <a:ea typeface="+mn-ea"/>
                <a:cs typeface="Calibri" panose="020F0502020204030204" pitchFamily="34" charset="0"/>
              </a:defRPr>
            </a:pPr>
            <a:endParaRPr lang="fi-FI"/>
          </a:p>
        </c:txPr>
        <c:crossAx val="525494224"/>
        <c:crosses val="autoZero"/>
        <c:auto val="1"/>
        <c:lblAlgn val="ctr"/>
        <c:lblOffset val="100"/>
        <c:tickLblSkip val="1"/>
        <c:noMultiLvlLbl val="0"/>
      </c:catAx>
      <c:valAx>
        <c:axId val="525494224"/>
        <c:scaling>
          <c:orientation val="minMax"/>
          <c:max val="100"/>
          <c:min val="0"/>
        </c:scaling>
        <c:delete val="0"/>
        <c:axPos val="t"/>
        <c:majorGridlines>
          <c:spPr>
            <a:ln w="6350">
              <a:solidFill>
                <a:srgbClr val="BCBEC0"/>
              </a:solidFill>
            </a:ln>
          </c:spPr>
        </c:majorGridlines>
        <c:title>
          <c:tx>
            <c:rich>
              <a:bodyPr/>
              <a:lstStyle/>
              <a:p>
                <a:pPr>
                  <a:defRPr b="0">
                    <a:solidFill>
                      <a:schemeClr val="bg1">
                        <a:lumMod val="65000"/>
                      </a:schemeClr>
                    </a:solidFill>
                    <a:latin typeface="Calibri" panose="020F0502020204030204" pitchFamily="34" charset="0"/>
                    <a:cs typeface="Arial" panose="020B0604020202020204" pitchFamily="34" charset="0"/>
                  </a:defRPr>
                </a:pPr>
                <a:r>
                  <a:rPr lang="fi-FI" b="0" dirty="0">
                    <a:solidFill>
                      <a:schemeClr val="bg1">
                        <a:lumMod val="65000"/>
                      </a:schemeClr>
                    </a:solidFill>
                    <a:latin typeface="Calibri" panose="020F0502020204030204" pitchFamily="34" charset="0"/>
                    <a:cs typeface="Arial" panose="020B0604020202020204" pitchFamily="34" charset="0"/>
                  </a:rPr>
                  <a:t>%</a:t>
                </a:r>
              </a:p>
            </c:rich>
          </c:tx>
          <c:layout>
            <c:manualLayout>
              <c:xMode val="edge"/>
              <c:yMode val="edge"/>
              <c:x val="0.95435066879827224"/>
              <c:y val="0.89273075653672673"/>
            </c:manualLayout>
          </c:layout>
          <c:overlay val="0"/>
        </c:title>
        <c:numFmt formatCode="General" sourceLinked="0"/>
        <c:majorTickMark val="none"/>
        <c:minorTickMark val="none"/>
        <c:tickLblPos val="high"/>
        <c:spPr>
          <a:ln>
            <a:noFill/>
          </a:ln>
        </c:spPr>
        <c:txPr>
          <a:bodyPr rot="0" vert="horz" anchor="ctr" anchorCtr="1"/>
          <a:lstStyle/>
          <a:p>
            <a:pPr>
              <a:defRPr>
                <a:solidFill>
                  <a:schemeClr val="bg1">
                    <a:lumMod val="65000"/>
                  </a:schemeClr>
                </a:solidFill>
                <a:latin typeface="Calibri" panose="020F0502020204030204" pitchFamily="34" charset="0"/>
                <a:cs typeface="Arial" panose="020B0604020202020204" pitchFamily="34" charset="0"/>
              </a:defRPr>
            </a:pPr>
            <a:endParaRPr lang="fi-FI"/>
          </a:p>
        </c:txPr>
        <c:crossAx val="525496464"/>
        <c:crosses val="autoZero"/>
        <c:crossBetween val="between"/>
        <c:majorUnit val="20"/>
        <c:minorUnit val="1"/>
      </c:valAx>
      <c:spPr>
        <a:ln w="6350">
          <a:noFill/>
        </a:ln>
      </c:spPr>
    </c:plotArea>
    <c:plotVisOnly val="1"/>
    <c:dispBlanksAs val="gap"/>
    <c:showDLblsOverMax val="0"/>
  </c:chart>
  <c:spPr>
    <a:ln>
      <a:noFill/>
    </a:ln>
  </c:spPr>
  <c:txPr>
    <a:bodyPr/>
    <a:lstStyle/>
    <a:p>
      <a:pPr>
        <a:defRPr sz="1200">
          <a:latin typeface="Calibri" panose="020F0502020204030204" pitchFamily="34" charset="0"/>
        </a:defRPr>
      </a:pPr>
      <a:endParaRPr lang="fi-FI"/>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04945657529589"/>
          <c:y val="0.1264984641769068"/>
          <c:w val="0.68556171899586438"/>
          <c:h val="0.80794874643558123"/>
        </c:manualLayout>
      </c:layout>
      <c:barChart>
        <c:barDir val="bar"/>
        <c:grouping val="stacked"/>
        <c:varyColors val="0"/>
        <c:ser>
          <c:idx val="0"/>
          <c:order val="0"/>
          <c:tx>
            <c:strRef>
              <c:f>Taul1!$B$4</c:f>
              <c:strCache>
                <c:ptCount val="1"/>
                <c:pt idx="0">
                  <c:v>Kyllä</c:v>
                </c:pt>
              </c:strCache>
            </c:strRef>
          </c:tx>
          <c:spPr>
            <a:solidFill>
              <a:srgbClr val="70AD4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Taul1!$A$5:$A$12</c:f>
              <c:strCache>
                <c:ptCount val="8"/>
                <c:pt idx="0">
                  <c:v>Vaatteita ja/tai kenkiä</c:v>
                </c:pt>
                <c:pt idx="1">
                  <c:v>Kodinkoneisiin ja elektroniikkaan liittyviä tuotteita</c:v>
                </c:pt>
                <c:pt idx="2">
                  <c:v>Kirjakauppatuotteita</c:v>
                </c:pt>
                <c:pt idx="3">
                  <c:v>Näkemiseen liittyviä tuotteita ja palveluja</c:v>
                </c:pt>
                <c:pt idx="4">
                  <c:v>Rauta- ja sisutuskauppatuotteita</c:v>
                </c:pt>
                <c:pt idx="5">
                  <c:v>Toimistotarvikkeita </c:v>
                </c:pt>
                <c:pt idx="6">
                  <c:v>Urheiluvälineisiin liittyviä tuotteita</c:v>
                </c:pt>
                <c:pt idx="7">
                  <c:v>Terveystuotteita</c:v>
                </c:pt>
              </c:strCache>
            </c:strRef>
          </c:cat>
          <c:val>
            <c:numRef>
              <c:f>Taul1!$B$5:$B$12</c:f>
              <c:numCache>
                <c:formatCode>General</c:formatCode>
                <c:ptCount val="8"/>
                <c:pt idx="0">
                  <c:v>97.826899999999995</c:v>
                </c:pt>
                <c:pt idx="1">
                  <c:v>95.672809999999998</c:v>
                </c:pt>
                <c:pt idx="2">
                  <c:v>92.355860000000007</c:v>
                </c:pt>
                <c:pt idx="3">
                  <c:v>88.053319999999999</c:v>
                </c:pt>
                <c:pt idx="4">
                  <c:v>87.388869999999997</c:v>
                </c:pt>
                <c:pt idx="5">
                  <c:v>83.066199999999995</c:v>
                </c:pt>
                <c:pt idx="6">
                  <c:v>82.893190000000004</c:v>
                </c:pt>
                <c:pt idx="7">
                  <c:v>81.290109999999999</c:v>
                </c:pt>
              </c:numCache>
            </c:numRef>
          </c:val>
          <c:extLst>
            <c:ext xmlns:c16="http://schemas.microsoft.com/office/drawing/2014/chart" uri="{C3380CC4-5D6E-409C-BE32-E72D297353CC}">
              <c16:uniqueId val="{00000000-6D36-4774-B6AB-0202421678B8}"/>
            </c:ext>
          </c:extLst>
        </c:ser>
        <c:ser>
          <c:idx val="1"/>
          <c:order val="1"/>
          <c:tx>
            <c:strRef>
              <c:f>Taul1!$C$4</c:f>
              <c:strCache>
                <c:ptCount val="1"/>
                <c:pt idx="0">
                  <c:v>Ei</c:v>
                </c:pt>
              </c:strCache>
            </c:strRef>
          </c:tx>
          <c:spPr>
            <a:solidFill>
              <a:srgbClr val="EB599E"/>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Taul1!$A$5:$A$12</c:f>
              <c:strCache>
                <c:ptCount val="8"/>
                <c:pt idx="0">
                  <c:v>Vaatteita ja/tai kenkiä</c:v>
                </c:pt>
                <c:pt idx="1">
                  <c:v>Kodinkoneisiin ja elektroniikkaan liittyviä tuotteita</c:v>
                </c:pt>
                <c:pt idx="2">
                  <c:v>Kirjakauppatuotteita</c:v>
                </c:pt>
                <c:pt idx="3">
                  <c:v>Näkemiseen liittyviä tuotteita ja palveluja</c:v>
                </c:pt>
                <c:pt idx="4">
                  <c:v>Rauta- ja sisutuskauppatuotteita</c:v>
                </c:pt>
                <c:pt idx="5">
                  <c:v>Toimistotarvikkeita </c:v>
                </c:pt>
                <c:pt idx="6">
                  <c:v>Urheiluvälineisiin liittyviä tuotteita</c:v>
                </c:pt>
                <c:pt idx="7">
                  <c:v>Terveystuotteita</c:v>
                </c:pt>
              </c:strCache>
            </c:strRef>
          </c:cat>
          <c:val>
            <c:numRef>
              <c:f>Taul1!$C$5:$C$12</c:f>
              <c:numCache>
                <c:formatCode>General</c:formatCode>
                <c:ptCount val="8"/>
                <c:pt idx="0">
                  <c:v>2.1730999999999998</c:v>
                </c:pt>
                <c:pt idx="1">
                  <c:v>4.3271899999999999</c:v>
                </c:pt>
                <c:pt idx="2">
                  <c:v>7.6441400000000002</c:v>
                </c:pt>
                <c:pt idx="3">
                  <c:v>11.946680000000001</c:v>
                </c:pt>
                <c:pt idx="4">
                  <c:v>12.611129999999999</c:v>
                </c:pt>
                <c:pt idx="5">
                  <c:v>16.933800000000002</c:v>
                </c:pt>
                <c:pt idx="6">
                  <c:v>17.106809999999999</c:v>
                </c:pt>
                <c:pt idx="7">
                  <c:v>18.709890000000001</c:v>
                </c:pt>
              </c:numCache>
            </c:numRef>
          </c:val>
          <c:extLst>
            <c:ext xmlns:c16="http://schemas.microsoft.com/office/drawing/2014/chart" uri="{C3380CC4-5D6E-409C-BE32-E72D297353CC}">
              <c16:uniqueId val="{00000001-6D36-4774-B6AB-0202421678B8}"/>
            </c:ext>
          </c:extLst>
        </c:ser>
        <c:dLbls>
          <c:showLegendKey val="0"/>
          <c:showVal val="0"/>
          <c:showCatName val="0"/>
          <c:showSerName val="0"/>
          <c:showPercent val="0"/>
          <c:showBubbleSize val="0"/>
        </c:dLbls>
        <c:gapWidth val="4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58663153077809"/>
              <c:y val="0.9454249322195537"/>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485419376"/>
        <c:crosses val="autoZero"/>
        <c:crossBetween val="between"/>
        <c:majorUnit val="10"/>
        <c:minorUnit val="1"/>
      </c:valAx>
      <c:spPr>
        <a:ln>
          <a:noFill/>
        </a:ln>
      </c:spPr>
    </c:plotArea>
    <c:legend>
      <c:legendPos val="t"/>
      <c:layout>
        <c:manualLayout>
          <c:xMode val="edge"/>
          <c:yMode val="edge"/>
          <c:x val="0.2765529803324443"/>
          <c:y val="5.7344764928256638E-2"/>
          <c:w val="0.68465269455367328"/>
          <c:h val="6.0994381670460951E-2"/>
        </c:manualLayout>
      </c:layout>
      <c:overlay val="0"/>
      <c:txPr>
        <a:bodyPr/>
        <a:lstStyle/>
        <a:p>
          <a:pPr>
            <a:defRPr sz="1100">
              <a:solidFill>
                <a:srgbClr val="444444"/>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252260958296648"/>
          <c:y val="0.1264984641769068"/>
          <c:w val="0.71884594966606163"/>
          <c:h val="0.80794874643558123"/>
        </c:manualLayout>
      </c:layout>
      <c:barChart>
        <c:barDir val="bar"/>
        <c:grouping val="stacked"/>
        <c:varyColors val="0"/>
        <c:ser>
          <c:idx val="0"/>
          <c:order val="0"/>
          <c:tx>
            <c:strRef>
              <c:f>Taul1!$B$4</c:f>
              <c:strCache>
                <c:ptCount val="1"/>
                <c:pt idx="0">
                  <c:v>Muutaman kerran 
vuodessa tai useammin</c:v>
                </c:pt>
              </c:strCache>
            </c:strRef>
          </c:tx>
          <c:spPr>
            <a:solidFill>
              <a:srgbClr val="4A7040"/>
            </a:solidFill>
            <a:ln>
              <a:noFill/>
            </a:ln>
          </c:spPr>
          <c:invertIfNegative val="0"/>
          <c:dLbls>
            <c:numFmt formatCode="#,##0" sourceLinked="0"/>
            <c:spPr>
              <a:noFill/>
              <a:ln>
                <a:noFill/>
              </a:ln>
              <a:effectLst/>
            </c:spPr>
            <c:txPr>
              <a:bodyPr/>
              <a:lstStyle/>
              <a:p>
                <a:pPr>
                  <a:defRPr sz="11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n=1914</c:v>
                </c:pt>
                <c:pt idx="1">
                  <c:v>SUKUPUOLI</c:v>
                </c:pt>
                <c:pt idx="2">
                  <c:v>Mies, n=944</c:v>
                </c:pt>
                <c:pt idx="3">
                  <c:v>Nainen, n=970</c:v>
                </c:pt>
                <c:pt idx="4">
                  <c:v>IKÄRYHMÄ</c:v>
                </c:pt>
                <c:pt idx="5">
                  <c:v>15-24 vuotta, n=234</c:v>
                </c:pt>
                <c:pt idx="6">
                  <c:v>25-34 vuotta, n=279</c:v>
                </c:pt>
                <c:pt idx="7">
                  <c:v>35-49 vuotta, n=405</c:v>
                </c:pt>
                <c:pt idx="8">
                  <c:v>50-64 vuotta, n=486</c:v>
                </c:pt>
                <c:pt idx="9">
                  <c:v>65-79 vuotta, n=510</c:v>
                </c:pt>
                <c:pt idx="10">
                  <c:v>SUURALUE</c:v>
                </c:pt>
                <c:pt idx="11">
                  <c:v>Helsinki-Uusimaa, n=696</c:v>
                </c:pt>
                <c:pt idx="12">
                  <c:v>Etelä-Suomi, n=442</c:v>
                </c:pt>
                <c:pt idx="13">
                  <c:v>Länsi-Suomi, n=407</c:v>
                </c:pt>
                <c:pt idx="14">
                  <c:v>Pohjois- ja Itä-Suomi, n=369</c:v>
                </c:pt>
                <c:pt idx="15">
                  <c:v>TALOUDEN ELINVAIHE</c:v>
                </c:pt>
                <c:pt idx="16">
                  <c:v>Yksinäistalous, n=639</c:v>
                </c:pt>
                <c:pt idx="17">
                  <c:v>Lapseton pari, n=659</c:v>
                </c:pt>
                <c:pt idx="18">
                  <c:v>Muu aikuistalous, n=267</c:v>
                </c:pt>
                <c:pt idx="19">
                  <c:v>Talous, jossa lapsia, n=349</c:v>
                </c:pt>
              </c:strCache>
            </c:strRef>
          </c:cat>
          <c:val>
            <c:numRef>
              <c:f>Taul1!$B$5:$B$24</c:f>
              <c:numCache>
                <c:formatCode>General</c:formatCode>
                <c:ptCount val="20"/>
                <c:pt idx="0">
                  <c:v>6.2422700000000004</c:v>
                </c:pt>
                <c:pt idx="2">
                  <c:v>6.3601999999999999</c:v>
                </c:pt>
                <c:pt idx="3">
                  <c:v>6.1252500000000003</c:v>
                </c:pt>
                <c:pt idx="5">
                  <c:v>15.39809</c:v>
                </c:pt>
                <c:pt idx="6">
                  <c:v>11.11806</c:v>
                </c:pt>
                <c:pt idx="7">
                  <c:v>6.5020199999999999</c:v>
                </c:pt>
                <c:pt idx="8">
                  <c:v>2.5192399999999999</c:v>
                </c:pt>
                <c:pt idx="9">
                  <c:v>1.8240700000000001</c:v>
                </c:pt>
                <c:pt idx="11">
                  <c:v>8.0055700000000005</c:v>
                </c:pt>
                <c:pt idx="12">
                  <c:v>3.55505</c:v>
                </c:pt>
                <c:pt idx="13">
                  <c:v>6.2849300000000001</c:v>
                </c:pt>
                <c:pt idx="14">
                  <c:v>6.4114199999999997</c:v>
                </c:pt>
                <c:pt idx="16">
                  <c:v>5.9642499999999998</c:v>
                </c:pt>
                <c:pt idx="17">
                  <c:v>6.3285499999999999</c:v>
                </c:pt>
                <c:pt idx="18">
                  <c:v>5.3365</c:v>
                </c:pt>
                <c:pt idx="19">
                  <c:v>7.2134999999999998</c:v>
                </c:pt>
              </c:numCache>
            </c:numRef>
          </c:val>
          <c:extLst>
            <c:ext xmlns:c16="http://schemas.microsoft.com/office/drawing/2014/chart" uri="{C3380CC4-5D6E-409C-BE32-E72D297353CC}">
              <c16:uniqueId val="{00000000-B0FA-4059-AA80-9E446A8DAAAB}"/>
            </c:ext>
          </c:extLst>
        </c:ser>
        <c:ser>
          <c:idx val="1"/>
          <c:order val="1"/>
          <c:tx>
            <c:strRef>
              <c:f>Taul1!$C$4</c:f>
              <c:strCache>
                <c:ptCount val="1"/>
                <c:pt idx="0">
                  <c:v>Noin kerran 
vuodessa</c:v>
                </c:pt>
              </c:strCache>
            </c:strRef>
          </c:tx>
          <c:spPr>
            <a:solidFill>
              <a:srgbClr val="70AD4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n=1914</c:v>
                </c:pt>
                <c:pt idx="1">
                  <c:v>SUKUPUOLI</c:v>
                </c:pt>
                <c:pt idx="2">
                  <c:v>Mies, n=944</c:v>
                </c:pt>
                <c:pt idx="3">
                  <c:v>Nainen, n=970</c:v>
                </c:pt>
                <c:pt idx="4">
                  <c:v>IKÄRYHMÄ</c:v>
                </c:pt>
                <c:pt idx="5">
                  <c:v>15-24 vuotta, n=234</c:v>
                </c:pt>
                <c:pt idx="6">
                  <c:v>25-34 vuotta, n=279</c:v>
                </c:pt>
                <c:pt idx="7">
                  <c:v>35-49 vuotta, n=405</c:v>
                </c:pt>
                <c:pt idx="8">
                  <c:v>50-64 vuotta, n=486</c:v>
                </c:pt>
                <c:pt idx="9">
                  <c:v>65-79 vuotta, n=510</c:v>
                </c:pt>
                <c:pt idx="10">
                  <c:v>SUURALUE</c:v>
                </c:pt>
                <c:pt idx="11">
                  <c:v>Helsinki-Uusimaa, n=696</c:v>
                </c:pt>
                <c:pt idx="12">
                  <c:v>Etelä-Suomi, n=442</c:v>
                </c:pt>
                <c:pt idx="13">
                  <c:v>Länsi-Suomi, n=407</c:v>
                </c:pt>
                <c:pt idx="14">
                  <c:v>Pohjois- ja Itä-Suomi, n=369</c:v>
                </c:pt>
                <c:pt idx="15">
                  <c:v>TALOUDEN ELINVAIHE</c:v>
                </c:pt>
                <c:pt idx="16">
                  <c:v>Yksinäistalous, n=639</c:v>
                </c:pt>
                <c:pt idx="17">
                  <c:v>Lapseton pari, n=659</c:v>
                </c:pt>
                <c:pt idx="18">
                  <c:v>Muu aikuistalous, n=267</c:v>
                </c:pt>
                <c:pt idx="19">
                  <c:v>Talous, jossa lapsia, n=349</c:v>
                </c:pt>
              </c:strCache>
            </c:strRef>
          </c:cat>
          <c:val>
            <c:numRef>
              <c:f>Taul1!$C$5:$C$24</c:f>
              <c:numCache>
                <c:formatCode>General</c:formatCode>
                <c:ptCount val="20"/>
                <c:pt idx="0">
                  <c:v>10.049480000000001</c:v>
                </c:pt>
                <c:pt idx="2">
                  <c:v>10.24558</c:v>
                </c:pt>
                <c:pt idx="3">
                  <c:v>9.8548899999999993</c:v>
                </c:pt>
                <c:pt idx="5">
                  <c:v>16.884180000000001</c:v>
                </c:pt>
                <c:pt idx="6">
                  <c:v>12.12326</c:v>
                </c:pt>
                <c:pt idx="7">
                  <c:v>7.8431899999999999</c:v>
                </c:pt>
                <c:pt idx="8">
                  <c:v>8.8633600000000001</c:v>
                </c:pt>
                <c:pt idx="9">
                  <c:v>8.4475099999999994</c:v>
                </c:pt>
                <c:pt idx="11">
                  <c:v>12.7193</c:v>
                </c:pt>
                <c:pt idx="12">
                  <c:v>9.5102700000000002</c:v>
                </c:pt>
                <c:pt idx="13">
                  <c:v>8.6193100000000005</c:v>
                </c:pt>
                <c:pt idx="14">
                  <c:v>8.4167299999999994</c:v>
                </c:pt>
                <c:pt idx="16">
                  <c:v>11.86402</c:v>
                </c:pt>
                <c:pt idx="17">
                  <c:v>7.39567</c:v>
                </c:pt>
                <c:pt idx="18">
                  <c:v>10.70804</c:v>
                </c:pt>
                <c:pt idx="19">
                  <c:v>11.059609999999999</c:v>
                </c:pt>
              </c:numCache>
            </c:numRef>
          </c:val>
          <c:extLst>
            <c:ext xmlns:c16="http://schemas.microsoft.com/office/drawing/2014/chart" uri="{C3380CC4-5D6E-409C-BE32-E72D297353CC}">
              <c16:uniqueId val="{00000001-B0FA-4059-AA80-9E446A8DAAAB}"/>
            </c:ext>
          </c:extLst>
        </c:ser>
        <c:ser>
          <c:idx val="2"/>
          <c:order val="2"/>
          <c:tx>
            <c:strRef>
              <c:f>Taul1!$D$4</c:f>
              <c:strCache>
                <c:ptCount val="1"/>
                <c:pt idx="0">
                  <c:v>Noin 2-3 
vuoden välein</c:v>
                </c:pt>
              </c:strCache>
            </c:strRef>
          </c:tx>
          <c:spPr>
            <a:solidFill>
              <a:srgbClr val="B3D79D"/>
            </a:solidFill>
            <a:ln>
              <a:noFill/>
            </a:ln>
          </c:spPr>
          <c:invertIfNegative val="0"/>
          <c:dPt>
            <c:idx val="5"/>
            <c:invertIfNegative val="0"/>
            <c:bubble3D val="0"/>
            <c:extLst>
              <c:ext xmlns:c16="http://schemas.microsoft.com/office/drawing/2014/chart" uri="{C3380CC4-5D6E-409C-BE32-E72D297353CC}">
                <c16:uniqueId val="{00000002-B0FA-4059-AA80-9E446A8DAAAB}"/>
              </c:ext>
            </c:extLst>
          </c:dPt>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n=1914</c:v>
                </c:pt>
                <c:pt idx="1">
                  <c:v>SUKUPUOLI</c:v>
                </c:pt>
                <c:pt idx="2">
                  <c:v>Mies, n=944</c:v>
                </c:pt>
                <c:pt idx="3">
                  <c:v>Nainen, n=970</c:v>
                </c:pt>
                <c:pt idx="4">
                  <c:v>IKÄRYHMÄ</c:v>
                </c:pt>
                <c:pt idx="5">
                  <c:v>15-24 vuotta, n=234</c:v>
                </c:pt>
                <c:pt idx="6">
                  <c:v>25-34 vuotta, n=279</c:v>
                </c:pt>
                <c:pt idx="7">
                  <c:v>35-49 vuotta, n=405</c:v>
                </c:pt>
                <c:pt idx="8">
                  <c:v>50-64 vuotta, n=486</c:v>
                </c:pt>
                <c:pt idx="9">
                  <c:v>65-79 vuotta, n=510</c:v>
                </c:pt>
                <c:pt idx="10">
                  <c:v>SUURALUE</c:v>
                </c:pt>
                <c:pt idx="11">
                  <c:v>Helsinki-Uusimaa, n=696</c:v>
                </c:pt>
                <c:pt idx="12">
                  <c:v>Etelä-Suomi, n=442</c:v>
                </c:pt>
                <c:pt idx="13">
                  <c:v>Länsi-Suomi, n=407</c:v>
                </c:pt>
                <c:pt idx="14">
                  <c:v>Pohjois- ja Itä-Suomi, n=369</c:v>
                </c:pt>
                <c:pt idx="15">
                  <c:v>TALOUDEN ELINVAIHE</c:v>
                </c:pt>
                <c:pt idx="16">
                  <c:v>Yksinäistalous, n=639</c:v>
                </c:pt>
                <c:pt idx="17">
                  <c:v>Lapseton pari, n=659</c:v>
                </c:pt>
                <c:pt idx="18">
                  <c:v>Muu aikuistalous, n=267</c:v>
                </c:pt>
                <c:pt idx="19">
                  <c:v>Talous, jossa lapsia, n=349</c:v>
                </c:pt>
              </c:strCache>
            </c:strRef>
          </c:cat>
          <c:val>
            <c:numRef>
              <c:f>Taul1!$D$5:$D$24</c:f>
              <c:numCache>
                <c:formatCode>General</c:formatCode>
                <c:ptCount val="20"/>
                <c:pt idx="0">
                  <c:v>38.709049999999998</c:v>
                </c:pt>
                <c:pt idx="2">
                  <c:v>35.02196</c:v>
                </c:pt>
                <c:pt idx="3">
                  <c:v>42.367789999999999</c:v>
                </c:pt>
                <c:pt idx="5">
                  <c:v>30.663229999999999</c:v>
                </c:pt>
                <c:pt idx="6">
                  <c:v>30.00986</c:v>
                </c:pt>
                <c:pt idx="7">
                  <c:v>37.504190000000001</c:v>
                </c:pt>
                <c:pt idx="8">
                  <c:v>42.38205</c:v>
                </c:pt>
                <c:pt idx="9">
                  <c:v>46.058810000000001</c:v>
                </c:pt>
                <c:pt idx="11">
                  <c:v>39.301729999999999</c:v>
                </c:pt>
                <c:pt idx="12">
                  <c:v>39.194429999999997</c:v>
                </c:pt>
                <c:pt idx="13">
                  <c:v>34.131509999999999</c:v>
                </c:pt>
                <c:pt idx="14">
                  <c:v>42.121369999999999</c:v>
                </c:pt>
                <c:pt idx="16">
                  <c:v>36.502380000000002</c:v>
                </c:pt>
                <c:pt idx="17">
                  <c:v>41.953040000000001</c:v>
                </c:pt>
                <c:pt idx="18">
                  <c:v>39.15804</c:v>
                </c:pt>
                <c:pt idx="19">
                  <c:v>36.565820000000002</c:v>
                </c:pt>
              </c:numCache>
            </c:numRef>
          </c:val>
          <c:extLst>
            <c:ext xmlns:c16="http://schemas.microsoft.com/office/drawing/2014/chart" uri="{C3380CC4-5D6E-409C-BE32-E72D297353CC}">
              <c16:uniqueId val="{00000003-B0FA-4059-AA80-9E446A8DAAAB}"/>
            </c:ext>
          </c:extLst>
        </c:ser>
        <c:ser>
          <c:idx val="3"/>
          <c:order val="3"/>
          <c:tx>
            <c:strRef>
              <c:f>Taul1!$E$4</c:f>
              <c:strCache>
                <c:ptCount val="1"/>
                <c:pt idx="0">
                  <c:v>Noin 4-5 
vuoden välein</c:v>
                </c:pt>
              </c:strCache>
            </c:strRef>
          </c:tx>
          <c:spPr>
            <a:solidFill>
              <a:srgbClr val="B9E6FD"/>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n=1914</c:v>
                </c:pt>
                <c:pt idx="1">
                  <c:v>SUKUPUOLI</c:v>
                </c:pt>
                <c:pt idx="2">
                  <c:v>Mies, n=944</c:v>
                </c:pt>
                <c:pt idx="3">
                  <c:v>Nainen, n=970</c:v>
                </c:pt>
                <c:pt idx="4">
                  <c:v>IKÄRYHMÄ</c:v>
                </c:pt>
                <c:pt idx="5">
                  <c:v>15-24 vuotta, n=234</c:v>
                </c:pt>
                <c:pt idx="6">
                  <c:v>25-34 vuotta, n=279</c:v>
                </c:pt>
                <c:pt idx="7">
                  <c:v>35-49 vuotta, n=405</c:v>
                </c:pt>
                <c:pt idx="8">
                  <c:v>50-64 vuotta, n=486</c:v>
                </c:pt>
                <c:pt idx="9">
                  <c:v>65-79 vuotta, n=510</c:v>
                </c:pt>
                <c:pt idx="10">
                  <c:v>SUURALUE</c:v>
                </c:pt>
                <c:pt idx="11">
                  <c:v>Helsinki-Uusimaa, n=696</c:v>
                </c:pt>
                <c:pt idx="12">
                  <c:v>Etelä-Suomi, n=442</c:v>
                </c:pt>
                <c:pt idx="13">
                  <c:v>Länsi-Suomi, n=407</c:v>
                </c:pt>
                <c:pt idx="14">
                  <c:v>Pohjois- ja Itä-Suomi, n=369</c:v>
                </c:pt>
                <c:pt idx="15">
                  <c:v>TALOUDEN ELINVAIHE</c:v>
                </c:pt>
                <c:pt idx="16">
                  <c:v>Yksinäistalous, n=639</c:v>
                </c:pt>
                <c:pt idx="17">
                  <c:v>Lapseton pari, n=659</c:v>
                </c:pt>
                <c:pt idx="18">
                  <c:v>Muu aikuistalous, n=267</c:v>
                </c:pt>
                <c:pt idx="19">
                  <c:v>Talous, jossa lapsia, n=349</c:v>
                </c:pt>
              </c:strCache>
            </c:strRef>
          </c:cat>
          <c:val>
            <c:numRef>
              <c:f>Taul1!$E$5:$E$24</c:f>
              <c:numCache>
                <c:formatCode>General</c:formatCode>
                <c:ptCount val="20"/>
                <c:pt idx="0">
                  <c:v>23.425930000000001</c:v>
                </c:pt>
                <c:pt idx="2">
                  <c:v>25.21818</c:v>
                </c:pt>
                <c:pt idx="3">
                  <c:v>21.647459999999999</c:v>
                </c:pt>
                <c:pt idx="5">
                  <c:v>14.92009</c:v>
                </c:pt>
                <c:pt idx="6">
                  <c:v>19.927040000000002</c:v>
                </c:pt>
                <c:pt idx="7">
                  <c:v>20.975539999999999</c:v>
                </c:pt>
                <c:pt idx="8">
                  <c:v>27.444970000000001</c:v>
                </c:pt>
                <c:pt idx="9">
                  <c:v>28.433969999999999</c:v>
                </c:pt>
                <c:pt idx="11">
                  <c:v>19.892109999999999</c:v>
                </c:pt>
                <c:pt idx="12">
                  <c:v>26.851389999999999</c:v>
                </c:pt>
                <c:pt idx="13">
                  <c:v>25.517379999999999</c:v>
                </c:pt>
                <c:pt idx="14">
                  <c:v>22.757059999999999</c:v>
                </c:pt>
                <c:pt idx="16">
                  <c:v>23.862279999999998</c:v>
                </c:pt>
                <c:pt idx="17">
                  <c:v>26.027450000000002</c:v>
                </c:pt>
                <c:pt idx="18">
                  <c:v>23.697510000000001</c:v>
                </c:pt>
                <c:pt idx="19">
                  <c:v>17.969729999999998</c:v>
                </c:pt>
              </c:numCache>
            </c:numRef>
          </c:val>
          <c:extLst>
            <c:ext xmlns:c16="http://schemas.microsoft.com/office/drawing/2014/chart" uri="{C3380CC4-5D6E-409C-BE32-E72D297353CC}">
              <c16:uniqueId val="{00000004-B0FA-4059-AA80-9E446A8DAAAB}"/>
            </c:ext>
          </c:extLst>
        </c:ser>
        <c:ser>
          <c:idx val="4"/>
          <c:order val="4"/>
          <c:tx>
            <c:strRef>
              <c:f>Taul1!$F$4</c:f>
              <c:strCache>
                <c:ptCount val="1"/>
                <c:pt idx="0">
                  <c:v>Harvemmin</c:v>
                </c:pt>
              </c:strCache>
            </c:strRef>
          </c:tx>
          <c:spPr>
            <a:solidFill>
              <a:srgbClr val="F39FC7"/>
            </a:solidFill>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n=1914</c:v>
                </c:pt>
                <c:pt idx="1">
                  <c:v>SUKUPUOLI</c:v>
                </c:pt>
                <c:pt idx="2">
                  <c:v>Mies, n=944</c:v>
                </c:pt>
                <c:pt idx="3">
                  <c:v>Nainen, n=970</c:v>
                </c:pt>
                <c:pt idx="4">
                  <c:v>IKÄRYHMÄ</c:v>
                </c:pt>
                <c:pt idx="5">
                  <c:v>15-24 vuotta, n=234</c:v>
                </c:pt>
                <c:pt idx="6">
                  <c:v>25-34 vuotta, n=279</c:v>
                </c:pt>
                <c:pt idx="7">
                  <c:v>35-49 vuotta, n=405</c:v>
                </c:pt>
                <c:pt idx="8">
                  <c:v>50-64 vuotta, n=486</c:v>
                </c:pt>
                <c:pt idx="9">
                  <c:v>65-79 vuotta, n=510</c:v>
                </c:pt>
                <c:pt idx="10">
                  <c:v>SUURALUE</c:v>
                </c:pt>
                <c:pt idx="11">
                  <c:v>Helsinki-Uusimaa, n=696</c:v>
                </c:pt>
                <c:pt idx="12">
                  <c:v>Etelä-Suomi, n=442</c:v>
                </c:pt>
                <c:pt idx="13">
                  <c:v>Länsi-Suomi, n=407</c:v>
                </c:pt>
                <c:pt idx="14">
                  <c:v>Pohjois- ja Itä-Suomi, n=369</c:v>
                </c:pt>
                <c:pt idx="15">
                  <c:v>TALOUDEN ELINVAIHE</c:v>
                </c:pt>
                <c:pt idx="16">
                  <c:v>Yksinäistalous, n=639</c:v>
                </c:pt>
                <c:pt idx="17">
                  <c:v>Lapseton pari, n=659</c:v>
                </c:pt>
                <c:pt idx="18">
                  <c:v>Muu aikuistalous, n=267</c:v>
                </c:pt>
                <c:pt idx="19">
                  <c:v>Talous, jossa lapsia, n=349</c:v>
                </c:pt>
              </c:strCache>
            </c:strRef>
          </c:cat>
          <c:val>
            <c:numRef>
              <c:f>Taul1!$F$5:$F$24</c:f>
              <c:numCache>
                <c:formatCode>General</c:formatCode>
                <c:ptCount val="20"/>
                <c:pt idx="0">
                  <c:v>17.807680000000001</c:v>
                </c:pt>
                <c:pt idx="2">
                  <c:v>19.0657</c:v>
                </c:pt>
                <c:pt idx="3">
                  <c:v>16.559329999999999</c:v>
                </c:pt>
                <c:pt idx="5">
                  <c:v>15.567500000000001</c:v>
                </c:pt>
                <c:pt idx="6">
                  <c:v>21.003430000000002</c:v>
                </c:pt>
                <c:pt idx="7">
                  <c:v>22.441870000000002</c:v>
                </c:pt>
                <c:pt idx="8">
                  <c:v>16.46829</c:v>
                </c:pt>
                <c:pt idx="9">
                  <c:v>13.74689</c:v>
                </c:pt>
                <c:pt idx="11">
                  <c:v>16.150300000000001</c:v>
                </c:pt>
                <c:pt idx="12">
                  <c:v>15.836919999999999</c:v>
                </c:pt>
                <c:pt idx="13">
                  <c:v>22.46088</c:v>
                </c:pt>
                <c:pt idx="14">
                  <c:v>17.200030000000002</c:v>
                </c:pt>
                <c:pt idx="16">
                  <c:v>18.58539</c:v>
                </c:pt>
                <c:pt idx="17">
                  <c:v>14.65564</c:v>
                </c:pt>
                <c:pt idx="18">
                  <c:v>18.40335</c:v>
                </c:pt>
                <c:pt idx="19">
                  <c:v>21.512609999999999</c:v>
                </c:pt>
              </c:numCache>
            </c:numRef>
          </c:val>
          <c:extLst>
            <c:ext xmlns:c16="http://schemas.microsoft.com/office/drawing/2014/chart" uri="{C3380CC4-5D6E-409C-BE32-E72D297353CC}">
              <c16:uniqueId val="{00000005-B0FA-4059-AA80-9E446A8DAAAB}"/>
            </c:ext>
          </c:extLst>
        </c:ser>
        <c:ser>
          <c:idx val="5"/>
          <c:order val="5"/>
          <c:tx>
            <c:strRef>
              <c:f>Taul1!$G$4</c:f>
              <c:strCache>
                <c:ptCount val="1"/>
                <c:pt idx="0">
                  <c:v>Ei koskaan</c:v>
                </c:pt>
              </c:strCache>
            </c:strRef>
          </c:tx>
          <c:spPr>
            <a:solidFill>
              <a:srgbClr val="C10F70"/>
            </a:solidFill>
          </c:spPr>
          <c:invertIfNegative val="0"/>
          <c:dLbls>
            <c:numFmt formatCode="#,##0" sourceLinked="0"/>
            <c:spPr>
              <a:noFill/>
              <a:ln>
                <a:noFill/>
              </a:ln>
              <a:effectLst/>
            </c:spPr>
            <c:txPr>
              <a:bodyPr wrap="square" lIns="38100" tIns="19050" rIns="38100" bIns="19050" anchor="ctr">
                <a:spAutoFit/>
              </a:bodyPr>
              <a:lstStyle/>
              <a:p>
                <a:pPr>
                  <a:defRPr sz="1100">
                    <a:solidFill>
                      <a:schemeClr val="bg1"/>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Taul1!$A$5:$A$24</c:f>
              <c:strCache>
                <c:ptCount val="20"/>
                <c:pt idx="0">
                  <c:v>Kaikki, n=1914</c:v>
                </c:pt>
                <c:pt idx="1">
                  <c:v>SUKUPUOLI</c:v>
                </c:pt>
                <c:pt idx="2">
                  <c:v>Mies, n=944</c:v>
                </c:pt>
                <c:pt idx="3">
                  <c:v>Nainen, n=970</c:v>
                </c:pt>
                <c:pt idx="4">
                  <c:v>IKÄRYHMÄ</c:v>
                </c:pt>
                <c:pt idx="5">
                  <c:v>15-24 vuotta, n=234</c:v>
                </c:pt>
                <c:pt idx="6">
                  <c:v>25-34 vuotta, n=279</c:v>
                </c:pt>
                <c:pt idx="7">
                  <c:v>35-49 vuotta, n=405</c:v>
                </c:pt>
                <c:pt idx="8">
                  <c:v>50-64 vuotta, n=486</c:v>
                </c:pt>
                <c:pt idx="9">
                  <c:v>65-79 vuotta, n=510</c:v>
                </c:pt>
                <c:pt idx="10">
                  <c:v>SUURALUE</c:v>
                </c:pt>
                <c:pt idx="11">
                  <c:v>Helsinki-Uusimaa, n=696</c:v>
                </c:pt>
                <c:pt idx="12">
                  <c:v>Etelä-Suomi, n=442</c:v>
                </c:pt>
                <c:pt idx="13">
                  <c:v>Länsi-Suomi, n=407</c:v>
                </c:pt>
                <c:pt idx="14">
                  <c:v>Pohjois- ja Itä-Suomi, n=369</c:v>
                </c:pt>
                <c:pt idx="15">
                  <c:v>TALOUDEN ELINVAIHE</c:v>
                </c:pt>
                <c:pt idx="16">
                  <c:v>Yksinäistalous, n=639</c:v>
                </c:pt>
                <c:pt idx="17">
                  <c:v>Lapseton pari, n=659</c:v>
                </c:pt>
                <c:pt idx="18">
                  <c:v>Muu aikuistalous, n=267</c:v>
                </c:pt>
                <c:pt idx="19">
                  <c:v>Talous, jossa lapsia, n=349</c:v>
                </c:pt>
              </c:strCache>
            </c:strRef>
          </c:cat>
          <c:val>
            <c:numRef>
              <c:f>Taul1!$G$5:$G$24</c:f>
              <c:numCache>
                <c:formatCode>General</c:formatCode>
                <c:ptCount val="20"/>
                <c:pt idx="0">
                  <c:v>1.85998</c:v>
                </c:pt>
                <c:pt idx="2">
                  <c:v>2.0477400000000001</c:v>
                </c:pt>
                <c:pt idx="3">
                  <c:v>1.6736599999999999</c:v>
                </c:pt>
                <c:pt idx="5">
                  <c:v>4.1505999999999998</c:v>
                </c:pt>
                <c:pt idx="6">
                  <c:v>3.3492000000000002</c:v>
                </c:pt>
                <c:pt idx="7">
                  <c:v>1.9579200000000001</c:v>
                </c:pt>
                <c:pt idx="8">
                  <c:v>1.0212699999999999</c:v>
                </c:pt>
                <c:pt idx="9">
                  <c:v>0.44219000000000003</c:v>
                </c:pt>
                <c:pt idx="11">
                  <c:v>1.6739999999999999</c:v>
                </c:pt>
                <c:pt idx="12">
                  <c:v>2.5764300000000002</c:v>
                </c:pt>
                <c:pt idx="13">
                  <c:v>0.98392000000000002</c:v>
                </c:pt>
                <c:pt idx="14">
                  <c:v>2.31488</c:v>
                </c:pt>
                <c:pt idx="16">
                  <c:v>1.6455599999999999</c:v>
                </c:pt>
                <c:pt idx="17">
                  <c:v>2.0459700000000001</c:v>
                </c:pt>
                <c:pt idx="18">
                  <c:v>1.91445</c:v>
                </c:pt>
                <c:pt idx="19">
                  <c:v>1.86816</c:v>
                </c:pt>
              </c:numCache>
            </c:numRef>
          </c:val>
          <c:extLst>
            <c:ext xmlns:c16="http://schemas.microsoft.com/office/drawing/2014/chart" uri="{C3380CC4-5D6E-409C-BE32-E72D297353CC}">
              <c16:uniqueId val="{00000000-BD44-4A56-9475-E2AD5E197CC4}"/>
            </c:ext>
          </c:extLst>
        </c:ser>
        <c:ser>
          <c:idx val="6"/>
          <c:order val="6"/>
          <c:tx>
            <c:strRef>
              <c:f>Taul1!$H$4</c:f>
              <c:strCache>
                <c:ptCount val="1"/>
                <c:pt idx="0">
                  <c:v>Ei osaa 
sanoa</c:v>
                </c:pt>
              </c:strCache>
            </c:strRef>
          </c:tx>
          <c:spPr>
            <a:solidFill>
              <a:srgbClr val="E1E1E1"/>
            </a:solidFill>
          </c:spPr>
          <c:invertIfNegative val="0"/>
          <c:dLbls>
            <c:numFmt formatCode="#,##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Taul1!$A$5:$A$24</c:f>
              <c:strCache>
                <c:ptCount val="20"/>
                <c:pt idx="0">
                  <c:v>Kaikki, n=1914</c:v>
                </c:pt>
                <c:pt idx="1">
                  <c:v>SUKUPUOLI</c:v>
                </c:pt>
                <c:pt idx="2">
                  <c:v>Mies, n=944</c:v>
                </c:pt>
                <c:pt idx="3">
                  <c:v>Nainen, n=970</c:v>
                </c:pt>
                <c:pt idx="4">
                  <c:v>IKÄRYHMÄ</c:v>
                </c:pt>
                <c:pt idx="5">
                  <c:v>15-24 vuotta, n=234</c:v>
                </c:pt>
                <c:pt idx="6">
                  <c:v>25-34 vuotta, n=279</c:v>
                </c:pt>
                <c:pt idx="7">
                  <c:v>35-49 vuotta, n=405</c:v>
                </c:pt>
                <c:pt idx="8">
                  <c:v>50-64 vuotta, n=486</c:v>
                </c:pt>
                <c:pt idx="9">
                  <c:v>65-79 vuotta, n=510</c:v>
                </c:pt>
                <c:pt idx="10">
                  <c:v>SUURALUE</c:v>
                </c:pt>
                <c:pt idx="11">
                  <c:v>Helsinki-Uusimaa, n=696</c:v>
                </c:pt>
                <c:pt idx="12">
                  <c:v>Etelä-Suomi, n=442</c:v>
                </c:pt>
                <c:pt idx="13">
                  <c:v>Länsi-Suomi, n=407</c:v>
                </c:pt>
                <c:pt idx="14">
                  <c:v>Pohjois- ja Itä-Suomi, n=369</c:v>
                </c:pt>
                <c:pt idx="15">
                  <c:v>TALOUDEN ELINVAIHE</c:v>
                </c:pt>
                <c:pt idx="16">
                  <c:v>Yksinäistalous, n=639</c:v>
                </c:pt>
                <c:pt idx="17">
                  <c:v>Lapseton pari, n=659</c:v>
                </c:pt>
                <c:pt idx="18">
                  <c:v>Muu aikuistalous, n=267</c:v>
                </c:pt>
                <c:pt idx="19">
                  <c:v>Talous, jossa lapsia, n=349</c:v>
                </c:pt>
              </c:strCache>
            </c:strRef>
          </c:cat>
          <c:val>
            <c:numRef>
              <c:f>Taul1!$H$5:$H$24</c:f>
              <c:numCache>
                <c:formatCode>General</c:formatCode>
                <c:ptCount val="20"/>
                <c:pt idx="0">
                  <c:v>1.9056200000000001</c:v>
                </c:pt>
                <c:pt idx="2">
                  <c:v>2.0406499999999999</c:v>
                </c:pt>
                <c:pt idx="3">
                  <c:v>1.77163</c:v>
                </c:pt>
                <c:pt idx="5">
                  <c:v>2.4163199999999998</c:v>
                </c:pt>
                <c:pt idx="6">
                  <c:v>2.46915</c:v>
                </c:pt>
                <c:pt idx="7">
                  <c:v>2.77528</c:v>
                </c:pt>
                <c:pt idx="8">
                  <c:v>1.30081</c:v>
                </c:pt>
                <c:pt idx="9">
                  <c:v>1.0465599999999999</c:v>
                </c:pt>
                <c:pt idx="11">
                  <c:v>2.2570000000000001</c:v>
                </c:pt>
                <c:pt idx="12">
                  <c:v>2.4755099999999999</c:v>
                </c:pt>
                <c:pt idx="13">
                  <c:v>2.0020799999999999</c:v>
                </c:pt>
                <c:pt idx="14">
                  <c:v>0.77851000000000004</c:v>
                </c:pt>
                <c:pt idx="16">
                  <c:v>1.57612</c:v>
                </c:pt>
                <c:pt idx="17">
                  <c:v>1.5936699999999999</c:v>
                </c:pt>
                <c:pt idx="18">
                  <c:v>0.78210000000000002</c:v>
                </c:pt>
                <c:pt idx="19">
                  <c:v>3.8105600000000002</c:v>
                </c:pt>
              </c:numCache>
            </c:numRef>
          </c:val>
          <c:extLst>
            <c:ext xmlns:c16="http://schemas.microsoft.com/office/drawing/2014/chart" uri="{C3380CC4-5D6E-409C-BE32-E72D297353CC}">
              <c16:uniqueId val="{00000000-B67C-49CA-9F6A-794E0A4AA0B6}"/>
            </c:ext>
          </c:extLst>
        </c:ser>
        <c:dLbls>
          <c:showLegendKey val="0"/>
          <c:showVal val="0"/>
          <c:showCatName val="0"/>
          <c:showSerName val="0"/>
          <c:showPercent val="0"/>
          <c:showBubbleSize val="0"/>
        </c:dLbls>
        <c:gapWidth val="25"/>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443783596489275"/>
              <c:y val="0.94542492533260947"/>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05"/>
          <c:y val="2.2862006307566993E-2"/>
          <c:w val="0.91282571309591565"/>
          <c:h val="9.1521335032060003E-2"/>
        </c:manualLayout>
      </c:layout>
      <c:overlay val="0"/>
      <c:txPr>
        <a:bodyPr/>
        <a:lstStyle/>
        <a:p>
          <a:pPr>
            <a:defRPr sz="11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77967060738328"/>
          <c:y val="2.3030556193738384E-2"/>
          <c:w val="0.68799811811977274"/>
          <c:h val="0.90959418534221681"/>
        </c:manualLayout>
      </c:layout>
      <c:barChart>
        <c:barDir val="bar"/>
        <c:grouping val="clustered"/>
        <c:varyColors val="0"/>
        <c:ser>
          <c:idx val="0"/>
          <c:order val="0"/>
          <c:tx>
            <c:strRef>
              <c:f>Taul1!$B$4</c:f>
              <c:strCache>
                <c:ptCount val="1"/>
                <c:pt idx="0">
                  <c:v>Kaikki, n=1842</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1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Silmälasit</c:v>
                </c:pt>
                <c:pt idx="1">
                  <c:v>Aurinkolasit</c:v>
                </c:pt>
                <c:pt idx="2">
                  <c:v>Näönhuollon palveluja (näöntarkastus, silmälääkäri jne.)</c:v>
                </c:pt>
                <c:pt idx="3">
                  <c:v>Piilolinssit</c:v>
                </c:pt>
                <c:pt idx="4">
                  <c:v>Silmälasikotelot</c:v>
                </c:pt>
                <c:pt idx="5">
                  <c:v>Muu</c:v>
                </c:pt>
                <c:pt idx="6">
                  <c:v>Ei mitään</c:v>
                </c:pt>
              </c:strCache>
            </c:strRef>
          </c:cat>
          <c:val>
            <c:numRef>
              <c:f>Taul1!$B$5:$B$11</c:f>
              <c:numCache>
                <c:formatCode>General</c:formatCode>
                <c:ptCount val="7"/>
                <c:pt idx="0">
                  <c:v>37.735460000000003</c:v>
                </c:pt>
                <c:pt idx="1">
                  <c:v>31.268280000000001</c:v>
                </c:pt>
                <c:pt idx="2">
                  <c:v>24.225069999999999</c:v>
                </c:pt>
                <c:pt idx="3">
                  <c:v>9.3867100000000008</c:v>
                </c:pt>
                <c:pt idx="4">
                  <c:v>4.3557699999999997</c:v>
                </c:pt>
                <c:pt idx="5">
                  <c:v>1.33924</c:v>
                </c:pt>
                <c:pt idx="6">
                  <c:v>33.374870000000001</c:v>
                </c:pt>
              </c:numCache>
            </c:numRef>
          </c:val>
          <c:extLst>
            <c:ext xmlns:c16="http://schemas.microsoft.com/office/drawing/2014/chart" uri="{C3380CC4-5D6E-409C-BE32-E72D297353CC}">
              <c16:uniqueId val="{00000000-1AF8-49AF-A8F4-A948250B75E9}"/>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11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1000" b="0">
                    <a:solidFill>
                      <a:srgbClr val="A0A0A0"/>
                    </a:solidFill>
                  </a:defRPr>
                </a:pPr>
                <a:r>
                  <a:rPr lang="fi-FI" sz="1000" b="0">
                    <a:solidFill>
                      <a:srgbClr val="A0A0A0"/>
                    </a:solidFill>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rot="0" vert="horz"/>
          <a:lstStyle/>
          <a:p>
            <a:pPr>
              <a:defRPr sz="1000">
                <a:solidFill>
                  <a:srgbClr val="A0A0A0"/>
                </a:solidFill>
              </a:defRPr>
            </a:pPr>
            <a:endParaRPr lang="fi-FI"/>
          </a:p>
        </c:txPr>
        <c:crossAx val="639397440"/>
        <c:crosses val="autoZero"/>
        <c:crossBetween val="between"/>
        <c:majorUnit val="1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26673109139515"/>
          <c:y val="1.2420372697243342E-2"/>
          <c:w val="0.68851093048169154"/>
          <c:h val="0.92020426193132265"/>
        </c:manualLayout>
      </c:layout>
      <c:barChart>
        <c:barDir val="bar"/>
        <c:grouping val="clustered"/>
        <c:varyColors val="0"/>
        <c:ser>
          <c:idx val="0"/>
          <c:order val="0"/>
          <c:tx>
            <c:strRef>
              <c:f>Taul1!$B$4</c:f>
              <c:strCache>
                <c:ptCount val="1"/>
                <c:pt idx="0">
                  <c:v>Kaikki, n=1842</c:v>
                </c:pt>
              </c:strCache>
            </c:strRef>
          </c:tx>
          <c:spPr>
            <a:solidFill>
              <a:srgbClr val="4DA7BC"/>
            </a:solidFill>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Silmälasit</c:v>
                </c:pt>
                <c:pt idx="1">
                  <c:v>Aurinkolasit</c:v>
                </c:pt>
                <c:pt idx="2">
                  <c:v>Näönhuollon palveluja 
(näöntarkastus, silmälääkäri jne.)</c:v>
                </c:pt>
                <c:pt idx="3">
                  <c:v>Piilolinssit</c:v>
                </c:pt>
                <c:pt idx="4">
                  <c:v>Silmälasikotelot</c:v>
                </c:pt>
                <c:pt idx="5">
                  <c:v>Muu</c:v>
                </c:pt>
                <c:pt idx="6">
                  <c:v>Ei mitään</c:v>
                </c:pt>
              </c:strCache>
            </c:strRef>
          </c:cat>
          <c:val>
            <c:numRef>
              <c:f>Taul1!$B$5:$B$11</c:f>
              <c:numCache>
                <c:formatCode>General</c:formatCode>
                <c:ptCount val="7"/>
                <c:pt idx="0">
                  <c:v>37.735460000000003</c:v>
                </c:pt>
                <c:pt idx="1">
                  <c:v>31.268280000000001</c:v>
                </c:pt>
                <c:pt idx="2">
                  <c:v>24.225069999999999</c:v>
                </c:pt>
                <c:pt idx="3">
                  <c:v>9.3867100000000008</c:v>
                </c:pt>
                <c:pt idx="4">
                  <c:v>4.3557699999999997</c:v>
                </c:pt>
                <c:pt idx="5">
                  <c:v>1.33924</c:v>
                </c:pt>
                <c:pt idx="6">
                  <c:v>33.374870000000001</c:v>
                </c:pt>
              </c:numCache>
            </c:numRef>
          </c:val>
          <c:extLst>
            <c:ext xmlns:c16="http://schemas.microsoft.com/office/drawing/2014/chart" uri="{C3380CC4-5D6E-409C-BE32-E72D297353CC}">
              <c16:uniqueId val="{00000000-B0DA-4A0D-AA51-A907E6EDDB0B}"/>
            </c:ext>
          </c:extLst>
        </c:ser>
        <c:ser>
          <c:idx val="1"/>
          <c:order val="1"/>
          <c:tx>
            <c:strRef>
              <c:f>Taul1!$C$4</c:f>
              <c:strCache>
                <c:ptCount val="1"/>
                <c:pt idx="0">
                  <c:v>Heavy-ostajat, n=313</c:v>
                </c:pt>
              </c:strCache>
            </c:strRef>
          </c:tx>
          <c:spPr>
            <a:solidFill>
              <a:srgbClr val="70AD47"/>
            </a:solidFill>
          </c:spPr>
          <c:invertIfNegative val="0"/>
          <c:dLbls>
            <c:numFmt formatCode="#,##0" sourceLinked="0"/>
            <c:spPr>
              <a:noFill/>
              <a:ln>
                <a:noFill/>
              </a:ln>
              <a:effectLst/>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Silmälasit</c:v>
                </c:pt>
                <c:pt idx="1">
                  <c:v>Aurinkolasit</c:v>
                </c:pt>
                <c:pt idx="2">
                  <c:v>Näönhuollon palveluja 
(näöntarkastus, silmälääkäri jne.)</c:v>
                </c:pt>
                <c:pt idx="3">
                  <c:v>Piilolinssit</c:v>
                </c:pt>
                <c:pt idx="4">
                  <c:v>Silmälasikotelot</c:v>
                </c:pt>
                <c:pt idx="5">
                  <c:v>Muu</c:v>
                </c:pt>
                <c:pt idx="6">
                  <c:v>Ei mitään</c:v>
                </c:pt>
              </c:strCache>
            </c:strRef>
          </c:cat>
          <c:val>
            <c:numRef>
              <c:f>Taul1!$C$5:$C$11</c:f>
              <c:numCache>
                <c:formatCode>General</c:formatCode>
                <c:ptCount val="7"/>
                <c:pt idx="0">
                  <c:v>46.062640000000002</c:v>
                </c:pt>
                <c:pt idx="1">
                  <c:v>41.936700000000002</c:v>
                </c:pt>
                <c:pt idx="2">
                  <c:v>29.242470000000001</c:v>
                </c:pt>
                <c:pt idx="3">
                  <c:v>37.40981</c:v>
                </c:pt>
                <c:pt idx="4">
                  <c:v>7.88626</c:v>
                </c:pt>
                <c:pt idx="5">
                  <c:v>2.8717100000000002</c:v>
                </c:pt>
                <c:pt idx="6">
                  <c:v>2.5335000000000001</c:v>
                </c:pt>
              </c:numCache>
            </c:numRef>
          </c:val>
          <c:extLst>
            <c:ext xmlns:c16="http://schemas.microsoft.com/office/drawing/2014/chart" uri="{C3380CC4-5D6E-409C-BE32-E72D297353CC}">
              <c16:uniqueId val="{00000001-B0DA-4A0D-AA51-A907E6EDDB0B}"/>
            </c:ext>
          </c:extLst>
        </c:ser>
        <c:ser>
          <c:idx val="2"/>
          <c:order val="2"/>
          <c:tx>
            <c:strRef>
              <c:f>Taul1!$D$4</c:f>
              <c:strCache>
                <c:ptCount val="1"/>
                <c:pt idx="0">
                  <c:v>Medium-ostajat, n=751</c:v>
                </c:pt>
              </c:strCache>
            </c:strRef>
          </c:tx>
          <c:spPr>
            <a:solidFill>
              <a:srgbClr val="EB599E"/>
            </a:solidFill>
          </c:spPr>
          <c:invertIfNegative val="0"/>
          <c:dLbls>
            <c:numFmt formatCode="#,##0" sourceLinked="0"/>
            <c:spPr>
              <a:noFill/>
              <a:ln>
                <a:noFill/>
              </a:ln>
              <a:effectLst/>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Silmälasit</c:v>
                </c:pt>
                <c:pt idx="1">
                  <c:v>Aurinkolasit</c:v>
                </c:pt>
                <c:pt idx="2">
                  <c:v>Näönhuollon palveluja 
(näöntarkastus, silmälääkäri jne.)</c:v>
                </c:pt>
                <c:pt idx="3">
                  <c:v>Piilolinssit</c:v>
                </c:pt>
                <c:pt idx="4">
                  <c:v>Silmälasikotelot</c:v>
                </c:pt>
                <c:pt idx="5">
                  <c:v>Muu</c:v>
                </c:pt>
                <c:pt idx="6">
                  <c:v>Ei mitään</c:v>
                </c:pt>
              </c:strCache>
            </c:strRef>
          </c:cat>
          <c:val>
            <c:numRef>
              <c:f>Taul1!$D$5:$D$11</c:f>
              <c:numCache>
                <c:formatCode>General</c:formatCode>
                <c:ptCount val="7"/>
                <c:pt idx="0">
                  <c:v>48.66901</c:v>
                </c:pt>
                <c:pt idx="1">
                  <c:v>35.60407</c:v>
                </c:pt>
                <c:pt idx="2">
                  <c:v>31.286010000000001</c:v>
                </c:pt>
                <c:pt idx="3">
                  <c:v>5.8130600000000001</c:v>
                </c:pt>
                <c:pt idx="4">
                  <c:v>4.8187699999999998</c:v>
                </c:pt>
                <c:pt idx="5">
                  <c:v>1.2601800000000001</c:v>
                </c:pt>
                <c:pt idx="6">
                  <c:v>26.607109999999999</c:v>
                </c:pt>
              </c:numCache>
            </c:numRef>
          </c:val>
          <c:extLst>
            <c:ext xmlns:c16="http://schemas.microsoft.com/office/drawing/2014/chart" uri="{C3380CC4-5D6E-409C-BE32-E72D297353CC}">
              <c16:uniqueId val="{00000002-B0DA-4A0D-AA51-A907E6EDDB0B}"/>
            </c:ext>
          </c:extLst>
        </c:ser>
        <c:ser>
          <c:idx val="3"/>
          <c:order val="3"/>
          <c:tx>
            <c:strRef>
              <c:f>Taul1!$E$4</c:f>
              <c:strCache>
                <c:ptCount val="1"/>
                <c:pt idx="0">
                  <c:v>Light-ostajat, n=778</c:v>
                </c:pt>
              </c:strCache>
            </c:strRef>
          </c:tx>
          <c:spPr>
            <a:solidFill>
              <a:srgbClr val="FFB200"/>
            </a:solidFill>
          </c:spPr>
          <c:invertIfNegative val="0"/>
          <c:dLbls>
            <c:numFmt formatCode="#,##0" sourceLinked="0"/>
            <c:spPr>
              <a:noFill/>
              <a:ln>
                <a:noFill/>
              </a:ln>
              <a:effectLst/>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Silmälasit</c:v>
                </c:pt>
                <c:pt idx="1">
                  <c:v>Aurinkolasit</c:v>
                </c:pt>
                <c:pt idx="2">
                  <c:v>Näönhuollon palveluja 
(näöntarkastus, silmälääkäri jne.)</c:v>
                </c:pt>
                <c:pt idx="3">
                  <c:v>Piilolinssit</c:v>
                </c:pt>
                <c:pt idx="4">
                  <c:v>Silmälasikotelot</c:v>
                </c:pt>
                <c:pt idx="5">
                  <c:v>Muu</c:v>
                </c:pt>
                <c:pt idx="6">
                  <c:v>Ei mitään</c:v>
                </c:pt>
              </c:strCache>
            </c:strRef>
          </c:cat>
          <c:val>
            <c:numRef>
              <c:f>Taul1!$E$5:$E$11</c:f>
              <c:numCache>
                <c:formatCode>General</c:formatCode>
                <c:ptCount val="7"/>
                <c:pt idx="0">
                  <c:v>24.181180000000001</c:v>
                </c:pt>
                <c:pt idx="1">
                  <c:v>22.982759999999999</c:v>
                </c:pt>
                <c:pt idx="2">
                  <c:v>15.61403</c:v>
                </c:pt>
                <c:pt idx="3">
                  <c:v>1.6694100000000001</c:v>
                </c:pt>
                <c:pt idx="4">
                  <c:v>2.5261900000000002</c:v>
                </c:pt>
                <c:pt idx="5">
                  <c:v>0.80796999999999997</c:v>
                </c:pt>
                <c:pt idx="6">
                  <c:v>51.913960000000003</c:v>
                </c:pt>
              </c:numCache>
            </c:numRef>
          </c:val>
          <c:extLst>
            <c:ext xmlns:c16="http://schemas.microsoft.com/office/drawing/2014/chart" uri="{C3380CC4-5D6E-409C-BE32-E72D297353CC}">
              <c16:uniqueId val="{00000003-B0DA-4A0D-AA51-A907E6EDDB0B}"/>
            </c:ext>
          </c:extLst>
        </c:ser>
        <c:dLbls>
          <c:showLegendKey val="0"/>
          <c:showVal val="0"/>
          <c:showCatName val="0"/>
          <c:showSerName val="0"/>
          <c:showPercent val="0"/>
          <c:showBubbleSize val="0"/>
        </c:dLbls>
        <c:gapWidth val="40"/>
        <c:axId val="603916192"/>
        <c:axId val="603908912"/>
      </c:barChart>
      <c:catAx>
        <c:axId val="603916192"/>
        <c:scaling>
          <c:orientation val="maxMin"/>
        </c:scaling>
        <c:delete val="0"/>
        <c:axPos val="l"/>
        <c:numFmt formatCode="General" sourceLinked="0"/>
        <c:majorTickMark val="none"/>
        <c:minorTickMark val="none"/>
        <c:tickLblPos val="nextTo"/>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603908912"/>
        <c:crosses val="autoZero"/>
        <c:auto val="1"/>
        <c:lblAlgn val="ctr"/>
        <c:lblOffset val="100"/>
        <c:tickLblSkip val="1"/>
        <c:noMultiLvlLbl val="0"/>
      </c:catAx>
      <c:valAx>
        <c:axId val="603908912"/>
        <c:scaling>
          <c:orientation val="minMax"/>
          <c:max val="100"/>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603916192"/>
        <c:crosses val="autoZero"/>
        <c:crossBetween val="between"/>
        <c:majorUnit val="10"/>
        <c:minorUnit val="1"/>
      </c:valAx>
      <c:spPr>
        <a:ln w="6350">
          <a:noFill/>
        </a:ln>
      </c:spPr>
    </c:plotArea>
    <c:legend>
      <c:legendPos val="r"/>
      <c:layout>
        <c:manualLayout>
          <c:xMode val="edge"/>
          <c:yMode val="edge"/>
          <c:x val="0.72158128800714605"/>
          <c:y val="0.44228743290377825"/>
          <c:w val="0.2066815648851322"/>
          <c:h val="0.21850686104555234"/>
        </c:manualLayout>
      </c:layout>
      <c:overlay val="0"/>
      <c:spPr>
        <a:solidFill>
          <a:schemeClr val="bg1"/>
        </a:solidFill>
      </c:spPr>
      <c:txPr>
        <a:bodyPr/>
        <a:lstStyle/>
        <a:p>
          <a:pPr>
            <a:defRPr sz="1100">
              <a:solidFill>
                <a:srgbClr val="262626"/>
              </a:solidFill>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331338074060891"/>
          <c:y val="2.3030556193738384E-2"/>
          <c:w val="0.67346440798654705"/>
          <c:h val="0.90959418534221681"/>
        </c:manualLayout>
      </c:layout>
      <c:barChart>
        <c:barDir val="bar"/>
        <c:grouping val="clustered"/>
        <c:varyColors val="0"/>
        <c:ser>
          <c:idx val="0"/>
          <c:order val="0"/>
          <c:tx>
            <c:strRef>
              <c:f>Taul1!$B$4</c:f>
              <c:strCache>
                <c:ptCount val="1"/>
                <c:pt idx="0">
                  <c:v>Kaikki, n=1842</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1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Taul1!$A$5:$A$10</c:f>
              <c:strCache>
                <c:ptCount val="6"/>
                <c:pt idx="0">
                  <c:v>Optikkoliikkeistä 
(esim. Instrumentarium, Keops)</c:v>
                </c:pt>
                <c:pt idx="1">
                  <c:v>Kauppakeskuksista</c:v>
                </c:pt>
                <c:pt idx="2">
                  <c:v>Verkkokaupasta</c:v>
                </c:pt>
                <c:pt idx="3">
                  <c:v>Lääkäriasemat (esim. Terveystalo, 
Mehiläinen, Pihlajalinna)</c:v>
                </c:pt>
                <c:pt idx="4">
                  <c:v>Muualta</c:v>
                </c:pt>
                <c:pt idx="5">
                  <c:v>Ei osaa sanoa</c:v>
                </c:pt>
              </c:strCache>
            </c:strRef>
          </c:cat>
          <c:val>
            <c:numRef>
              <c:f>Taul1!$B$5:$B$10</c:f>
              <c:numCache>
                <c:formatCode>General</c:formatCode>
                <c:ptCount val="6"/>
                <c:pt idx="0">
                  <c:v>79.407430000000005</c:v>
                </c:pt>
                <c:pt idx="1">
                  <c:v>13.531280000000001</c:v>
                </c:pt>
                <c:pt idx="2">
                  <c:v>10.42723</c:v>
                </c:pt>
                <c:pt idx="3">
                  <c:v>8.9066100000000006</c:v>
                </c:pt>
                <c:pt idx="4">
                  <c:v>2.6237400000000002</c:v>
                </c:pt>
                <c:pt idx="5">
                  <c:v>1.82637</c:v>
                </c:pt>
              </c:numCache>
            </c:numRef>
          </c:val>
          <c:extLst>
            <c:ext xmlns:c16="http://schemas.microsoft.com/office/drawing/2014/chart" uri="{C3380CC4-5D6E-409C-BE32-E72D297353CC}">
              <c16:uniqueId val="{00000000-1AF8-49AF-A8F4-A948250B75E9}"/>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11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1000" b="0">
                    <a:solidFill>
                      <a:srgbClr val="A0A0A0"/>
                    </a:solidFill>
                  </a:defRPr>
                </a:pPr>
                <a:r>
                  <a:rPr lang="fi-FI" sz="1000" b="0">
                    <a:solidFill>
                      <a:srgbClr val="A0A0A0"/>
                    </a:solidFill>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rot="0" vert="horz"/>
          <a:lstStyle/>
          <a:p>
            <a:pPr>
              <a:defRPr sz="1000">
                <a:solidFill>
                  <a:srgbClr val="A0A0A0"/>
                </a:solidFill>
              </a:defRPr>
            </a:pPr>
            <a:endParaRPr lang="fi-FI"/>
          </a:p>
        </c:txPr>
        <c:crossAx val="639397440"/>
        <c:crosses val="autoZero"/>
        <c:crossBetween val="between"/>
        <c:majorUnit val="1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41529790609038"/>
          <c:y val="1.2420372697243342E-2"/>
          <c:w val="0.6723623636669962"/>
          <c:h val="0.92020426193132265"/>
        </c:manualLayout>
      </c:layout>
      <c:barChart>
        <c:barDir val="bar"/>
        <c:grouping val="clustered"/>
        <c:varyColors val="0"/>
        <c:ser>
          <c:idx val="0"/>
          <c:order val="0"/>
          <c:tx>
            <c:strRef>
              <c:f>Taul1!$B$4</c:f>
              <c:strCache>
                <c:ptCount val="1"/>
                <c:pt idx="0">
                  <c:v>Kaikki, n=1842</c:v>
                </c:pt>
              </c:strCache>
            </c:strRef>
          </c:tx>
          <c:spPr>
            <a:solidFill>
              <a:srgbClr val="4DA7BC"/>
            </a:solidFill>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Taul1!$A$5:$A$10</c:f>
              <c:strCache>
                <c:ptCount val="6"/>
                <c:pt idx="0">
                  <c:v>Optikkoliikkeistä 
(esim. Instrumentarium, Keops)</c:v>
                </c:pt>
                <c:pt idx="1">
                  <c:v>Kauppakeskuksista</c:v>
                </c:pt>
                <c:pt idx="2">
                  <c:v>Verkkokaupasta</c:v>
                </c:pt>
                <c:pt idx="3">
                  <c:v>Lääkäriasemat (esim. Terveystalo, 
Mehiläinen, Pihlajalinna)</c:v>
                </c:pt>
                <c:pt idx="4">
                  <c:v>Muualta</c:v>
                </c:pt>
                <c:pt idx="5">
                  <c:v>Ei osaa sanoa</c:v>
                </c:pt>
              </c:strCache>
            </c:strRef>
          </c:cat>
          <c:val>
            <c:numRef>
              <c:f>Taul1!$B$5:$B$10</c:f>
              <c:numCache>
                <c:formatCode>General</c:formatCode>
                <c:ptCount val="6"/>
                <c:pt idx="0">
                  <c:v>79.407430000000005</c:v>
                </c:pt>
                <c:pt idx="1">
                  <c:v>13.531280000000001</c:v>
                </c:pt>
                <c:pt idx="2">
                  <c:v>10.42723</c:v>
                </c:pt>
                <c:pt idx="3">
                  <c:v>8.9066100000000006</c:v>
                </c:pt>
                <c:pt idx="4">
                  <c:v>2.6237400000000002</c:v>
                </c:pt>
                <c:pt idx="5">
                  <c:v>1.82637</c:v>
                </c:pt>
              </c:numCache>
            </c:numRef>
          </c:val>
          <c:extLst>
            <c:ext xmlns:c16="http://schemas.microsoft.com/office/drawing/2014/chart" uri="{C3380CC4-5D6E-409C-BE32-E72D297353CC}">
              <c16:uniqueId val="{00000000-B0DA-4A0D-AA51-A907E6EDDB0B}"/>
            </c:ext>
          </c:extLst>
        </c:ser>
        <c:ser>
          <c:idx val="1"/>
          <c:order val="1"/>
          <c:tx>
            <c:strRef>
              <c:f>Taul1!$C$4</c:f>
              <c:strCache>
                <c:ptCount val="1"/>
                <c:pt idx="0">
                  <c:v>Heavy-ostajat, n=313</c:v>
                </c:pt>
              </c:strCache>
            </c:strRef>
          </c:tx>
          <c:spPr>
            <a:solidFill>
              <a:srgbClr val="70AD47"/>
            </a:solidFill>
          </c:spPr>
          <c:invertIfNegative val="0"/>
          <c:dLbls>
            <c:numFmt formatCode="#,##0" sourceLinked="0"/>
            <c:spPr>
              <a:noFill/>
              <a:ln>
                <a:noFill/>
              </a:ln>
              <a:effectLst/>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Taul1!$A$5:$A$10</c:f>
              <c:strCache>
                <c:ptCount val="6"/>
                <c:pt idx="0">
                  <c:v>Optikkoliikkeistä 
(esim. Instrumentarium, Keops)</c:v>
                </c:pt>
                <c:pt idx="1">
                  <c:v>Kauppakeskuksista</c:v>
                </c:pt>
                <c:pt idx="2">
                  <c:v>Verkkokaupasta</c:v>
                </c:pt>
                <c:pt idx="3">
                  <c:v>Lääkäriasemat (esim. Terveystalo, 
Mehiläinen, Pihlajalinna)</c:v>
                </c:pt>
                <c:pt idx="4">
                  <c:v>Muualta</c:v>
                </c:pt>
                <c:pt idx="5">
                  <c:v>Ei osaa sanoa</c:v>
                </c:pt>
              </c:strCache>
            </c:strRef>
          </c:cat>
          <c:val>
            <c:numRef>
              <c:f>Taul1!$C$5:$C$10</c:f>
              <c:numCache>
                <c:formatCode>General</c:formatCode>
                <c:ptCount val="6"/>
                <c:pt idx="0">
                  <c:v>63.931789999999999</c:v>
                </c:pt>
                <c:pt idx="1">
                  <c:v>26.01079</c:v>
                </c:pt>
                <c:pt idx="2">
                  <c:v>24.809229999999999</c:v>
                </c:pt>
                <c:pt idx="3">
                  <c:v>14.78148</c:v>
                </c:pt>
                <c:pt idx="4">
                  <c:v>4.0729199999999999</c:v>
                </c:pt>
                <c:pt idx="5">
                  <c:v>0.22694</c:v>
                </c:pt>
              </c:numCache>
            </c:numRef>
          </c:val>
          <c:extLst>
            <c:ext xmlns:c16="http://schemas.microsoft.com/office/drawing/2014/chart" uri="{C3380CC4-5D6E-409C-BE32-E72D297353CC}">
              <c16:uniqueId val="{00000001-B0DA-4A0D-AA51-A907E6EDDB0B}"/>
            </c:ext>
          </c:extLst>
        </c:ser>
        <c:ser>
          <c:idx val="2"/>
          <c:order val="2"/>
          <c:tx>
            <c:strRef>
              <c:f>Taul1!$D$4</c:f>
              <c:strCache>
                <c:ptCount val="1"/>
                <c:pt idx="0">
                  <c:v>Medium-ostajat, n=751</c:v>
                </c:pt>
              </c:strCache>
            </c:strRef>
          </c:tx>
          <c:spPr>
            <a:solidFill>
              <a:srgbClr val="EB599E"/>
            </a:solidFill>
          </c:spPr>
          <c:invertIfNegative val="0"/>
          <c:dLbls>
            <c:numFmt formatCode="#,##0" sourceLinked="0"/>
            <c:spPr>
              <a:noFill/>
              <a:ln>
                <a:noFill/>
              </a:ln>
              <a:effectLst/>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Taul1!$A$5:$A$10</c:f>
              <c:strCache>
                <c:ptCount val="6"/>
                <c:pt idx="0">
                  <c:v>Optikkoliikkeistä 
(esim. Instrumentarium, Keops)</c:v>
                </c:pt>
                <c:pt idx="1">
                  <c:v>Kauppakeskuksista</c:v>
                </c:pt>
                <c:pt idx="2">
                  <c:v>Verkkokaupasta</c:v>
                </c:pt>
                <c:pt idx="3">
                  <c:v>Lääkäriasemat (esim. Terveystalo, 
Mehiläinen, Pihlajalinna)</c:v>
                </c:pt>
                <c:pt idx="4">
                  <c:v>Muualta</c:v>
                </c:pt>
                <c:pt idx="5">
                  <c:v>Ei osaa sanoa</c:v>
                </c:pt>
              </c:strCache>
            </c:strRef>
          </c:cat>
          <c:val>
            <c:numRef>
              <c:f>Taul1!$D$5:$D$10</c:f>
              <c:numCache>
                <c:formatCode>General</c:formatCode>
                <c:ptCount val="6"/>
                <c:pt idx="0">
                  <c:v>85.90531</c:v>
                </c:pt>
                <c:pt idx="1">
                  <c:v>9.4782200000000003</c:v>
                </c:pt>
                <c:pt idx="2">
                  <c:v>8.5305</c:v>
                </c:pt>
                <c:pt idx="3">
                  <c:v>8.8027300000000004</c:v>
                </c:pt>
                <c:pt idx="4">
                  <c:v>2.1143299999999998</c:v>
                </c:pt>
                <c:pt idx="5">
                  <c:v>0.47116999999999998</c:v>
                </c:pt>
              </c:numCache>
            </c:numRef>
          </c:val>
          <c:extLst>
            <c:ext xmlns:c16="http://schemas.microsoft.com/office/drawing/2014/chart" uri="{C3380CC4-5D6E-409C-BE32-E72D297353CC}">
              <c16:uniqueId val="{00000002-B0DA-4A0D-AA51-A907E6EDDB0B}"/>
            </c:ext>
          </c:extLst>
        </c:ser>
        <c:ser>
          <c:idx val="3"/>
          <c:order val="3"/>
          <c:tx>
            <c:strRef>
              <c:f>Taul1!$E$4</c:f>
              <c:strCache>
                <c:ptCount val="1"/>
                <c:pt idx="0">
                  <c:v>Light-ostajat, n=778</c:v>
                </c:pt>
              </c:strCache>
            </c:strRef>
          </c:tx>
          <c:spPr>
            <a:solidFill>
              <a:srgbClr val="FFB200"/>
            </a:solidFill>
          </c:spPr>
          <c:invertIfNegative val="0"/>
          <c:dLbls>
            <c:numFmt formatCode="#,##0" sourceLinked="0"/>
            <c:spPr>
              <a:noFill/>
              <a:ln>
                <a:noFill/>
              </a:ln>
              <a:effectLst/>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Taul1!$A$5:$A$10</c:f>
              <c:strCache>
                <c:ptCount val="6"/>
                <c:pt idx="0">
                  <c:v>Optikkoliikkeistä 
(esim. Instrumentarium, Keops)</c:v>
                </c:pt>
                <c:pt idx="1">
                  <c:v>Kauppakeskuksista</c:v>
                </c:pt>
                <c:pt idx="2">
                  <c:v>Verkkokaupasta</c:v>
                </c:pt>
                <c:pt idx="3">
                  <c:v>Lääkäriasemat (esim. Terveystalo, 
Mehiläinen, Pihlajalinna)</c:v>
                </c:pt>
                <c:pt idx="4">
                  <c:v>Muualta</c:v>
                </c:pt>
                <c:pt idx="5">
                  <c:v>Ei osaa sanoa</c:v>
                </c:pt>
              </c:strCache>
            </c:strRef>
          </c:cat>
          <c:val>
            <c:numRef>
              <c:f>Taul1!$E$5:$E$10</c:f>
              <c:numCache>
                <c:formatCode>General</c:formatCode>
                <c:ptCount val="6"/>
                <c:pt idx="0">
                  <c:v>79.421940000000006</c:v>
                </c:pt>
                <c:pt idx="1">
                  <c:v>12.405419999999999</c:v>
                </c:pt>
                <c:pt idx="2">
                  <c:v>6.5253800000000002</c:v>
                </c:pt>
                <c:pt idx="3">
                  <c:v>6.6829099999999997</c:v>
                </c:pt>
                <c:pt idx="4">
                  <c:v>2.5293800000000002</c:v>
                </c:pt>
                <c:pt idx="5">
                  <c:v>3.73055</c:v>
                </c:pt>
              </c:numCache>
            </c:numRef>
          </c:val>
          <c:extLst>
            <c:ext xmlns:c16="http://schemas.microsoft.com/office/drawing/2014/chart" uri="{C3380CC4-5D6E-409C-BE32-E72D297353CC}">
              <c16:uniqueId val="{00000003-B0DA-4A0D-AA51-A907E6EDDB0B}"/>
            </c:ext>
          </c:extLst>
        </c:ser>
        <c:dLbls>
          <c:showLegendKey val="0"/>
          <c:showVal val="0"/>
          <c:showCatName val="0"/>
          <c:showSerName val="0"/>
          <c:showPercent val="0"/>
          <c:showBubbleSize val="0"/>
        </c:dLbls>
        <c:gapWidth val="40"/>
        <c:axId val="603916192"/>
        <c:axId val="603908912"/>
      </c:barChart>
      <c:catAx>
        <c:axId val="603916192"/>
        <c:scaling>
          <c:orientation val="maxMin"/>
        </c:scaling>
        <c:delete val="0"/>
        <c:axPos val="l"/>
        <c:numFmt formatCode="General" sourceLinked="0"/>
        <c:majorTickMark val="none"/>
        <c:minorTickMark val="none"/>
        <c:tickLblPos val="nextTo"/>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603908912"/>
        <c:crosses val="autoZero"/>
        <c:auto val="1"/>
        <c:lblAlgn val="ctr"/>
        <c:lblOffset val="100"/>
        <c:tickLblSkip val="1"/>
        <c:noMultiLvlLbl val="0"/>
      </c:catAx>
      <c:valAx>
        <c:axId val="603908912"/>
        <c:scaling>
          <c:orientation val="minMax"/>
          <c:max val="100"/>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603916192"/>
        <c:crosses val="autoZero"/>
        <c:crossBetween val="between"/>
        <c:majorUnit val="10"/>
        <c:minorUnit val="1"/>
      </c:valAx>
      <c:spPr>
        <a:ln w="6350">
          <a:noFill/>
        </a:ln>
      </c:spPr>
    </c:plotArea>
    <c:legend>
      <c:legendPos val="r"/>
      <c:layout>
        <c:manualLayout>
          <c:xMode val="edge"/>
          <c:yMode val="edge"/>
          <c:x val="0.72158128800714605"/>
          <c:y val="0.44228743290377825"/>
          <c:w val="0.2066815648851322"/>
          <c:h val="0.21850686104555234"/>
        </c:manualLayout>
      </c:layout>
      <c:overlay val="0"/>
      <c:spPr>
        <a:solidFill>
          <a:schemeClr val="bg1"/>
        </a:solidFill>
      </c:spPr>
      <c:txPr>
        <a:bodyPr/>
        <a:lstStyle/>
        <a:p>
          <a:pPr>
            <a:defRPr sz="1100">
              <a:solidFill>
                <a:srgbClr val="262626"/>
              </a:solidFill>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840017928723789"/>
          <c:y val="2.3030556193738384E-2"/>
          <c:w val="0.47645189284726569"/>
          <c:h val="0.90959418534221681"/>
        </c:manualLayout>
      </c:layout>
      <c:barChart>
        <c:barDir val="bar"/>
        <c:grouping val="clustered"/>
        <c:varyColors val="0"/>
        <c:ser>
          <c:idx val="0"/>
          <c:order val="0"/>
          <c:tx>
            <c:strRef>
              <c:f>Taul1!$B$4</c:f>
              <c:strCache>
                <c:ptCount val="1"/>
                <c:pt idx="0">
                  <c:v>Kaikki, n=1842</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1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Taul1!$A$5:$A$18</c:f>
              <c:strCache>
                <c:ptCount val="14"/>
                <c:pt idx="0">
                  <c:v>Tarvitsen ostopaikassa asiantuntijan apua ja teen päätöksen sen jälkeen</c:v>
                </c:pt>
                <c:pt idx="1">
                  <c:v>Katselen, mitä vaihtoehtoja ostopaikassa on, ja teen päätöksen sen jälkeen</c:v>
                </c:pt>
                <c:pt idx="2">
                  <c:v>Olen päättänyt jo etukäteen, mitä ostan</c:v>
                </c:pt>
                <c:pt idx="3">
                  <c:v>Ostan tuotteita tarjouksesta</c:v>
                </c:pt>
                <c:pt idx="4">
                  <c:v>Kiertelen eri paikkoja ja teen ostopäätöksen</c:v>
                </c:pt>
                <c:pt idx="5">
                  <c:v>Seuraan mainontaa ja teen ostopäätöksen mainonnan perusteella</c:v>
                </c:pt>
                <c:pt idx="6">
                  <c:v>Ostan tuotteita sattumanvaraisesti</c:v>
                </c:pt>
                <c:pt idx="7">
                  <c:v>Ostan tuotteita, jotka ovat houkuttelevasti esillä/helposti saatavilla</c:v>
                </c:pt>
                <c:pt idx="8">
                  <c:v>Ostan aina tiettyä tuotemerkkiä</c:v>
                </c:pt>
                <c:pt idx="9">
                  <c:v>Kysyn ystäviltä/tutuilta suosituksia ja ostan sen mukaan</c:v>
                </c:pt>
                <c:pt idx="10">
                  <c:v>Olen kiinnostunut uutuuksista ja ostan mielelläni niitä</c:v>
                </c:pt>
                <c:pt idx="11">
                  <c:v>Seuraan some-vaikuttajia (bloggarit ja vloggarit) ja teen ostopäätöksiä heidän suositusten perusteella</c:v>
                </c:pt>
                <c:pt idx="12">
                  <c:v>Muu</c:v>
                </c:pt>
                <c:pt idx="13">
                  <c:v>Ei mikään edellisistä</c:v>
                </c:pt>
              </c:strCache>
            </c:strRef>
          </c:cat>
          <c:val>
            <c:numRef>
              <c:f>Taul1!$B$5:$B$18</c:f>
              <c:numCache>
                <c:formatCode>General</c:formatCode>
                <c:ptCount val="14"/>
                <c:pt idx="0">
                  <c:v>43.512599999999999</c:v>
                </c:pt>
                <c:pt idx="1">
                  <c:v>37.423650000000002</c:v>
                </c:pt>
                <c:pt idx="2">
                  <c:v>24.237069999999999</c:v>
                </c:pt>
                <c:pt idx="3">
                  <c:v>16.187950000000001</c:v>
                </c:pt>
                <c:pt idx="4">
                  <c:v>12.79039</c:v>
                </c:pt>
                <c:pt idx="5">
                  <c:v>6.8199899999999998</c:v>
                </c:pt>
                <c:pt idx="6">
                  <c:v>5.8714899999999997</c:v>
                </c:pt>
                <c:pt idx="7">
                  <c:v>4.2592600000000003</c:v>
                </c:pt>
                <c:pt idx="8">
                  <c:v>4.1349</c:v>
                </c:pt>
                <c:pt idx="9">
                  <c:v>3.8989799999999999</c:v>
                </c:pt>
                <c:pt idx="10">
                  <c:v>3.0535399999999999</c:v>
                </c:pt>
                <c:pt idx="11">
                  <c:v>1.6252899999999999</c:v>
                </c:pt>
                <c:pt idx="12">
                  <c:v>1.4169099999999999</c:v>
                </c:pt>
                <c:pt idx="13">
                  <c:v>3.6490200000000002</c:v>
                </c:pt>
              </c:numCache>
            </c:numRef>
          </c:val>
          <c:extLst>
            <c:ext xmlns:c16="http://schemas.microsoft.com/office/drawing/2014/chart" uri="{C3380CC4-5D6E-409C-BE32-E72D297353CC}">
              <c16:uniqueId val="{00000000-1AF8-49AF-A8F4-A948250B75E9}"/>
            </c:ext>
          </c:extLst>
        </c:ser>
        <c:dLbls>
          <c:showLegendKey val="0"/>
          <c:showVal val="0"/>
          <c:showCatName val="0"/>
          <c:showSerName val="0"/>
          <c:showPercent val="0"/>
          <c:showBubbleSize val="0"/>
        </c:dLbls>
        <c:gapWidth val="3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105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1000" b="0">
                    <a:solidFill>
                      <a:srgbClr val="A0A0A0"/>
                    </a:solidFill>
                  </a:defRPr>
                </a:pPr>
                <a:r>
                  <a:rPr lang="fi-FI" sz="1000" b="0">
                    <a:solidFill>
                      <a:srgbClr val="A0A0A0"/>
                    </a:solidFill>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rot="0" vert="horz"/>
          <a:lstStyle/>
          <a:p>
            <a:pPr>
              <a:defRPr sz="1000">
                <a:solidFill>
                  <a:srgbClr val="A0A0A0"/>
                </a:solidFill>
              </a:defRPr>
            </a:pPr>
            <a:endParaRPr lang="fi-FI"/>
          </a:p>
        </c:txPr>
        <c:crossAx val="639397440"/>
        <c:crosses val="autoZero"/>
        <c:crossBetween val="between"/>
        <c:majorUnit val="1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931335320056591"/>
          <c:y val="1.2420372697243342E-2"/>
          <c:w val="0.58746444586979019"/>
          <c:h val="0.92020426193132265"/>
        </c:manualLayout>
      </c:layout>
      <c:barChart>
        <c:barDir val="bar"/>
        <c:grouping val="clustered"/>
        <c:varyColors val="0"/>
        <c:ser>
          <c:idx val="0"/>
          <c:order val="0"/>
          <c:tx>
            <c:strRef>
              <c:f>Taul1!$B$4</c:f>
              <c:strCache>
                <c:ptCount val="1"/>
                <c:pt idx="0">
                  <c:v>Kaikki, n=1842</c:v>
                </c:pt>
              </c:strCache>
            </c:strRef>
          </c:tx>
          <c:spPr>
            <a:solidFill>
              <a:srgbClr val="4DA7BC"/>
            </a:solidFill>
          </c:spPr>
          <c:invertIfNegative val="0"/>
          <c:dLbls>
            <c:numFmt formatCode="#,##0" sourceLinked="0"/>
            <c:spPr>
              <a:noFill/>
              <a:ln>
                <a:noFill/>
              </a:ln>
              <a:effectLst/>
            </c:spPr>
            <c:txPr>
              <a:bodyPr/>
              <a:lstStyle/>
              <a:p>
                <a:pPr>
                  <a:defRPr sz="1050" b="0">
                    <a:solidFill>
                      <a:srgbClr val="262626"/>
                    </a:solidFill>
                    <a:latin typeface="Calibri" panose="020F0502020204030204" pitchFamily="34" charset="0"/>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Tarvitsen ostopaikassa asiantuntijan apua 
ja teen päätöksen sen jälkeen</c:v>
                </c:pt>
                <c:pt idx="1">
                  <c:v>Katselen, mitä vaihtoehtoja ostopaikassa on, 
ja teen päätöksen sen jälkeen</c:v>
                </c:pt>
                <c:pt idx="2">
                  <c:v>Olen päättänyt jo etukäteen, 
mitä ostan</c:v>
                </c:pt>
                <c:pt idx="3">
                  <c:v>Ostan tuotteita tarjouksesta</c:v>
                </c:pt>
                <c:pt idx="4">
                  <c:v>Kiertelen eri paikkoja ja teen ostopäätöksen</c:v>
                </c:pt>
                <c:pt idx="5">
                  <c:v>Seuraan mainontaa ja teen ostopäätöksen mainonnan perusteella</c:v>
                </c:pt>
                <c:pt idx="6">
                  <c:v>Ostan tuotteita sattumanvaraisesti</c:v>
                </c:pt>
              </c:strCache>
            </c:strRef>
          </c:cat>
          <c:val>
            <c:numRef>
              <c:f>Taul1!$B$5:$B$11</c:f>
              <c:numCache>
                <c:formatCode>General</c:formatCode>
                <c:ptCount val="7"/>
                <c:pt idx="0">
                  <c:v>43.512599999999999</c:v>
                </c:pt>
                <c:pt idx="1">
                  <c:v>37.423650000000002</c:v>
                </c:pt>
                <c:pt idx="2">
                  <c:v>24.237069999999999</c:v>
                </c:pt>
                <c:pt idx="3">
                  <c:v>16.187950000000001</c:v>
                </c:pt>
                <c:pt idx="4">
                  <c:v>12.79039</c:v>
                </c:pt>
                <c:pt idx="5">
                  <c:v>6.8199899999999998</c:v>
                </c:pt>
                <c:pt idx="6">
                  <c:v>5.8714899999999997</c:v>
                </c:pt>
              </c:numCache>
            </c:numRef>
          </c:val>
          <c:extLst>
            <c:ext xmlns:c16="http://schemas.microsoft.com/office/drawing/2014/chart" uri="{C3380CC4-5D6E-409C-BE32-E72D297353CC}">
              <c16:uniqueId val="{00000000-B0DA-4A0D-AA51-A907E6EDDB0B}"/>
            </c:ext>
          </c:extLst>
        </c:ser>
        <c:ser>
          <c:idx val="1"/>
          <c:order val="1"/>
          <c:tx>
            <c:strRef>
              <c:f>Taul1!$C$4</c:f>
              <c:strCache>
                <c:ptCount val="1"/>
                <c:pt idx="0">
                  <c:v>Heavy-ostajat, n=313</c:v>
                </c:pt>
              </c:strCache>
            </c:strRef>
          </c:tx>
          <c:spPr>
            <a:solidFill>
              <a:srgbClr val="70AD47"/>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Tarvitsen ostopaikassa asiantuntijan apua 
ja teen päätöksen sen jälkeen</c:v>
                </c:pt>
                <c:pt idx="1">
                  <c:v>Katselen, mitä vaihtoehtoja ostopaikassa on, 
ja teen päätöksen sen jälkeen</c:v>
                </c:pt>
                <c:pt idx="2">
                  <c:v>Olen päättänyt jo etukäteen, 
mitä ostan</c:v>
                </c:pt>
                <c:pt idx="3">
                  <c:v>Ostan tuotteita tarjouksesta</c:v>
                </c:pt>
                <c:pt idx="4">
                  <c:v>Kiertelen eri paikkoja ja teen ostopäätöksen</c:v>
                </c:pt>
                <c:pt idx="5">
                  <c:v>Seuraan mainontaa ja teen ostopäätöksen mainonnan perusteella</c:v>
                </c:pt>
                <c:pt idx="6">
                  <c:v>Ostan tuotteita sattumanvaraisesti</c:v>
                </c:pt>
              </c:strCache>
            </c:strRef>
          </c:cat>
          <c:val>
            <c:numRef>
              <c:f>Taul1!$C$5:$C$11</c:f>
              <c:numCache>
                <c:formatCode>General</c:formatCode>
                <c:ptCount val="7"/>
                <c:pt idx="0">
                  <c:v>33.314700000000002</c:v>
                </c:pt>
                <c:pt idx="1">
                  <c:v>30.470790000000001</c:v>
                </c:pt>
                <c:pt idx="2">
                  <c:v>30.05236</c:v>
                </c:pt>
                <c:pt idx="3">
                  <c:v>19.10145</c:v>
                </c:pt>
                <c:pt idx="4">
                  <c:v>12.885439999999999</c:v>
                </c:pt>
                <c:pt idx="5">
                  <c:v>9.7974999999999994</c:v>
                </c:pt>
                <c:pt idx="6">
                  <c:v>9.5549199999999992</c:v>
                </c:pt>
              </c:numCache>
            </c:numRef>
          </c:val>
          <c:extLst>
            <c:ext xmlns:c16="http://schemas.microsoft.com/office/drawing/2014/chart" uri="{C3380CC4-5D6E-409C-BE32-E72D297353CC}">
              <c16:uniqueId val="{00000001-B0DA-4A0D-AA51-A907E6EDDB0B}"/>
            </c:ext>
          </c:extLst>
        </c:ser>
        <c:ser>
          <c:idx val="2"/>
          <c:order val="2"/>
          <c:tx>
            <c:strRef>
              <c:f>Taul1!$D$4</c:f>
              <c:strCache>
                <c:ptCount val="1"/>
                <c:pt idx="0">
                  <c:v>Medium-ostajat, n=751</c:v>
                </c:pt>
              </c:strCache>
            </c:strRef>
          </c:tx>
          <c:spPr>
            <a:solidFill>
              <a:srgbClr val="EB599E"/>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Tarvitsen ostopaikassa asiantuntijan apua 
ja teen päätöksen sen jälkeen</c:v>
                </c:pt>
                <c:pt idx="1">
                  <c:v>Katselen, mitä vaihtoehtoja ostopaikassa on, 
ja teen päätöksen sen jälkeen</c:v>
                </c:pt>
                <c:pt idx="2">
                  <c:v>Olen päättänyt jo etukäteen, 
mitä ostan</c:v>
                </c:pt>
                <c:pt idx="3">
                  <c:v>Ostan tuotteita tarjouksesta</c:v>
                </c:pt>
                <c:pt idx="4">
                  <c:v>Kiertelen eri paikkoja ja teen ostopäätöksen</c:v>
                </c:pt>
                <c:pt idx="5">
                  <c:v>Seuraan mainontaa ja teen ostopäätöksen mainonnan perusteella</c:v>
                </c:pt>
                <c:pt idx="6">
                  <c:v>Ostan tuotteita sattumanvaraisesti</c:v>
                </c:pt>
              </c:strCache>
            </c:strRef>
          </c:cat>
          <c:val>
            <c:numRef>
              <c:f>Taul1!$D$5:$D$11</c:f>
              <c:numCache>
                <c:formatCode>General</c:formatCode>
                <c:ptCount val="7"/>
                <c:pt idx="0">
                  <c:v>48.188160000000003</c:v>
                </c:pt>
                <c:pt idx="1">
                  <c:v>40.783270000000002</c:v>
                </c:pt>
                <c:pt idx="2">
                  <c:v>22.219840000000001</c:v>
                </c:pt>
                <c:pt idx="3">
                  <c:v>17.02422</c:v>
                </c:pt>
                <c:pt idx="4">
                  <c:v>13.76484</c:v>
                </c:pt>
                <c:pt idx="5">
                  <c:v>6.9408700000000003</c:v>
                </c:pt>
                <c:pt idx="6">
                  <c:v>4.84138</c:v>
                </c:pt>
              </c:numCache>
            </c:numRef>
          </c:val>
          <c:extLst>
            <c:ext xmlns:c16="http://schemas.microsoft.com/office/drawing/2014/chart" uri="{C3380CC4-5D6E-409C-BE32-E72D297353CC}">
              <c16:uniqueId val="{00000002-B0DA-4A0D-AA51-A907E6EDDB0B}"/>
            </c:ext>
          </c:extLst>
        </c:ser>
        <c:ser>
          <c:idx val="3"/>
          <c:order val="3"/>
          <c:tx>
            <c:strRef>
              <c:f>Taul1!$E$4</c:f>
              <c:strCache>
                <c:ptCount val="1"/>
                <c:pt idx="0">
                  <c:v>Light-ostajat, n=778</c:v>
                </c:pt>
              </c:strCache>
            </c:strRef>
          </c:tx>
          <c:spPr>
            <a:solidFill>
              <a:srgbClr val="FFB200"/>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Tarvitsen ostopaikassa asiantuntijan apua 
ja teen päätöksen sen jälkeen</c:v>
                </c:pt>
                <c:pt idx="1">
                  <c:v>Katselen, mitä vaihtoehtoja ostopaikassa on, 
ja teen päätöksen sen jälkeen</c:v>
                </c:pt>
                <c:pt idx="2">
                  <c:v>Olen päättänyt jo etukäteen, 
mitä ostan</c:v>
                </c:pt>
                <c:pt idx="3">
                  <c:v>Ostan tuotteita tarjouksesta</c:v>
                </c:pt>
                <c:pt idx="4">
                  <c:v>Kiertelen eri paikkoja ja teen ostopäätöksen</c:v>
                </c:pt>
                <c:pt idx="5">
                  <c:v>Seuraan mainontaa ja teen ostopäätöksen mainonnan perusteella</c:v>
                </c:pt>
                <c:pt idx="6">
                  <c:v>Ostan tuotteita sattumanvaraisesti</c:v>
                </c:pt>
              </c:strCache>
            </c:strRef>
          </c:cat>
          <c:val>
            <c:numRef>
              <c:f>Taul1!$E$5:$E$11</c:f>
              <c:numCache>
                <c:formatCode>General</c:formatCode>
                <c:ptCount val="7"/>
                <c:pt idx="0">
                  <c:v>43.152569999999997</c:v>
                </c:pt>
                <c:pt idx="1">
                  <c:v>37.016849999999998</c:v>
                </c:pt>
                <c:pt idx="2">
                  <c:v>23.83314</c:v>
                </c:pt>
                <c:pt idx="3">
                  <c:v>14.251749999999999</c:v>
                </c:pt>
                <c:pt idx="4">
                  <c:v>11.83806</c:v>
                </c:pt>
                <c:pt idx="5">
                  <c:v>5.5300700000000003</c:v>
                </c:pt>
                <c:pt idx="6">
                  <c:v>5.3831899999999999</c:v>
                </c:pt>
              </c:numCache>
            </c:numRef>
          </c:val>
          <c:extLst>
            <c:ext xmlns:c16="http://schemas.microsoft.com/office/drawing/2014/chart" uri="{C3380CC4-5D6E-409C-BE32-E72D297353CC}">
              <c16:uniqueId val="{00000003-B0DA-4A0D-AA51-A907E6EDDB0B}"/>
            </c:ext>
          </c:extLst>
        </c:ser>
        <c:dLbls>
          <c:showLegendKey val="0"/>
          <c:showVal val="0"/>
          <c:showCatName val="0"/>
          <c:showSerName val="0"/>
          <c:showPercent val="0"/>
          <c:showBubbleSize val="0"/>
        </c:dLbls>
        <c:gapWidth val="40"/>
        <c:axId val="603916192"/>
        <c:axId val="603908912"/>
      </c:barChart>
      <c:catAx>
        <c:axId val="603916192"/>
        <c:scaling>
          <c:orientation val="maxMin"/>
        </c:scaling>
        <c:delete val="0"/>
        <c:axPos val="l"/>
        <c:numFmt formatCode="General" sourceLinked="0"/>
        <c:majorTickMark val="none"/>
        <c:minorTickMark val="none"/>
        <c:tickLblPos val="nextTo"/>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603908912"/>
        <c:crosses val="autoZero"/>
        <c:auto val="1"/>
        <c:lblAlgn val="ctr"/>
        <c:lblOffset val="100"/>
        <c:tickLblSkip val="1"/>
        <c:noMultiLvlLbl val="0"/>
      </c:catAx>
      <c:valAx>
        <c:axId val="603908912"/>
        <c:scaling>
          <c:orientation val="minMax"/>
          <c:max val="100"/>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603916192"/>
        <c:crosses val="autoZero"/>
        <c:crossBetween val="between"/>
        <c:majorUnit val="20"/>
        <c:minorUnit val="1"/>
      </c:valAx>
      <c:spPr>
        <a:ln w="6350">
          <a:noFill/>
        </a:ln>
      </c:spPr>
    </c:plotArea>
    <c:legend>
      <c:legendPos val="r"/>
      <c:layout>
        <c:manualLayout>
          <c:xMode val="edge"/>
          <c:yMode val="edge"/>
          <c:x val="0.66846992712795994"/>
          <c:y val="0.64387894484011776"/>
          <c:w val="0.26512831025793004"/>
          <c:h val="0.22381190083335073"/>
        </c:manualLayout>
      </c:layout>
      <c:overlay val="0"/>
      <c:spPr>
        <a:solidFill>
          <a:schemeClr val="bg1"/>
        </a:solidFill>
      </c:spPr>
      <c:txPr>
        <a:bodyPr/>
        <a:lstStyle/>
        <a:p>
          <a:pPr>
            <a:defRPr sz="1100">
              <a:solidFill>
                <a:srgbClr val="262626"/>
              </a:solidFill>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278274039597108"/>
          <c:y val="1.2420372697243342E-2"/>
          <c:w val="0.59399505867438507"/>
          <c:h val="0.92020426193132265"/>
        </c:manualLayout>
      </c:layout>
      <c:barChart>
        <c:barDir val="bar"/>
        <c:grouping val="clustered"/>
        <c:varyColors val="0"/>
        <c:ser>
          <c:idx val="0"/>
          <c:order val="0"/>
          <c:tx>
            <c:strRef>
              <c:f>Taul1!$B$4</c:f>
              <c:strCache>
                <c:ptCount val="1"/>
                <c:pt idx="0">
                  <c:v>Kaikki, n=1842</c:v>
                </c:pt>
              </c:strCache>
            </c:strRef>
          </c:tx>
          <c:spPr>
            <a:solidFill>
              <a:srgbClr val="4DA7BC"/>
            </a:solidFill>
          </c:spPr>
          <c:invertIfNegative val="0"/>
          <c:dLbls>
            <c:numFmt formatCode="#,##0" sourceLinked="0"/>
            <c:spPr>
              <a:noFill/>
              <a:ln>
                <a:noFill/>
              </a:ln>
              <a:effectLst/>
            </c:spPr>
            <c:txPr>
              <a:bodyPr/>
              <a:lstStyle/>
              <a:p>
                <a:pPr>
                  <a:defRPr sz="1050" b="0">
                    <a:solidFill>
                      <a:srgbClr val="262626"/>
                    </a:solidFill>
                    <a:latin typeface="Calibri" panose="020F0502020204030204" pitchFamily="34" charset="0"/>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Ostan tuotteita, jotka ovat houkuttelevasti esillä/helposti saatavilla</c:v>
                </c:pt>
                <c:pt idx="1">
                  <c:v>Ostan aina tiettyä tuotemerkkiä</c:v>
                </c:pt>
                <c:pt idx="2">
                  <c:v>Kysyn ystäviltä/tutuilta suosituksia 
ja ostan sen mukaan</c:v>
                </c:pt>
                <c:pt idx="3">
                  <c:v>Olen kiinnostunut uutuuksista ja ostan mielelläni niitä</c:v>
                </c:pt>
                <c:pt idx="4">
                  <c:v>Seuraan some-vaikuttajia (bloggarit ja 
vloggarit) ja teen ostopäätöksiä 
heidän suositusten perusteella</c:v>
                </c:pt>
                <c:pt idx="5">
                  <c:v>Muu</c:v>
                </c:pt>
                <c:pt idx="6">
                  <c:v>Ei mikään edellisistä</c:v>
                </c:pt>
              </c:strCache>
            </c:strRef>
          </c:cat>
          <c:val>
            <c:numRef>
              <c:f>Taul1!$B$5:$B$11</c:f>
              <c:numCache>
                <c:formatCode>General</c:formatCode>
                <c:ptCount val="7"/>
                <c:pt idx="0">
                  <c:v>4.2592600000000003</c:v>
                </c:pt>
                <c:pt idx="1">
                  <c:v>4.1349</c:v>
                </c:pt>
                <c:pt idx="2">
                  <c:v>3.8989799999999999</c:v>
                </c:pt>
                <c:pt idx="3">
                  <c:v>3.0535399999999999</c:v>
                </c:pt>
                <c:pt idx="4">
                  <c:v>1.6252899999999999</c:v>
                </c:pt>
                <c:pt idx="5">
                  <c:v>1.4169099999999999</c:v>
                </c:pt>
                <c:pt idx="6">
                  <c:v>3.6490200000000002</c:v>
                </c:pt>
              </c:numCache>
            </c:numRef>
          </c:val>
          <c:extLst>
            <c:ext xmlns:c16="http://schemas.microsoft.com/office/drawing/2014/chart" uri="{C3380CC4-5D6E-409C-BE32-E72D297353CC}">
              <c16:uniqueId val="{00000000-A6F3-447E-BF75-D7959D427D09}"/>
            </c:ext>
          </c:extLst>
        </c:ser>
        <c:ser>
          <c:idx val="1"/>
          <c:order val="1"/>
          <c:tx>
            <c:strRef>
              <c:f>Taul1!$C$4</c:f>
              <c:strCache>
                <c:ptCount val="1"/>
                <c:pt idx="0">
                  <c:v>Heavy-ostajat, n=313</c:v>
                </c:pt>
              </c:strCache>
            </c:strRef>
          </c:tx>
          <c:spPr>
            <a:solidFill>
              <a:srgbClr val="70AD47"/>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Ostan tuotteita, jotka ovat houkuttelevasti esillä/helposti saatavilla</c:v>
                </c:pt>
                <c:pt idx="1">
                  <c:v>Ostan aina tiettyä tuotemerkkiä</c:v>
                </c:pt>
                <c:pt idx="2">
                  <c:v>Kysyn ystäviltä/tutuilta suosituksia 
ja ostan sen mukaan</c:v>
                </c:pt>
                <c:pt idx="3">
                  <c:v>Olen kiinnostunut uutuuksista ja ostan mielelläni niitä</c:v>
                </c:pt>
                <c:pt idx="4">
                  <c:v>Seuraan some-vaikuttajia (bloggarit ja 
vloggarit) ja teen ostopäätöksiä 
heidän suositusten perusteella</c:v>
                </c:pt>
                <c:pt idx="5">
                  <c:v>Muu</c:v>
                </c:pt>
                <c:pt idx="6">
                  <c:v>Ei mikään edellisistä</c:v>
                </c:pt>
              </c:strCache>
            </c:strRef>
          </c:cat>
          <c:val>
            <c:numRef>
              <c:f>Taul1!$C$5:$C$11</c:f>
              <c:numCache>
                <c:formatCode>General</c:formatCode>
                <c:ptCount val="7"/>
                <c:pt idx="0">
                  <c:v>11.51641</c:v>
                </c:pt>
                <c:pt idx="1">
                  <c:v>12.02581</c:v>
                </c:pt>
                <c:pt idx="2">
                  <c:v>7.2541099999999998</c:v>
                </c:pt>
                <c:pt idx="3">
                  <c:v>6.9437100000000003</c:v>
                </c:pt>
                <c:pt idx="4">
                  <c:v>5.35602</c:v>
                </c:pt>
                <c:pt idx="5">
                  <c:v>1.1050500000000001</c:v>
                </c:pt>
                <c:pt idx="6">
                  <c:v>0.27428999999999998</c:v>
                </c:pt>
              </c:numCache>
            </c:numRef>
          </c:val>
          <c:extLst>
            <c:ext xmlns:c16="http://schemas.microsoft.com/office/drawing/2014/chart" uri="{C3380CC4-5D6E-409C-BE32-E72D297353CC}">
              <c16:uniqueId val="{00000001-A6F3-447E-BF75-D7959D427D09}"/>
            </c:ext>
          </c:extLst>
        </c:ser>
        <c:ser>
          <c:idx val="2"/>
          <c:order val="2"/>
          <c:tx>
            <c:strRef>
              <c:f>Taul1!$D$4</c:f>
              <c:strCache>
                <c:ptCount val="1"/>
                <c:pt idx="0">
                  <c:v>Medium-ostajat, n=751</c:v>
                </c:pt>
              </c:strCache>
            </c:strRef>
          </c:tx>
          <c:spPr>
            <a:solidFill>
              <a:srgbClr val="EB599E"/>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Ostan tuotteita, jotka ovat houkuttelevasti esillä/helposti saatavilla</c:v>
                </c:pt>
                <c:pt idx="1">
                  <c:v>Ostan aina tiettyä tuotemerkkiä</c:v>
                </c:pt>
                <c:pt idx="2">
                  <c:v>Kysyn ystäviltä/tutuilta suosituksia 
ja ostan sen mukaan</c:v>
                </c:pt>
                <c:pt idx="3">
                  <c:v>Olen kiinnostunut uutuuksista ja ostan mielelläni niitä</c:v>
                </c:pt>
                <c:pt idx="4">
                  <c:v>Seuraan some-vaikuttajia (bloggarit ja 
vloggarit) ja teen ostopäätöksiä 
heidän suositusten perusteella</c:v>
                </c:pt>
                <c:pt idx="5">
                  <c:v>Muu</c:v>
                </c:pt>
                <c:pt idx="6">
                  <c:v>Ei mikään edellisistä</c:v>
                </c:pt>
              </c:strCache>
            </c:strRef>
          </c:cat>
          <c:val>
            <c:numRef>
              <c:f>Taul1!$D$5:$D$11</c:f>
              <c:numCache>
                <c:formatCode>General</c:formatCode>
                <c:ptCount val="7"/>
                <c:pt idx="0">
                  <c:v>3.2788599999999999</c:v>
                </c:pt>
                <c:pt idx="1">
                  <c:v>2.06873</c:v>
                </c:pt>
                <c:pt idx="2">
                  <c:v>4.1676500000000001</c:v>
                </c:pt>
                <c:pt idx="3">
                  <c:v>2.9128799999999999</c:v>
                </c:pt>
                <c:pt idx="4">
                  <c:v>0.98856999999999995</c:v>
                </c:pt>
                <c:pt idx="5">
                  <c:v>1.6519999999999999</c:v>
                </c:pt>
                <c:pt idx="6">
                  <c:v>2.4980099999999998</c:v>
                </c:pt>
              </c:numCache>
            </c:numRef>
          </c:val>
          <c:extLst>
            <c:ext xmlns:c16="http://schemas.microsoft.com/office/drawing/2014/chart" uri="{C3380CC4-5D6E-409C-BE32-E72D297353CC}">
              <c16:uniqueId val="{00000002-A6F3-447E-BF75-D7959D427D09}"/>
            </c:ext>
          </c:extLst>
        </c:ser>
        <c:ser>
          <c:idx val="3"/>
          <c:order val="3"/>
          <c:tx>
            <c:strRef>
              <c:f>Taul1!$E$4</c:f>
              <c:strCache>
                <c:ptCount val="1"/>
                <c:pt idx="0">
                  <c:v>Light-ostajat, n=778</c:v>
                </c:pt>
              </c:strCache>
            </c:strRef>
          </c:tx>
          <c:spPr>
            <a:solidFill>
              <a:srgbClr val="FFB200"/>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Ostan tuotteita, jotka ovat houkuttelevasti esillä/helposti saatavilla</c:v>
                </c:pt>
                <c:pt idx="1">
                  <c:v>Ostan aina tiettyä tuotemerkkiä</c:v>
                </c:pt>
                <c:pt idx="2">
                  <c:v>Kysyn ystäviltä/tutuilta suosituksia 
ja ostan sen mukaan</c:v>
                </c:pt>
                <c:pt idx="3">
                  <c:v>Olen kiinnostunut uutuuksista ja ostan mielelläni niitä</c:v>
                </c:pt>
                <c:pt idx="4">
                  <c:v>Seuraan some-vaikuttajia (bloggarit ja 
vloggarit) ja teen ostopäätöksiä 
heidän suositusten perusteella</c:v>
                </c:pt>
                <c:pt idx="5">
                  <c:v>Muu</c:v>
                </c:pt>
                <c:pt idx="6">
                  <c:v>Ei mikään edellisistä</c:v>
                </c:pt>
              </c:strCache>
            </c:strRef>
          </c:cat>
          <c:val>
            <c:numRef>
              <c:f>Taul1!$E$5:$E$11</c:f>
              <c:numCache>
                <c:formatCode>General</c:formatCode>
                <c:ptCount val="7"/>
                <c:pt idx="0">
                  <c:v>2.3122600000000002</c:v>
                </c:pt>
                <c:pt idx="1">
                  <c:v>2.9568099999999999</c:v>
                </c:pt>
                <c:pt idx="2">
                  <c:v>2.3211200000000001</c:v>
                </c:pt>
                <c:pt idx="3">
                  <c:v>1.64855</c:v>
                </c:pt>
                <c:pt idx="4">
                  <c:v>0.74899000000000004</c:v>
                </c:pt>
                <c:pt idx="5">
                  <c:v>1.3194300000000001</c:v>
                </c:pt>
                <c:pt idx="6">
                  <c:v>6.0629400000000002</c:v>
                </c:pt>
              </c:numCache>
            </c:numRef>
          </c:val>
          <c:extLst>
            <c:ext xmlns:c16="http://schemas.microsoft.com/office/drawing/2014/chart" uri="{C3380CC4-5D6E-409C-BE32-E72D297353CC}">
              <c16:uniqueId val="{00000003-A6F3-447E-BF75-D7959D427D09}"/>
            </c:ext>
          </c:extLst>
        </c:ser>
        <c:dLbls>
          <c:showLegendKey val="0"/>
          <c:showVal val="0"/>
          <c:showCatName val="0"/>
          <c:showSerName val="0"/>
          <c:showPercent val="0"/>
          <c:showBubbleSize val="0"/>
        </c:dLbls>
        <c:gapWidth val="40"/>
        <c:axId val="603916192"/>
        <c:axId val="603908912"/>
      </c:barChart>
      <c:catAx>
        <c:axId val="603916192"/>
        <c:scaling>
          <c:orientation val="maxMin"/>
        </c:scaling>
        <c:delete val="0"/>
        <c:axPos val="l"/>
        <c:numFmt formatCode="General" sourceLinked="0"/>
        <c:majorTickMark val="none"/>
        <c:minorTickMark val="none"/>
        <c:tickLblPos val="nextTo"/>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603908912"/>
        <c:crosses val="autoZero"/>
        <c:auto val="1"/>
        <c:lblAlgn val="ctr"/>
        <c:lblOffset val="100"/>
        <c:tickLblSkip val="1"/>
        <c:noMultiLvlLbl val="0"/>
      </c:catAx>
      <c:valAx>
        <c:axId val="603908912"/>
        <c:scaling>
          <c:orientation val="minMax"/>
          <c:max val="100"/>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603916192"/>
        <c:crosses val="autoZero"/>
        <c:crossBetween val="between"/>
        <c:majorUnit val="20"/>
        <c:minorUnit val="1"/>
      </c:valAx>
      <c:spPr>
        <a:ln w="6350">
          <a:noFill/>
        </a:ln>
      </c:spPr>
    </c:plotArea>
    <c:legend>
      <c:legendPos val="r"/>
      <c:layout>
        <c:manualLayout>
          <c:xMode val="edge"/>
          <c:yMode val="edge"/>
          <c:x val="0.66846992712795994"/>
          <c:y val="0.64387894484011776"/>
          <c:w val="0.26512831025793004"/>
          <c:h val="0.22381190083335073"/>
        </c:manualLayout>
      </c:layout>
      <c:overlay val="0"/>
      <c:spPr>
        <a:solidFill>
          <a:schemeClr val="bg1"/>
        </a:solidFill>
      </c:spPr>
      <c:txPr>
        <a:bodyPr/>
        <a:lstStyle/>
        <a:p>
          <a:pPr>
            <a:defRPr sz="1100">
              <a:solidFill>
                <a:srgbClr val="262626"/>
              </a:solidFill>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256247238372555"/>
          <c:y val="2.3030556193738384E-2"/>
          <c:w val="0.50228959975077814"/>
          <c:h val="0.90959418534221681"/>
        </c:manualLayout>
      </c:layout>
      <c:barChart>
        <c:barDir val="bar"/>
        <c:grouping val="clustered"/>
        <c:varyColors val="0"/>
        <c:ser>
          <c:idx val="0"/>
          <c:order val="0"/>
          <c:tx>
            <c:strRef>
              <c:f>Taul1!$B$4</c:f>
              <c:strCache>
                <c:ptCount val="1"/>
                <c:pt idx="0">
                  <c:v>Kaikki, n=1842</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1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Taul1!$A$5:$A$17</c:f>
              <c:strCache>
                <c:ptCount val="13"/>
                <c:pt idx="0">
                  <c:v>Kauppojen internet-sivut</c:v>
                </c:pt>
                <c:pt idx="1">
                  <c:v>Kauppojen tarjousilmoittelu</c:v>
                </c:pt>
                <c:pt idx="2">
                  <c:v>Hakukone (esim google)</c:v>
                </c:pt>
                <c:pt idx="3">
                  <c:v>Ystävät/perhe/tutut</c:v>
                </c:pt>
                <c:pt idx="4">
                  <c:v>Kotiin jaettavat kuvastot</c:v>
                </c:pt>
                <c:pt idx="5">
                  <c:v>Erilaiset sosiaaliset nettiyhteisöt (esim. facebook, instagram)</c:v>
                </c:pt>
                <c:pt idx="6">
                  <c:v>Keskustelupalstat ja –foorumit internetissä</c:v>
                </c:pt>
                <c:pt idx="7">
                  <c:v>Terveyslehdet</c:v>
                </c:pt>
                <c:pt idx="8">
                  <c:v>Blogit</c:v>
                </c:pt>
                <c:pt idx="9">
                  <c:v>Terveyslehtien internet-sivut</c:v>
                </c:pt>
                <c:pt idx="10">
                  <c:v>Vlogit tai youtube</c:v>
                </c:pt>
                <c:pt idx="11">
                  <c:v>Muualta</c:v>
                </c:pt>
                <c:pt idx="12">
                  <c:v>Ei hae mistään</c:v>
                </c:pt>
              </c:strCache>
            </c:strRef>
          </c:cat>
          <c:val>
            <c:numRef>
              <c:f>Taul1!$B$5:$B$17</c:f>
              <c:numCache>
                <c:formatCode>General</c:formatCode>
                <c:ptCount val="13"/>
                <c:pt idx="0">
                  <c:v>21.611799999999999</c:v>
                </c:pt>
                <c:pt idx="1">
                  <c:v>20.902419999999999</c:v>
                </c:pt>
                <c:pt idx="2">
                  <c:v>18.865500000000001</c:v>
                </c:pt>
                <c:pt idx="3">
                  <c:v>11.304639999999999</c:v>
                </c:pt>
                <c:pt idx="4">
                  <c:v>5.7385799999999998</c:v>
                </c:pt>
                <c:pt idx="5">
                  <c:v>4.56914</c:v>
                </c:pt>
                <c:pt idx="6">
                  <c:v>3.2357300000000002</c:v>
                </c:pt>
                <c:pt idx="7">
                  <c:v>2.2715700000000001</c:v>
                </c:pt>
                <c:pt idx="8">
                  <c:v>1.84571</c:v>
                </c:pt>
                <c:pt idx="9">
                  <c:v>1.7769200000000001</c:v>
                </c:pt>
                <c:pt idx="10">
                  <c:v>1.61375</c:v>
                </c:pt>
                <c:pt idx="11">
                  <c:v>3.1882100000000002</c:v>
                </c:pt>
                <c:pt idx="12">
                  <c:v>40.442509999999999</c:v>
                </c:pt>
              </c:numCache>
            </c:numRef>
          </c:val>
          <c:extLst>
            <c:ext xmlns:c16="http://schemas.microsoft.com/office/drawing/2014/chart" uri="{C3380CC4-5D6E-409C-BE32-E72D297353CC}">
              <c16:uniqueId val="{00000000-1AF8-49AF-A8F4-A948250B75E9}"/>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11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1000" b="0">
                    <a:solidFill>
                      <a:srgbClr val="A0A0A0"/>
                    </a:solidFill>
                  </a:defRPr>
                </a:pPr>
                <a:r>
                  <a:rPr lang="fi-FI" sz="1000" b="0">
                    <a:solidFill>
                      <a:srgbClr val="A0A0A0"/>
                    </a:solidFill>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rot="0" vert="horz"/>
          <a:lstStyle/>
          <a:p>
            <a:pPr>
              <a:defRPr sz="1000">
                <a:solidFill>
                  <a:srgbClr val="A0A0A0"/>
                </a:solidFill>
              </a:defRPr>
            </a:pPr>
            <a:endParaRPr lang="fi-FI"/>
          </a:p>
        </c:txPr>
        <c:crossAx val="639397440"/>
        <c:crosses val="autoZero"/>
        <c:crossBetween val="between"/>
        <c:majorUnit val="1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23081860013032"/>
          <c:y val="4.1047470025448625E-2"/>
          <c:w val="0.57685142476266316"/>
          <c:h val="0.81937316995641518"/>
        </c:manualLayout>
      </c:layout>
      <c:barChart>
        <c:barDir val="bar"/>
        <c:grouping val="clustered"/>
        <c:varyColors val="0"/>
        <c:ser>
          <c:idx val="0"/>
          <c:order val="0"/>
          <c:tx>
            <c:strRef>
              <c:f>Taul1!$B$1</c:f>
              <c:strCache>
                <c:ptCount val="1"/>
                <c:pt idx="0">
                  <c:v>X</c:v>
                </c:pt>
              </c:strCache>
            </c:strRef>
          </c:tx>
          <c:spPr>
            <a:solidFill>
              <a:srgbClr val="4BA7BC"/>
            </a:solidFill>
          </c:spPr>
          <c:invertIfNegative val="0"/>
          <c:dLbls>
            <c:numFmt formatCode="#,##0" sourceLinked="0"/>
            <c:spPr>
              <a:noFill/>
              <a:ln>
                <a:noFill/>
              </a:ln>
              <a:effectLst/>
            </c:spPr>
            <c:txPr>
              <a:bodyPr anchorCtr="0"/>
              <a:lstStyle/>
              <a:p>
                <a:pPr algn="ctr">
                  <a:defRPr lang="fi-FI" sz="1600" b="1" i="0" u="none" strike="noStrike" kern="1200" baseline="0">
                    <a:solidFill>
                      <a:srgbClr val="4BA7BC"/>
                    </a:solidFill>
                    <a:latin typeface="Calibri" panose="020F0502020204030204" pitchFamily="34" charset="0"/>
                    <a:ea typeface="+mn-ea"/>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Taul1!$A$2:$A$6</c:f>
              <c:strCache>
                <c:ptCount val="5"/>
                <c:pt idx="0">
                  <c:v>15-24 vuotta</c:v>
                </c:pt>
                <c:pt idx="1">
                  <c:v>25-34 vuotta</c:v>
                </c:pt>
                <c:pt idx="2">
                  <c:v>35-49 vuotta</c:v>
                </c:pt>
                <c:pt idx="3">
                  <c:v>50-64 vuotta</c:v>
                </c:pt>
                <c:pt idx="4">
                  <c:v>65-79 vuotta</c:v>
                </c:pt>
              </c:strCache>
            </c:strRef>
          </c:cat>
          <c:val>
            <c:numRef>
              <c:f>Taul1!$B$2:$B$6</c:f>
              <c:numCache>
                <c:formatCode>General</c:formatCode>
                <c:ptCount val="5"/>
                <c:pt idx="0">
                  <c:v>13.936769999999999</c:v>
                </c:pt>
                <c:pt idx="1">
                  <c:v>16.287980000000001</c:v>
                </c:pt>
                <c:pt idx="2">
                  <c:v>23.826329999999999</c:v>
                </c:pt>
                <c:pt idx="3">
                  <c:v>24.231010000000001</c:v>
                </c:pt>
                <c:pt idx="4">
                  <c:v>21.7179</c:v>
                </c:pt>
              </c:numCache>
            </c:numRef>
          </c:val>
          <c:extLst>
            <c:ext xmlns:c16="http://schemas.microsoft.com/office/drawing/2014/chart" uri="{C3380CC4-5D6E-409C-BE32-E72D297353CC}">
              <c16:uniqueId val="{00000000-CAC2-43F3-A737-D96F14209440}"/>
            </c:ext>
          </c:extLst>
        </c:ser>
        <c:dLbls>
          <c:showLegendKey val="0"/>
          <c:showVal val="0"/>
          <c:showCatName val="0"/>
          <c:showSerName val="0"/>
          <c:showPercent val="0"/>
          <c:showBubbleSize val="0"/>
        </c:dLbls>
        <c:gapWidth val="40"/>
        <c:axId val="207469120"/>
        <c:axId val="207468000"/>
      </c:barChart>
      <c:catAx>
        <c:axId val="207469120"/>
        <c:scaling>
          <c:orientation val="maxMin"/>
        </c:scaling>
        <c:delete val="0"/>
        <c:axPos val="l"/>
        <c:numFmt formatCode="General" sourceLinked="0"/>
        <c:majorTickMark val="none"/>
        <c:minorTickMark val="none"/>
        <c:tickLblPos val="low"/>
        <c:spPr>
          <a:ln>
            <a:noFill/>
          </a:ln>
        </c:spPr>
        <c:txPr>
          <a:bodyPr/>
          <a:lstStyle/>
          <a:p>
            <a:pPr marL="0" algn="ctr" defTabSz="914400" rtl="0" eaLnBrk="1" latinLnBrk="0" hangingPunct="1">
              <a:defRPr lang="fi-FI" sz="1200" b="1" i="0" u="none" strike="noStrike" kern="1200" baseline="0">
                <a:solidFill>
                  <a:schemeClr val="tx1">
                    <a:lumMod val="50000"/>
                    <a:lumOff val="50000"/>
                  </a:schemeClr>
                </a:solidFill>
                <a:latin typeface="Calibri" panose="020F0502020204030204" pitchFamily="34" charset="0"/>
                <a:ea typeface="+mn-ea"/>
                <a:cs typeface="Calibri" panose="020F0502020204030204" pitchFamily="34" charset="0"/>
              </a:defRPr>
            </a:pPr>
            <a:endParaRPr lang="fi-FI"/>
          </a:p>
        </c:txPr>
        <c:crossAx val="207468000"/>
        <c:crosses val="autoZero"/>
        <c:auto val="1"/>
        <c:lblAlgn val="ctr"/>
        <c:lblOffset val="100"/>
        <c:tickLblSkip val="1"/>
        <c:noMultiLvlLbl val="0"/>
      </c:catAx>
      <c:valAx>
        <c:axId val="207468000"/>
        <c:scaling>
          <c:orientation val="minMax"/>
          <c:max val="100"/>
          <c:min val="0"/>
        </c:scaling>
        <c:delete val="0"/>
        <c:axPos val="t"/>
        <c:majorGridlines>
          <c:spPr>
            <a:ln w="6350">
              <a:solidFill>
                <a:srgbClr val="BCBEC0"/>
              </a:solidFill>
            </a:ln>
          </c:spPr>
        </c:majorGridlines>
        <c:title>
          <c:tx>
            <c:rich>
              <a:bodyPr/>
              <a:lstStyle/>
              <a:p>
                <a:pPr>
                  <a:defRPr b="0">
                    <a:solidFill>
                      <a:schemeClr val="bg1">
                        <a:lumMod val="65000"/>
                      </a:schemeClr>
                    </a:solidFill>
                    <a:latin typeface="Calibri" panose="020F0502020204030204" pitchFamily="34" charset="0"/>
                    <a:cs typeface="Arial" panose="020B0604020202020204" pitchFamily="34" charset="0"/>
                  </a:defRPr>
                </a:pPr>
                <a:r>
                  <a:rPr lang="fi-FI" b="0" dirty="0">
                    <a:solidFill>
                      <a:schemeClr val="bg1">
                        <a:lumMod val="65000"/>
                      </a:schemeClr>
                    </a:solidFill>
                    <a:latin typeface="Calibri" panose="020F0502020204030204" pitchFamily="34" charset="0"/>
                    <a:cs typeface="Arial" panose="020B0604020202020204" pitchFamily="34" charset="0"/>
                  </a:rPr>
                  <a:t>%</a:t>
                </a:r>
              </a:p>
            </c:rich>
          </c:tx>
          <c:layout>
            <c:manualLayout>
              <c:xMode val="edge"/>
              <c:yMode val="edge"/>
              <c:x val="0.94275536967901263"/>
              <c:y val="0.88545799228554489"/>
            </c:manualLayout>
          </c:layout>
          <c:overlay val="0"/>
        </c:title>
        <c:numFmt formatCode="General" sourceLinked="0"/>
        <c:majorTickMark val="none"/>
        <c:minorTickMark val="none"/>
        <c:tickLblPos val="high"/>
        <c:spPr>
          <a:ln>
            <a:noFill/>
          </a:ln>
        </c:spPr>
        <c:txPr>
          <a:bodyPr rot="0" vert="horz" anchor="ctr" anchorCtr="1"/>
          <a:lstStyle/>
          <a:p>
            <a:pPr>
              <a:defRPr>
                <a:solidFill>
                  <a:schemeClr val="bg1">
                    <a:lumMod val="65000"/>
                  </a:schemeClr>
                </a:solidFill>
                <a:latin typeface="Calibri" panose="020F0502020204030204" pitchFamily="34" charset="0"/>
                <a:cs typeface="Arial" panose="020B0604020202020204" pitchFamily="34" charset="0"/>
              </a:defRPr>
            </a:pPr>
            <a:endParaRPr lang="fi-FI"/>
          </a:p>
        </c:txPr>
        <c:crossAx val="207469120"/>
        <c:crosses val="autoZero"/>
        <c:crossBetween val="between"/>
        <c:majorUnit val="20"/>
        <c:minorUnit val="1"/>
      </c:valAx>
      <c:spPr>
        <a:ln w="6350">
          <a:noFill/>
        </a:ln>
      </c:spPr>
    </c:plotArea>
    <c:plotVisOnly val="1"/>
    <c:dispBlanksAs val="gap"/>
    <c:showDLblsOverMax val="0"/>
  </c:chart>
  <c:spPr>
    <a:ln>
      <a:noFill/>
    </a:ln>
  </c:spPr>
  <c:txPr>
    <a:bodyPr/>
    <a:lstStyle/>
    <a:p>
      <a:pPr>
        <a:defRPr sz="1200">
          <a:latin typeface="Calibri" panose="020F0502020204030204" pitchFamily="34" charset="0"/>
        </a:defRPr>
      </a:pPr>
      <a:endParaRPr lang="fi-FI"/>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54464385191658"/>
          <c:y val="1.2420372697243342E-2"/>
          <c:w val="0.60923315521843957"/>
          <c:h val="0.92020426193132265"/>
        </c:manualLayout>
      </c:layout>
      <c:barChart>
        <c:barDir val="bar"/>
        <c:grouping val="clustered"/>
        <c:varyColors val="0"/>
        <c:ser>
          <c:idx val="0"/>
          <c:order val="0"/>
          <c:tx>
            <c:strRef>
              <c:f>Taul1!$B$4</c:f>
              <c:strCache>
                <c:ptCount val="1"/>
                <c:pt idx="0">
                  <c:v>Kaikki, n=1842</c:v>
                </c:pt>
              </c:strCache>
            </c:strRef>
          </c:tx>
          <c:spPr>
            <a:solidFill>
              <a:srgbClr val="4DA7BC"/>
            </a:solidFill>
          </c:spPr>
          <c:invertIfNegative val="0"/>
          <c:dLbls>
            <c:numFmt formatCode="#,##0" sourceLinked="0"/>
            <c:spPr>
              <a:noFill/>
              <a:ln>
                <a:noFill/>
              </a:ln>
              <a:effectLst/>
            </c:spPr>
            <c:txPr>
              <a:bodyPr/>
              <a:lstStyle/>
              <a:p>
                <a:pPr>
                  <a:defRPr sz="1050" b="0">
                    <a:solidFill>
                      <a:srgbClr val="262626"/>
                    </a:solidFill>
                    <a:latin typeface="Calibri" panose="020F0502020204030204" pitchFamily="34" charset="0"/>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Kauppojen internet-sivut</c:v>
                </c:pt>
                <c:pt idx="1">
                  <c:v>Kauppojen tarjousilmoittelu</c:v>
                </c:pt>
                <c:pt idx="2">
                  <c:v>Hakukone (esim google)</c:v>
                </c:pt>
                <c:pt idx="3">
                  <c:v>Ystävät/perhe/tutut</c:v>
                </c:pt>
                <c:pt idx="4">
                  <c:v>Kotiin jaettavat kuvastot</c:v>
                </c:pt>
                <c:pt idx="5">
                  <c:v>Erilaiset sosiaaliset nettiyhteisöt 
(esim. facebook, instagram)</c:v>
                </c:pt>
                <c:pt idx="6">
                  <c:v>Keskustelupalstat ja –foorumit internetissä</c:v>
                </c:pt>
              </c:strCache>
            </c:strRef>
          </c:cat>
          <c:val>
            <c:numRef>
              <c:f>Taul1!$B$5:$B$11</c:f>
              <c:numCache>
                <c:formatCode>General</c:formatCode>
                <c:ptCount val="7"/>
                <c:pt idx="0">
                  <c:v>21.611799999999999</c:v>
                </c:pt>
                <c:pt idx="1">
                  <c:v>20.902419999999999</c:v>
                </c:pt>
                <c:pt idx="2">
                  <c:v>18.865500000000001</c:v>
                </c:pt>
                <c:pt idx="3">
                  <c:v>11.304639999999999</c:v>
                </c:pt>
                <c:pt idx="4">
                  <c:v>5.7385799999999998</c:v>
                </c:pt>
                <c:pt idx="5">
                  <c:v>4.56914</c:v>
                </c:pt>
                <c:pt idx="6">
                  <c:v>3.2357300000000002</c:v>
                </c:pt>
              </c:numCache>
            </c:numRef>
          </c:val>
          <c:extLst>
            <c:ext xmlns:c16="http://schemas.microsoft.com/office/drawing/2014/chart" uri="{C3380CC4-5D6E-409C-BE32-E72D297353CC}">
              <c16:uniqueId val="{00000000-B0DA-4A0D-AA51-A907E6EDDB0B}"/>
            </c:ext>
          </c:extLst>
        </c:ser>
        <c:ser>
          <c:idx val="1"/>
          <c:order val="1"/>
          <c:tx>
            <c:strRef>
              <c:f>Taul1!$C$4</c:f>
              <c:strCache>
                <c:ptCount val="1"/>
                <c:pt idx="0">
                  <c:v>Heavy-ostajat, n=313</c:v>
                </c:pt>
              </c:strCache>
            </c:strRef>
          </c:tx>
          <c:spPr>
            <a:solidFill>
              <a:srgbClr val="70AD47"/>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Kauppojen internet-sivut</c:v>
                </c:pt>
                <c:pt idx="1">
                  <c:v>Kauppojen tarjousilmoittelu</c:v>
                </c:pt>
                <c:pt idx="2">
                  <c:v>Hakukone (esim google)</c:v>
                </c:pt>
                <c:pt idx="3">
                  <c:v>Ystävät/perhe/tutut</c:v>
                </c:pt>
                <c:pt idx="4">
                  <c:v>Kotiin jaettavat kuvastot</c:v>
                </c:pt>
                <c:pt idx="5">
                  <c:v>Erilaiset sosiaaliset nettiyhteisöt 
(esim. facebook, instagram)</c:v>
                </c:pt>
                <c:pt idx="6">
                  <c:v>Keskustelupalstat ja –foorumit internetissä</c:v>
                </c:pt>
              </c:strCache>
            </c:strRef>
          </c:cat>
          <c:val>
            <c:numRef>
              <c:f>Taul1!$C$5:$C$11</c:f>
              <c:numCache>
                <c:formatCode>General</c:formatCode>
                <c:ptCount val="7"/>
                <c:pt idx="0">
                  <c:v>25.586349999999999</c:v>
                </c:pt>
                <c:pt idx="1">
                  <c:v>20.522369999999999</c:v>
                </c:pt>
                <c:pt idx="2">
                  <c:v>25.332540000000002</c:v>
                </c:pt>
                <c:pt idx="3">
                  <c:v>16.627300000000002</c:v>
                </c:pt>
                <c:pt idx="4">
                  <c:v>6.2306100000000004</c:v>
                </c:pt>
                <c:pt idx="5">
                  <c:v>12.079560000000001</c:v>
                </c:pt>
                <c:pt idx="6">
                  <c:v>7.1528</c:v>
                </c:pt>
              </c:numCache>
            </c:numRef>
          </c:val>
          <c:extLst>
            <c:ext xmlns:c16="http://schemas.microsoft.com/office/drawing/2014/chart" uri="{C3380CC4-5D6E-409C-BE32-E72D297353CC}">
              <c16:uniqueId val="{00000001-B0DA-4A0D-AA51-A907E6EDDB0B}"/>
            </c:ext>
          </c:extLst>
        </c:ser>
        <c:ser>
          <c:idx val="2"/>
          <c:order val="2"/>
          <c:tx>
            <c:strRef>
              <c:f>Taul1!$D$4</c:f>
              <c:strCache>
                <c:ptCount val="1"/>
                <c:pt idx="0">
                  <c:v>Medium-ostajat, n=751</c:v>
                </c:pt>
              </c:strCache>
            </c:strRef>
          </c:tx>
          <c:spPr>
            <a:solidFill>
              <a:srgbClr val="EB599E"/>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Kauppojen internet-sivut</c:v>
                </c:pt>
                <c:pt idx="1">
                  <c:v>Kauppojen tarjousilmoittelu</c:v>
                </c:pt>
                <c:pt idx="2">
                  <c:v>Hakukone (esim google)</c:v>
                </c:pt>
                <c:pt idx="3">
                  <c:v>Ystävät/perhe/tutut</c:v>
                </c:pt>
                <c:pt idx="4">
                  <c:v>Kotiin jaettavat kuvastot</c:v>
                </c:pt>
                <c:pt idx="5">
                  <c:v>Erilaiset sosiaaliset nettiyhteisöt 
(esim. facebook, instagram)</c:v>
                </c:pt>
                <c:pt idx="6">
                  <c:v>Keskustelupalstat ja –foorumit internetissä</c:v>
                </c:pt>
              </c:strCache>
            </c:strRef>
          </c:cat>
          <c:val>
            <c:numRef>
              <c:f>Taul1!$D$5:$D$11</c:f>
              <c:numCache>
                <c:formatCode>General</c:formatCode>
                <c:ptCount val="7"/>
                <c:pt idx="0">
                  <c:v>21.6996</c:v>
                </c:pt>
                <c:pt idx="1">
                  <c:v>23.114319999999999</c:v>
                </c:pt>
                <c:pt idx="2">
                  <c:v>17.133520000000001</c:v>
                </c:pt>
                <c:pt idx="3">
                  <c:v>10.39753</c:v>
                </c:pt>
                <c:pt idx="4">
                  <c:v>5.7810600000000001</c:v>
                </c:pt>
                <c:pt idx="5">
                  <c:v>3.7359200000000001</c:v>
                </c:pt>
                <c:pt idx="6">
                  <c:v>2.5503</c:v>
                </c:pt>
              </c:numCache>
            </c:numRef>
          </c:val>
          <c:extLst>
            <c:ext xmlns:c16="http://schemas.microsoft.com/office/drawing/2014/chart" uri="{C3380CC4-5D6E-409C-BE32-E72D297353CC}">
              <c16:uniqueId val="{00000002-B0DA-4A0D-AA51-A907E6EDDB0B}"/>
            </c:ext>
          </c:extLst>
        </c:ser>
        <c:ser>
          <c:idx val="3"/>
          <c:order val="3"/>
          <c:tx>
            <c:strRef>
              <c:f>Taul1!$E$4</c:f>
              <c:strCache>
                <c:ptCount val="1"/>
                <c:pt idx="0">
                  <c:v>Light-ostajat, n=778</c:v>
                </c:pt>
              </c:strCache>
            </c:strRef>
          </c:tx>
          <c:spPr>
            <a:solidFill>
              <a:srgbClr val="FFB200"/>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Kauppojen internet-sivut</c:v>
                </c:pt>
                <c:pt idx="1">
                  <c:v>Kauppojen tarjousilmoittelu</c:v>
                </c:pt>
                <c:pt idx="2">
                  <c:v>Hakukone (esim google)</c:v>
                </c:pt>
                <c:pt idx="3">
                  <c:v>Ystävät/perhe/tutut</c:v>
                </c:pt>
                <c:pt idx="4">
                  <c:v>Kotiin jaettavat kuvastot</c:v>
                </c:pt>
                <c:pt idx="5">
                  <c:v>Erilaiset sosiaaliset nettiyhteisöt 
(esim. facebook, instagram)</c:v>
                </c:pt>
                <c:pt idx="6">
                  <c:v>Keskustelupalstat ja –foorumit internetissä</c:v>
                </c:pt>
              </c:strCache>
            </c:strRef>
          </c:cat>
          <c:val>
            <c:numRef>
              <c:f>Taul1!$E$5:$E$11</c:f>
              <c:numCache>
                <c:formatCode>General</c:formatCode>
                <c:ptCount val="7"/>
                <c:pt idx="0">
                  <c:v>19.95899</c:v>
                </c:pt>
                <c:pt idx="1">
                  <c:v>18.976099999999999</c:v>
                </c:pt>
                <c:pt idx="2">
                  <c:v>17.936250000000001</c:v>
                </c:pt>
                <c:pt idx="3">
                  <c:v>10.053179999999999</c:v>
                </c:pt>
                <c:pt idx="4">
                  <c:v>5.5042799999999996</c:v>
                </c:pt>
                <c:pt idx="5">
                  <c:v>2.3839100000000002</c:v>
                </c:pt>
                <c:pt idx="6">
                  <c:v>2.3315199999999998</c:v>
                </c:pt>
              </c:numCache>
            </c:numRef>
          </c:val>
          <c:extLst>
            <c:ext xmlns:c16="http://schemas.microsoft.com/office/drawing/2014/chart" uri="{C3380CC4-5D6E-409C-BE32-E72D297353CC}">
              <c16:uniqueId val="{00000003-B0DA-4A0D-AA51-A907E6EDDB0B}"/>
            </c:ext>
          </c:extLst>
        </c:ser>
        <c:dLbls>
          <c:showLegendKey val="0"/>
          <c:showVal val="0"/>
          <c:showCatName val="0"/>
          <c:showSerName val="0"/>
          <c:showPercent val="0"/>
          <c:showBubbleSize val="0"/>
        </c:dLbls>
        <c:gapWidth val="40"/>
        <c:axId val="603916192"/>
        <c:axId val="603908912"/>
      </c:barChart>
      <c:catAx>
        <c:axId val="603916192"/>
        <c:scaling>
          <c:orientation val="maxMin"/>
        </c:scaling>
        <c:delete val="0"/>
        <c:axPos val="l"/>
        <c:numFmt formatCode="General" sourceLinked="0"/>
        <c:majorTickMark val="none"/>
        <c:minorTickMark val="none"/>
        <c:tickLblPos val="nextTo"/>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603908912"/>
        <c:crosses val="autoZero"/>
        <c:auto val="1"/>
        <c:lblAlgn val="ctr"/>
        <c:lblOffset val="100"/>
        <c:tickLblSkip val="1"/>
        <c:noMultiLvlLbl val="0"/>
      </c:catAx>
      <c:valAx>
        <c:axId val="603908912"/>
        <c:scaling>
          <c:orientation val="minMax"/>
          <c:max val="100"/>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603916192"/>
        <c:crosses val="autoZero"/>
        <c:crossBetween val="between"/>
        <c:majorUnit val="20"/>
        <c:minorUnit val="1"/>
      </c:valAx>
      <c:spPr>
        <a:ln w="6350">
          <a:noFill/>
        </a:ln>
      </c:spPr>
    </c:plotArea>
    <c:legend>
      <c:legendPos val="r"/>
      <c:layout>
        <c:manualLayout>
          <c:xMode val="edge"/>
          <c:yMode val="edge"/>
          <c:x val="0.66846992712795994"/>
          <c:y val="0.64387894484011776"/>
          <c:w val="0.26512831025793004"/>
          <c:h val="0.22381190083335073"/>
        </c:manualLayout>
      </c:layout>
      <c:overlay val="0"/>
      <c:spPr>
        <a:solidFill>
          <a:schemeClr val="bg1"/>
        </a:solidFill>
      </c:spPr>
      <c:txPr>
        <a:bodyPr/>
        <a:lstStyle/>
        <a:p>
          <a:pPr>
            <a:defRPr sz="1100">
              <a:solidFill>
                <a:srgbClr val="262626"/>
              </a:solidFill>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42219263353738"/>
          <c:y val="1.2420372697243342E-2"/>
          <c:w val="0.63535560643681888"/>
          <c:h val="0.92020426193132265"/>
        </c:manualLayout>
      </c:layout>
      <c:barChart>
        <c:barDir val="bar"/>
        <c:grouping val="clustered"/>
        <c:varyColors val="0"/>
        <c:ser>
          <c:idx val="0"/>
          <c:order val="0"/>
          <c:tx>
            <c:strRef>
              <c:f>Taul1!$B$4</c:f>
              <c:strCache>
                <c:ptCount val="1"/>
                <c:pt idx="0">
                  <c:v>Kaikki, n=1842</c:v>
                </c:pt>
              </c:strCache>
            </c:strRef>
          </c:tx>
          <c:spPr>
            <a:solidFill>
              <a:srgbClr val="4DA7BC"/>
            </a:solidFill>
          </c:spPr>
          <c:invertIfNegative val="0"/>
          <c:dLbls>
            <c:numFmt formatCode="#,##0" sourceLinked="0"/>
            <c:spPr>
              <a:noFill/>
              <a:ln>
                <a:noFill/>
              </a:ln>
              <a:effectLst/>
            </c:spPr>
            <c:txPr>
              <a:bodyPr/>
              <a:lstStyle/>
              <a:p>
                <a:pPr>
                  <a:defRPr sz="1050" b="0">
                    <a:solidFill>
                      <a:srgbClr val="262626"/>
                    </a:solidFill>
                    <a:latin typeface="Calibri" panose="020F0502020204030204" pitchFamily="34" charset="0"/>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Taul1!$A$5:$A$10</c:f>
              <c:strCache>
                <c:ptCount val="6"/>
                <c:pt idx="0">
                  <c:v>Terveyslehdet</c:v>
                </c:pt>
                <c:pt idx="1">
                  <c:v>Blogit</c:v>
                </c:pt>
                <c:pt idx="2">
                  <c:v>Terveyslehtien internet-sivut</c:v>
                </c:pt>
                <c:pt idx="3">
                  <c:v>Vlogit tai youtube</c:v>
                </c:pt>
                <c:pt idx="4">
                  <c:v>Muualta</c:v>
                </c:pt>
                <c:pt idx="5">
                  <c:v>Ei hae mistään</c:v>
                </c:pt>
              </c:strCache>
            </c:strRef>
          </c:cat>
          <c:val>
            <c:numRef>
              <c:f>Taul1!$B$5:$B$10</c:f>
              <c:numCache>
                <c:formatCode>General</c:formatCode>
                <c:ptCount val="6"/>
                <c:pt idx="0">
                  <c:v>2.2715700000000001</c:v>
                </c:pt>
                <c:pt idx="1">
                  <c:v>1.84571</c:v>
                </c:pt>
                <c:pt idx="2">
                  <c:v>1.7769200000000001</c:v>
                </c:pt>
                <c:pt idx="3">
                  <c:v>1.61375</c:v>
                </c:pt>
                <c:pt idx="4">
                  <c:v>3.1882100000000002</c:v>
                </c:pt>
                <c:pt idx="5">
                  <c:v>40.442509999999999</c:v>
                </c:pt>
              </c:numCache>
            </c:numRef>
          </c:val>
          <c:extLst>
            <c:ext xmlns:c16="http://schemas.microsoft.com/office/drawing/2014/chart" uri="{C3380CC4-5D6E-409C-BE32-E72D297353CC}">
              <c16:uniqueId val="{00000000-A6F3-447E-BF75-D7959D427D09}"/>
            </c:ext>
          </c:extLst>
        </c:ser>
        <c:ser>
          <c:idx val="1"/>
          <c:order val="1"/>
          <c:tx>
            <c:strRef>
              <c:f>Taul1!$C$4</c:f>
              <c:strCache>
                <c:ptCount val="1"/>
                <c:pt idx="0">
                  <c:v>Heavy-ostajat, n=313</c:v>
                </c:pt>
              </c:strCache>
            </c:strRef>
          </c:tx>
          <c:spPr>
            <a:solidFill>
              <a:srgbClr val="70AD47"/>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Taul1!$A$5:$A$10</c:f>
              <c:strCache>
                <c:ptCount val="6"/>
                <c:pt idx="0">
                  <c:v>Terveyslehdet</c:v>
                </c:pt>
                <c:pt idx="1">
                  <c:v>Blogit</c:v>
                </c:pt>
                <c:pt idx="2">
                  <c:v>Terveyslehtien internet-sivut</c:v>
                </c:pt>
                <c:pt idx="3">
                  <c:v>Vlogit tai youtube</c:v>
                </c:pt>
                <c:pt idx="4">
                  <c:v>Muualta</c:v>
                </c:pt>
                <c:pt idx="5">
                  <c:v>Ei hae mistään</c:v>
                </c:pt>
              </c:strCache>
            </c:strRef>
          </c:cat>
          <c:val>
            <c:numRef>
              <c:f>Taul1!$C$5:$C$10</c:f>
              <c:numCache>
                <c:formatCode>General</c:formatCode>
                <c:ptCount val="6"/>
                <c:pt idx="0">
                  <c:v>5.0033300000000001</c:v>
                </c:pt>
                <c:pt idx="1">
                  <c:v>4.3454800000000002</c:v>
                </c:pt>
                <c:pt idx="2">
                  <c:v>2.5827200000000001</c:v>
                </c:pt>
                <c:pt idx="3">
                  <c:v>4.3093500000000002</c:v>
                </c:pt>
                <c:pt idx="4">
                  <c:v>2.3682400000000001</c:v>
                </c:pt>
                <c:pt idx="5">
                  <c:v>27.90748</c:v>
                </c:pt>
              </c:numCache>
            </c:numRef>
          </c:val>
          <c:extLst>
            <c:ext xmlns:c16="http://schemas.microsoft.com/office/drawing/2014/chart" uri="{C3380CC4-5D6E-409C-BE32-E72D297353CC}">
              <c16:uniqueId val="{00000001-A6F3-447E-BF75-D7959D427D09}"/>
            </c:ext>
          </c:extLst>
        </c:ser>
        <c:ser>
          <c:idx val="2"/>
          <c:order val="2"/>
          <c:tx>
            <c:strRef>
              <c:f>Taul1!$D$4</c:f>
              <c:strCache>
                <c:ptCount val="1"/>
                <c:pt idx="0">
                  <c:v>Medium-ostajat, n=751</c:v>
                </c:pt>
              </c:strCache>
            </c:strRef>
          </c:tx>
          <c:spPr>
            <a:solidFill>
              <a:srgbClr val="EB599E"/>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Taul1!$A$5:$A$10</c:f>
              <c:strCache>
                <c:ptCount val="6"/>
                <c:pt idx="0">
                  <c:v>Terveyslehdet</c:v>
                </c:pt>
                <c:pt idx="1">
                  <c:v>Blogit</c:v>
                </c:pt>
                <c:pt idx="2">
                  <c:v>Terveyslehtien internet-sivut</c:v>
                </c:pt>
                <c:pt idx="3">
                  <c:v>Vlogit tai youtube</c:v>
                </c:pt>
                <c:pt idx="4">
                  <c:v>Muualta</c:v>
                </c:pt>
                <c:pt idx="5">
                  <c:v>Ei hae mistään</c:v>
                </c:pt>
              </c:strCache>
            </c:strRef>
          </c:cat>
          <c:val>
            <c:numRef>
              <c:f>Taul1!$D$5:$D$10</c:f>
              <c:numCache>
                <c:formatCode>General</c:formatCode>
                <c:ptCount val="6"/>
                <c:pt idx="0">
                  <c:v>2.1177600000000001</c:v>
                </c:pt>
                <c:pt idx="1">
                  <c:v>1.3778900000000001</c:v>
                </c:pt>
                <c:pt idx="2">
                  <c:v>2.0042900000000001</c:v>
                </c:pt>
                <c:pt idx="3">
                  <c:v>0.92500000000000004</c:v>
                </c:pt>
                <c:pt idx="4">
                  <c:v>3.3397899999999998</c:v>
                </c:pt>
                <c:pt idx="5">
                  <c:v>41.108280000000001</c:v>
                </c:pt>
              </c:numCache>
            </c:numRef>
          </c:val>
          <c:extLst>
            <c:ext xmlns:c16="http://schemas.microsoft.com/office/drawing/2014/chart" uri="{C3380CC4-5D6E-409C-BE32-E72D297353CC}">
              <c16:uniqueId val="{00000002-A6F3-447E-BF75-D7959D427D09}"/>
            </c:ext>
          </c:extLst>
        </c:ser>
        <c:ser>
          <c:idx val="3"/>
          <c:order val="3"/>
          <c:tx>
            <c:strRef>
              <c:f>Taul1!$E$4</c:f>
              <c:strCache>
                <c:ptCount val="1"/>
                <c:pt idx="0">
                  <c:v>Light-ostajat, n=778</c:v>
                </c:pt>
              </c:strCache>
            </c:strRef>
          </c:tx>
          <c:spPr>
            <a:solidFill>
              <a:srgbClr val="FFB200"/>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Taul1!$A$5:$A$10</c:f>
              <c:strCache>
                <c:ptCount val="6"/>
                <c:pt idx="0">
                  <c:v>Terveyslehdet</c:v>
                </c:pt>
                <c:pt idx="1">
                  <c:v>Blogit</c:v>
                </c:pt>
                <c:pt idx="2">
                  <c:v>Terveyslehtien internet-sivut</c:v>
                </c:pt>
                <c:pt idx="3">
                  <c:v>Vlogit tai youtube</c:v>
                </c:pt>
                <c:pt idx="4">
                  <c:v>Muualta</c:v>
                </c:pt>
                <c:pt idx="5">
                  <c:v>Ei hae mistään</c:v>
                </c:pt>
              </c:strCache>
            </c:strRef>
          </c:cat>
          <c:val>
            <c:numRef>
              <c:f>Taul1!$E$5:$E$10</c:f>
              <c:numCache>
                <c:formatCode>General</c:formatCode>
                <c:ptCount val="6"/>
                <c:pt idx="0">
                  <c:v>1.3366199999999999</c:v>
                </c:pt>
                <c:pt idx="1">
                  <c:v>1.29721</c:v>
                </c:pt>
                <c:pt idx="2">
                  <c:v>1.24509</c:v>
                </c:pt>
                <c:pt idx="3">
                  <c:v>1.1952700000000001</c:v>
                </c:pt>
                <c:pt idx="4">
                  <c:v>3.3698800000000002</c:v>
                </c:pt>
                <c:pt idx="5">
                  <c:v>44.770189999999999</c:v>
                </c:pt>
              </c:numCache>
            </c:numRef>
          </c:val>
          <c:extLst>
            <c:ext xmlns:c16="http://schemas.microsoft.com/office/drawing/2014/chart" uri="{C3380CC4-5D6E-409C-BE32-E72D297353CC}">
              <c16:uniqueId val="{00000003-A6F3-447E-BF75-D7959D427D09}"/>
            </c:ext>
          </c:extLst>
        </c:ser>
        <c:dLbls>
          <c:showLegendKey val="0"/>
          <c:showVal val="0"/>
          <c:showCatName val="0"/>
          <c:showSerName val="0"/>
          <c:showPercent val="0"/>
          <c:showBubbleSize val="0"/>
        </c:dLbls>
        <c:gapWidth val="40"/>
        <c:axId val="603916192"/>
        <c:axId val="603908912"/>
      </c:barChart>
      <c:catAx>
        <c:axId val="603916192"/>
        <c:scaling>
          <c:orientation val="maxMin"/>
        </c:scaling>
        <c:delete val="0"/>
        <c:axPos val="l"/>
        <c:numFmt formatCode="General" sourceLinked="0"/>
        <c:majorTickMark val="none"/>
        <c:minorTickMark val="none"/>
        <c:tickLblPos val="nextTo"/>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603908912"/>
        <c:crosses val="autoZero"/>
        <c:auto val="1"/>
        <c:lblAlgn val="ctr"/>
        <c:lblOffset val="100"/>
        <c:tickLblSkip val="1"/>
        <c:noMultiLvlLbl val="0"/>
      </c:catAx>
      <c:valAx>
        <c:axId val="603908912"/>
        <c:scaling>
          <c:orientation val="minMax"/>
          <c:max val="100"/>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603916192"/>
        <c:crosses val="autoZero"/>
        <c:crossBetween val="between"/>
        <c:majorUnit val="20"/>
        <c:minorUnit val="1"/>
      </c:valAx>
      <c:spPr>
        <a:ln w="6350">
          <a:noFill/>
        </a:ln>
      </c:spPr>
    </c:plotArea>
    <c:legend>
      <c:legendPos val="r"/>
      <c:layout>
        <c:manualLayout>
          <c:xMode val="edge"/>
          <c:yMode val="edge"/>
          <c:x val="0.67717741086741967"/>
          <c:y val="0.6571415443096138"/>
          <c:w val="0.26512831025793004"/>
          <c:h val="0.22381190083335073"/>
        </c:manualLayout>
      </c:layout>
      <c:overlay val="0"/>
      <c:spPr>
        <a:solidFill>
          <a:schemeClr val="bg1"/>
        </a:solidFill>
      </c:spPr>
      <c:txPr>
        <a:bodyPr/>
        <a:lstStyle/>
        <a:p>
          <a:pPr>
            <a:defRPr sz="1100">
              <a:solidFill>
                <a:srgbClr val="262626"/>
              </a:solidFill>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481974321235686"/>
          <c:y val="0.1264984641769068"/>
          <c:w val="0.65695802962054051"/>
          <c:h val="0.80794874643558123"/>
        </c:manualLayout>
      </c:layout>
      <c:barChart>
        <c:barDir val="bar"/>
        <c:grouping val="stacked"/>
        <c:varyColors val="0"/>
        <c:ser>
          <c:idx val="0"/>
          <c:order val="0"/>
          <c:tx>
            <c:strRef>
              <c:f>Taul1!$B$4</c:f>
              <c:strCache>
                <c:ptCount val="1"/>
                <c:pt idx="0">
                  <c:v>5=Erittäin 
tärkeäksi</c:v>
                </c:pt>
              </c:strCache>
            </c:strRef>
          </c:tx>
          <c:spPr>
            <a:solidFill>
              <a:srgbClr val="4A7040"/>
            </a:solidFill>
            <a:ln>
              <a:noFill/>
            </a:ln>
          </c:spPr>
          <c:invertIfNegative val="0"/>
          <c:dLbls>
            <c:numFmt formatCode="#,##0" sourceLinked="0"/>
            <c:spPr>
              <a:noFill/>
              <a:ln>
                <a:noFill/>
              </a:ln>
              <a:effectLst/>
            </c:spPr>
            <c:txPr>
              <a:bodyPr/>
              <a:lstStyle/>
              <a:p>
                <a:pPr>
                  <a:defRPr sz="11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Laatu</c:v>
                </c:pt>
                <c:pt idx="1">
                  <c:v>Käytännöllisyys</c:v>
                </c:pt>
                <c:pt idx="2">
                  <c:v>Hinta</c:v>
                </c:pt>
                <c:pt idx="3">
                  <c:v>Kaupan asiakaspalvelu</c:v>
                </c:pt>
                <c:pt idx="4">
                  <c:v>Hyvät tarjoukset (isot alennukset)</c:v>
                </c:pt>
                <c:pt idx="5">
                  <c:v>Kaupan laajat valikoimat</c:v>
                </c:pt>
                <c:pt idx="6">
                  <c:v>Luotettava brändi</c:v>
                </c:pt>
                <c:pt idx="7">
                  <c:v>Muodikkuus</c:v>
                </c:pt>
                <c:pt idx="8">
                  <c:v>Ympäristöä säästävät materiaalit</c:v>
                </c:pt>
                <c:pt idx="9">
                  <c:v>Eettisesti tuotettu</c:v>
                </c:pt>
                <c:pt idx="10">
                  <c:v>Tuote valmistettu Suomessa</c:v>
                </c:pt>
                <c:pt idx="11">
                  <c:v>Kierrätettävyys</c:v>
                </c:pt>
              </c:strCache>
            </c:strRef>
          </c:cat>
          <c:val>
            <c:numRef>
              <c:f>Taul1!$B$5:$B$16</c:f>
              <c:numCache>
                <c:formatCode>General</c:formatCode>
                <c:ptCount val="12"/>
                <c:pt idx="0">
                  <c:v>54.822409999999998</c:v>
                </c:pt>
                <c:pt idx="1">
                  <c:v>52.711979999999997</c:v>
                </c:pt>
                <c:pt idx="2">
                  <c:v>41.33428</c:v>
                </c:pt>
                <c:pt idx="3">
                  <c:v>44.258209999999998</c:v>
                </c:pt>
                <c:pt idx="4">
                  <c:v>31.16057</c:v>
                </c:pt>
                <c:pt idx="5">
                  <c:v>21.970279999999999</c:v>
                </c:pt>
                <c:pt idx="6">
                  <c:v>15.84994</c:v>
                </c:pt>
                <c:pt idx="7">
                  <c:v>12.21659</c:v>
                </c:pt>
                <c:pt idx="8">
                  <c:v>7.5557100000000004</c:v>
                </c:pt>
                <c:pt idx="9">
                  <c:v>7.8154500000000002</c:v>
                </c:pt>
                <c:pt idx="10">
                  <c:v>7.1357799999999996</c:v>
                </c:pt>
                <c:pt idx="11">
                  <c:v>7.01206</c:v>
                </c:pt>
              </c:numCache>
            </c:numRef>
          </c:val>
          <c:extLst>
            <c:ext xmlns:c16="http://schemas.microsoft.com/office/drawing/2014/chart" uri="{C3380CC4-5D6E-409C-BE32-E72D297353CC}">
              <c16:uniqueId val="{00000000-B0FA-4059-AA80-9E446A8DAAAB}"/>
            </c:ext>
          </c:extLst>
        </c:ser>
        <c:ser>
          <c:idx val="1"/>
          <c:order val="1"/>
          <c:tx>
            <c:strRef>
              <c:f>Taul1!$C$4</c:f>
              <c:strCache>
                <c:ptCount val="1"/>
                <c:pt idx="0">
                  <c:v>4=Melko 
tärkeäksi</c:v>
                </c:pt>
              </c:strCache>
            </c:strRef>
          </c:tx>
          <c:spPr>
            <a:solidFill>
              <a:srgbClr val="70AD4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Laatu</c:v>
                </c:pt>
                <c:pt idx="1">
                  <c:v>Käytännöllisyys</c:v>
                </c:pt>
                <c:pt idx="2">
                  <c:v>Hinta</c:v>
                </c:pt>
                <c:pt idx="3">
                  <c:v>Kaupan asiakaspalvelu</c:v>
                </c:pt>
                <c:pt idx="4">
                  <c:v>Hyvät tarjoukset (isot alennukset)</c:v>
                </c:pt>
                <c:pt idx="5">
                  <c:v>Kaupan laajat valikoimat</c:v>
                </c:pt>
                <c:pt idx="6">
                  <c:v>Luotettava brändi</c:v>
                </c:pt>
                <c:pt idx="7">
                  <c:v>Muodikkuus</c:v>
                </c:pt>
                <c:pt idx="8">
                  <c:v>Ympäristöä säästävät materiaalit</c:v>
                </c:pt>
                <c:pt idx="9">
                  <c:v>Eettisesti tuotettu</c:v>
                </c:pt>
                <c:pt idx="10">
                  <c:v>Tuote valmistettu Suomessa</c:v>
                </c:pt>
                <c:pt idx="11">
                  <c:v>Kierrätettävyys</c:v>
                </c:pt>
              </c:strCache>
            </c:strRef>
          </c:cat>
          <c:val>
            <c:numRef>
              <c:f>Taul1!$C$5:$C$16</c:f>
              <c:numCache>
                <c:formatCode>General</c:formatCode>
                <c:ptCount val="12"/>
                <c:pt idx="0">
                  <c:v>33.075159999999997</c:v>
                </c:pt>
                <c:pt idx="1">
                  <c:v>34.380699999999997</c:v>
                </c:pt>
                <c:pt idx="2">
                  <c:v>38.331110000000002</c:v>
                </c:pt>
                <c:pt idx="3">
                  <c:v>28.97852</c:v>
                </c:pt>
                <c:pt idx="4">
                  <c:v>33.422350000000002</c:v>
                </c:pt>
                <c:pt idx="5">
                  <c:v>41.913020000000003</c:v>
                </c:pt>
                <c:pt idx="6">
                  <c:v>30.409269999999999</c:v>
                </c:pt>
                <c:pt idx="7">
                  <c:v>26.342089999999999</c:v>
                </c:pt>
                <c:pt idx="8">
                  <c:v>20.10961</c:v>
                </c:pt>
                <c:pt idx="9">
                  <c:v>18.933990000000001</c:v>
                </c:pt>
                <c:pt idx="10">
                  <c:v>18.464230000000001</c:v>
                </c:pt>
                <c:pt idx="11">
                  <c:v>16.081199999999999</c:v>
                </c:pt>
              </c:numCache>
            </c:numRef>
          </c:val>
          <c:extLst>
            <c:ext xmlns:c16="http://schemas.microsoft.com/office/drawing/2014/chart" uri="{C3380CC4-5D6E-409C-BE32-E72D297353CC}">
              <c16:uniqueId val="{00000001-B0FA-4059-AA80-9E446A8DAAAB}"/>
            </c:ext>
          </c:extLst>
        </c:ser>
        <c:ser>
          <c:idx val="2"/>
          <c:order val="2"/>
          <c:tx>
            <c:strRef>
              <c:f>Taul1!$D$4</c:f>
              <c:strCache>
                <c:ptCount val="1"/>
                <c:pt idx="0">
                  <c:v>3=Jonkin 
verran tärkeäksi</c:v>
                </c:pt>
              </c:strCache>
            </c:strRef>
          </c:tx>
          <c:spPr>
            <a:solidFill>
              <a:srgbClr val="B9E6FD"/>
            </a:solidFill>
            <a:ln>
              <a:noFill/>
            </a:ln>
          </c:spPr>
          <c:invertIfNegative val="0"/>
          <c:dPt>
            <c:idx val="5"/>
            <c:invertIfNegative val="0"/>
            <c:bubble3D val="0"/>
            <c:extLst>
              <c:ext xmlns:c16="http://schemas.microsoft.com/office/drawing/2014/chart" uri="{C3380CC4-5D6E-409C-BE32-E72D297353CC}">
                <c16:uniqueId val="{00000002-B0FA-4059-AA80-9E446A8DAAAB}"/>
              </c:ext>
            </c:extLst>
          </c:dPt>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Laatu</c:v>
                </c:pt>
                <c:pt idx="1">
                  <c:v>Käytännöllisyys</c:v>
                </c:pt>
                <c:pt idx="2">
                  <c:v>Hinta</c:v>
                </c:pt>
                <c:pt idx="3">
                  <c:v>Kaupan asiakaspalvelu</c:v>
                </c:pt>
                <c:pt idx="4">
                  <c:v>Hyvät tarjoukset (isot alennukset)</c:v>
                </c:pt>
                <c:pt idx="5">
                  <c:v>Kaupan laajat valikoimat</c:v>
                </c:pt>
                <c:pt idx="6">
                  <c:v>Luotettava brändi</c:v>
                </c:pt>
                <c:pt idx="7">
                  <c:v>Muodikkuus</c:v>
                </c:pt>
                <c:pt idx="8">
                  <c:v>Ympäristöä säästävät materiaalit</c:v>
                </c:pt>
                <c:pt idx="9">
                  <c:v>Eettisesti tuotettu</c:v>
                </c:pt>
                <c:pt idx="10">
                  <c:v>Tuote valmistettu Suomessa</c:v>
                </c:pt>
                <c:pt idx="11">
                  <c:v>Kierrätettävyys</c:v>
                </c:pt>
              </c:strCache>
            </c:strRef>
          </c:cat>
          <c:val>
            <c:numRef>
              <c:f>Taul1!$D$5:$D$16</c:f>
              <c:numCache>
                <c:formatCode>General</c:formatCode>
                <c:ptCount val="12"/>
                <c:pt idx="0">
                  <c:v>8.7103999999999999</c:v>
                </c:pt>
                <c:pt idx="1">
                  <c:v>9.2230899999999991</c:v>
                </c:pt>
                <c:pt idx="2">
                  <c:v>14.92736</c:v>
                </c:pt>
                <c:pt idx="3">
                  <c:v>15.44721</c:v>
                </c:pt>
                <c:pt idx="4">
                  <c:v>23.310030000000001</c:v>
                </c:pt>
                <c:pt idx="5">
                  <c:v>24.095359999999999</c:v>
                </c:pt>
                <c:pt idx="6">
                  <c:v>26.931509999999999</c:v>
                </c:pt>
                <c:pt idx="7">
                  <c:v>29.3569</c:v>
                </c:pt>
                <c:pt idx="8">
                  <c:v>32.182609999999997</c:v>
                </c:pt>
                <c:pt idx="9">
                  <c:v>30.636199999999999</c:v>
                </c:pt>
                <c:pt idx="10">
                  <c:v>27.289159999999999</c:v>
                </c:pt>
                <c:pt idx="11">
                  <c:v>29.40157</c:v>
                </c:pt>
              </c:numCache>
            </c:numRef>
          </c:val>
          <c:extLst>
            <c:ext xmlns:c16="http://schemas.microsoft.com/office/drawing/2014/chart" uri="{C3380CC4-5D6E-409C-BE32-E72D297353CC}">
              <c16:uniqueId val="{00000003-B0FA-4059-AA80-9E446A8DAAAB}"/>
            </c:ext>
          </c:extLst>
        </c:ser>
        <c:ser>
          <c:idx val="3"/>
          <c:order val="3"/>
          <c:tx>
            <c:strRef>
              <c:f>Taul1!$E$4</c:f>
              <c:strCache>
                <c:ptCount val="1"/>
                <c:pt idx="0">
                  <c:v>2=Ei juurikaan 
tärkeäksi</c:v>
                </c:pt>
              </c:strCache>
            </c:strRef>
          </c:tx>
          <c:spPr>
            <a:solidFill>
              <a:srgbClr val="F39FC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Laatu</c:v>
                </c:pt>
                <c:pt idx="1">
                  <c:v>Käytännöllisyys</c:v>
                </c:pt>
                <c:pt idx="2">
                  <c:v>Hinta</c:v>
                </c:pt>
                <c:pt idx="3">
                  <c:v>Kaupan asiakaspalvelu</c:v>
                </c:pt>
                <c:pt idx="4">
                  <c:v>Hyvät tarjoukset (isot alennukset)</c:v>
                </c:pt>
                <c:pt idx="5">
                  <c:v>Kaupan laajat valikoimat</c:v>
                </c:pt>
                <c:pt idx="6">
                  <c:v>Luotettava brändi</c:v>
                </c:pt>
                <c:pt idx="7">
                  <c:v>Muodikkuus</c:v>
                </c:pt>
                <c:pt idx="8">
                  <c:v>Ympäristöä säästävät materiaalit</c:v>
                </c:pt>
                <c:pt idx="9">
                  <c:v>Eettisesti tuotettu</c:v>
                </c:pt>
                <c:pt idx="10">
                  <c:v>Tuote valmistettu Suomessa</c:v>
                </c:pt>
                <c:pt idx="11">
                  <c:v>Kierrätettävyys</c:v>
                </c:pt>
              </c:strCache>
            </c:strRef>
          </c:cat>
          <c:val>
            <c:numRef>
              <c:f>Taul1!$E$5:$E$16</c:f>
              <c:numCache>
                <c:formatCode>General</c:formatCode>
                <c:ptCount val="12"/>
                <c:pt idx="0">
                  <c:v>1.38446</c:v>
                </c:pt>
                <c:pt idx="1">
                  <c:v>1.52918</c:v>
                </c:pt>
                <c:pt idx="2">
                  <c:v>3.6436099999999998</c:v>
                </c:pt>
                <c:pt idx="3">
                  <c:v>5.8531199999999997</c:v>
                </c:pt>
                <c:pt idx="4">
                  <c:v>7.2518900000000004</c:v>
                </c:pt>
                <c:pt idx="5">
                  <c:v>6.9049199999999997</c:v>
                </c:pt>
                <c:pt idx="6">
                  <c:v>14.545680000000001</c:v>
                </c:pt>
                <c:pt idx="7">
                  <c:v>18.12698</c:v>
                </c:pt>
                <c:pt idx="8">
                  <c:v>20.766999999999999</c:v>
                </c:pt>
                <c:pt idx="9">
                  <c:v>21.19436</c:v>
                </c:pt>
                <c:pt idx="10">
                  <c:v>25.473749999999999</c:v>
                </c:pt>
                <c:pt idx="11">
                  <c:v>25.01474</c:v>
                </c:pt>
              </c:numCache>
            </c:numRef>
          </c:val>
          <c:extLst>
            <c:ext xmlns:c16="http://schemas.microsoft.com/office/drawing/2014/chart" uri="{C3380CC4-5D6E-409C-BE32-E72D297353CC}">
              <c16:uniqueId val="{00000004-B0FA-4059-AA80-9E446A8DAAAB}"/>
            </c:ext>
          </c:extLst>
        </c:ser>
        <c:ser>
          <c:idx val="4"/>
          <c:order val="4"/>
          <c:tx>
            <c:strRef>
              <c:f>Taul1!$F$4</c:f>
              <c:strCache>
                <c:ptCount val="1"/>
                <c:pt idx="0">
                  <c:v>1=Ei lainkaan 
tärkeäksi</c:v>
                </c:pt>
              </c:strCache>
            </c:strRef>
          </c:tx>
          <c:spPr>
            <a:solidFill>
              <a:srgbClr val="C10F70"/>
            </a:solidFill>
          </c:spPr>
          <c:invertIfNegative val="0"/>
          <c:dLbls>
            <c:numFmt formatCode="#,##0" sourceLinked="0"/>
            <c:spPr>
              <a:noFill/>
              <a:ln>
                <a:noFill/>
              </a:ln>
              <a:effectLst/>
            </c:spPr>
            <c:txPr>
              <a:bodyPr/>
              <a:lstStyle/>
              <a:p>
                <a:pPr>
                  <a:defRPr sz="11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Laatu</c:v>
                </c:pt>
                <c:pt idx="1">
                  <c:v>Käytännöllisyys</c:v>
                </c:pt>
                <c:pt idx="2">
                  <c:v>Hinta</c:v>
                </c:pt>
                <c:pt idx="3">
                  <c:v>Kaupan asiakaspalvelu</c:v>
                </c:pt>
                <c:pt idx="4">
                  <c:v>Hyvät tarjoukset (isot alennukset)</c:v>
                </c:pt>
                <c:pt idx="5">
                  <c:v>Kaupan laajat valikoimat</c:v>
                </c:pt>
                <c:pt idx="6">
                  <c:v>Luotettava brändi</c:v>
                </c:pt>
                <c:pt idx="7">
                  <c:v>Muodikkuus</c:v>
                </c:pt>
                <c:pt idx="8">
                  <c:v>Ympäristöä säästävät materiaalit</c:v>
                </c:pt>
                <c:pt idx="9">
                  <c:v>Eettisesti tuotettu</c:v>
                </c:pt>
                <c:pt idx="10">
                  <c:v>Tuote valmistettu Suomessa</c:v>
                </c:pt>
                <c:pt idx="11">
                  <c:v>Kierrätettävyys</c:v>
                </c:pt>
              </c:strCache>
            </c:strRef>
          </c:cat>
          <c:val>
            <c:numRef>
              <c:f>Taul1!$F$5:$F$16</c:f>
              <c:numCache>
                <c:formatCode>General</c:formatCode>
                <c:ptCount val="12"/>
                <c:pt idx="0">
                  <c:v>0.68523000000000001</c:v>
                </c:pt>
                <c:pt idx="1">
                  <c:v>0.82808000000000004</c:v>
                </c:pt>
                <c:pt idx="2">
                  <c:v>0.88132999999999995</c:v>
                </c:pt>
                <c:pt idx="3">
                  <c:v>3.6656399999999998</c:v>
                </c:pt>
                <c:pt idx="4">
                  <c:v>2.8135699999999999</c:v>
                </c:pt>
                <c:pt idx="5">
                  <c:v>2.7336900000000002</c:v>
                </c:pt>
                <c:pt idx="6">
                  <c:v>8.3981399999999997</c:v>
                </c:pt>
                <c:pt idx="7">
                  <c:v>12.24864</c:v>
                </c:pt>
                <c:pt idx="8">
                  <c:v>13.02941</c:v>
                </c:pt>
                <c:pt idx="9">
                  <c:v>13.76779</c:v>
                </c:pt>
                <c:pt idx="10">
                  <c:v>15.91527</c:v>
                </c:pt>
                <c:pt idx="11">
                  <c:v>16.426850000000002</c:v>
                </c:pt>
              </c:numCache>
            </c:numRef>
          </c:val>
          <c:extLst>
            <c:ext xmlns:c16="http://schemas.microsoft.com/office/drawing/2014/chart" uri="{C3380CC4-5D6E-409C-BE32-E72D297353CC}">
              <c16:uniqueId val="{00000005-B0FA-4059-AA80-9E446A8DAAAB}"/>
            </c:ext>
          </c:extLst>
        </c:ser>
        <c:ser>
          <c:idx val="5"/>
          <c:order val="5"/>
          <c:tx>
            <c:strRef>
              <c:f>Taul1!$G$4</c:f>
              <c:strCache>
                <c:ptCount val="1"/>
                <c:pt idx="0">
                  <c:v>Ei osaa 
sanoa</c:v>
                </c:pt>
              </c:strCache>
            </c:strRef>
          </c:tx>
          <c:spPr>
            <a:solidFill>
              <a:srgbClr val="E1E1E1"/>
            </a:solidFill>
          </c:spPr>
          <c:invertIfNegative val="0"/>
          <c:dLbls>
            <c:numFmt formatCode="#,##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Taul1!$A$5:$A$16</c:f>
              <c:strCache>
                <c:ptCount val="12"/>
                <c:pt idx="0">
                  <c:v>Laatu</c:v>
                </c:pt>
                <c:pt idx="1">
                  <c:v>Käytännöllisyys</c:v>
                </c:pt>
                <c:pt idx="2">
                  <c:v>Hinta</c:v>
                </c:pt>
                <c:pt idx="3">
                  <c:v>Kaupan asiakaspalvelu</c:v>
                </c:pt>
                <c:pt idx="4">
                  <c:v>Hyvät tarjoukset (isot alennukset)</c:v>
                </c:pt>
                <c:pt idx="5">
                  <c:v>Kaupan laajat valikoimat</c:v>
                </c:pt>
                <c:pt idx="6">
                  <c:v>Luotettava brändi</c:v>
                </c:pt>
                <c:pt idx="7">
                  <c:v>Muodikkuus</c:v>
                </c:pt>
                <c:pt idx="8">
                  <c:v>Ympäristöä säästävät materiaalit</c:v>
                </c:pt>
                <c:pt idx="9">
                  <c:v>Eettisesti tuotettu</c:v>
                </c:pt>
                <c:pt idx="10">
                  <c:v>Tuote valmistettu Suomessa</c:v>
                </c:pt>
                <c:pt idx="11">
                  <c:v>Kierrätettävyys</c:v>
                </c:pt>
              </c:strCache>
            </c:strRef>
          </c:cat>
          <c:val>
            <c:numRef>
              <c:f>Taul1!$G$5:$G$16</c:f>
              <c:numCache>
                <c:formatCode>General</c:formatCode>
                <c:ptCount val="12"/>
                <c:pt idx="0">
                  <c:v>1.3223400000000001</c:v>
                </c:pt>
                <c:pt idx="1">
                  <c:v>1.32697</c:v>
                </c:pt>
                <c:pt idx="2">
                  <c:v>0.88231000000000004</c:v>
                </c:pt>
                <c:pt idx="3">
                  <c:v>1.7972999999999999</c:v>
                </c:pt>
                <c:pt idx="4">
                  <c:v>2.0415899999999998</c:v>
                </c:pt>
                <c:pt idx="5">
                  <c:v>2.3827199999999999</c:v>
                </c:pt>
                <c:pt idx="6">
                  <c:v>3.8654600000000001</c:v>
                </c:pt>
                <c:pt idx="7">
                  <c:v>1.7088000000000001</c:v>
                </c:pt>
                <c:pt idx="8">
                  <c:v>6.3556600000000003</c:v>
                </c:pt>
                <c:pt idx="9">
                  <c:v>7.6522100000000002</c:v>
                </c:pt>
                <c:pt idx="10">
                  <c:v>5.7218200000000001</c:v>
                </c:pt>
                <c:pt idx="11">
                  <c:v>6.0635700000000003</c:v>
                </c:pt>
              </c:numCache>
            </c:numRef>
          </c:val>
          <c:extLst>
            <c:ext xmlns:c16="http://schemas.microsoft.com/office/drawing/2014/chart" uri="{C3380CC4-5D6E-409C-BE32-E72D297353CC}">
              <c16:uniqueId val="{00000000-BD44-4A56-9475-E2AD5E197CC4}"/>
            </c:ext>
          </c:extLst>
        </c:ser>
        <c:ser>
          <c:idx val="6"/>
          <c:order val="6"/>
          <c:tx>
            <c:strRef>
              <c:f>Taul1!$H$4</c:f>
              <c:strCache>
                <c:ptCount val="1"/>
                <c:pt idx="0">
                  <c:v>Keskiarvo</c:v>
                </c:pt>
              </c:strCache>
            </c:strRef>
          </c:tx>
          <c:spPr>
            <a:noFill/>
          </c:spPr>
          <c:invertIfNegative val="0"/>
          <c:dLbls>
            <c:numFmt formatCode="#,##0.0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Taul1!$A$5:$A$16</c:f>
              <c:strCache>
                <c:ptCount val="12"/>
                <c:pt idx="0">
                  <c:v>Laatu</c:v>
                </c:pt>
                <c:pt idx="1">
                  <c:v>Käytännöllisyys</c:v>
                </c:pt>
                <c:pt idx="2">
                  <c:v>Hinta</c:v>
                </c:pt>
                <c:pt idx="3">
                  <c:v>Kaupan asiakaspalvelu</c:v>
                </c:pt>
                <c:pt idx="4">
                  <c:v>Hyvät tarjoukset (isot alennukset)</c:v>
                </c:pt>
                <c:pt idx="5">
                  <c:v>Kaupan laajat valikoimat</c:v>
                </c:pt>
                <c:pt idx="6">
                  <c:v>Luotettava brändi</c:v>
                </c:pt>
                <c:pt idx="7">
                  <c:v>Muodikkuus</c:v>
                </c:pt>
                <c:pt idx="8">
                  <c:v>Ympäristöä säästävät materiaalit</c:v>
                </c:pt>
                <c:pt idx="9">
                  <c:v>Eettisesti tuotettu</c:v>
                </c:pt>
                <c:pt idx="10">
                  <c:v>Tuote valmistettu Suomessa</c:v>
                </c:pt>
                <c:pt idx="11">
                  <c:v>Kierrätettävyys</c:v>
                </c:pt>
              </c:strCache>
            </c:strRef>
          </c:cat>
          <c:val>
            <c:numRef>
              <c:f>Taul1!$H$5:$H$16</c:f>
              <c:numCache>
                <c:formatCode>General</c:formatCode>
                <c:ptCount val="12"/>
                <c:pt idx="0">
                  <c:v>4.42</c:v>
                </c:pt>
                <c:pt idx="1">
                  <c:v>4.38</c:v>
                </c:pt>
                <c:pt idx="2">
                  <c:v>4.17</c:v>
                </c:pt>
                <c:pt idx="3">
                  <c:v>4.0599999999999996</c:v>
                </c:pt>
                <c:pt idx="4">
                  <c:v>3.85</c:v>
                </c:pt>
                <c:pt idx="5">
                  <c:v>3.75</c:v>
                </c:pt>
                <c:pt idx="6">
                  <c:v>3.32</c:v>
                </c:pt>
                <c:pt idx="7">
                  <c:v>3.08</c:v>
                </c:pt>
                <c:pt idx="8">
                  <c:v>2.88</c:v>
                </c:pt>
                <c:pt idx="9">
                  <c:v>2.85</c:v>
                </c:pt>
                <c:pt idx="10">
                  <c:v>2.74</c:v>
                </c:pt>
                <c:pt idx="11">
                  <c:v>2.7</c:v>
                </c:pt>
              </c:numCache>
            </c:numRef>
          </c:val>
          <c:extLst>
            <c:ext xmlns:c16="http://schemas.microsoft.com/office/drawing/2014/chart" uri="{C3380CC4-5D6E-409C-BE32-E72D297353CC}">
              <c16:uniqueId val="{00000000-B67C-49CA-9F6A-794E0A4AA0B6}"/>
            </c:ext>
          </c:extLst>
        </c:ser>
        <c:dLbls>
          <c:showLegendKey val="0"/>
          <c:showVal val="0"/>
          <c:showCatName val="0"/>
          <c:showSerName val="0"/>
          <c:showPercent val="0"/>
          <c:showBubbleSize val="0"/>
        </c:dLbls>
        <c:gapWidth val="30"/>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5021500437445316"/>
              <c:y val="0.94542495278302408"/>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15981028612844467"/>
          <c:y val="3.0819565989264604E-2"/>
          <c:w val="0.83692744906684824"/>
          <c:h val="8.8868815138160792E-2"/>
        </c:manualLayout>
      </c:layout>
      <c:overlay val="0"/>
      <c:txPr>
        <a:bodyPr/>
        <a:lstStyle/>
        <a:p>
          <a:pPr>
            <a:defRPr sz="11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74260201729932"/>
          <c:y val="1.2471647277512061E-2"/>
          <c:w val="0.69849265208421418"/>
          <c:h val="0.89288581632866182"/>
        </c:manualLayout>
      </c:layout>
      <c:barChart>
        <c:barDir val="bar"/>
        <c:grouping val="clustered"/>
        <c:varyColors val="0"/>
        <c:ser>
          <c:idx val="0"/>
          <c:order val="0"/>
          <c:tx>
            <c:strRef>
              <c:f>Sheet1!$B$4</c:f>
              <c:strCache>
                <c:ptCount val="1"/>
                <c:pt idx="0">
                  <c:v>Kaikki, n=1842</c:v>
                </c:pt>
              </c:strCache>
            </c:strRef>
          </c:tx>
          <c:spPr>
            <a:solidFill>
              <a:srgbClr val="8BC6D4"/>
            </a:solidFill>
            <a:ln w="6350" cap="rnd">
              <a:noFill/>
              <a:round/>
            </a:ln>
            <a:effectLst/>
          </c:spPr>
          <c:invertIfNegative val="0"/>
          <c:dLbls>
            <c:numFmt formatCode="#,##0.00" sourceLinked="0"/>
            <c:spPr>
              <a:noFill/>
              <a:ln>
                <a:noFill/>
              </a:ln>
              <a:effectLst/>
            </c:spPr>
            <c:txPr>
              <a:bodyPr wrap="square" lIns="38100" tIns="19050" rIns="38100" bIns="19050" anchor="ctr">
                <a:spAutoFit/>
              </a:bodyPr>
              <a:lstStyle/>
              <a:p>
                <a:pPr>
                  <a:defRPr>
                    <a:solidFill>
                      <a:srgbClr val="262626"/>
                    </a:solidFill>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Sheet1!$A$5:$A$16</c:f>
              <c:strCache>
                <c:ptCount val="12"/>
                <c:pt idx="0">
                  <c:v>Laatu</c:v>
                </c:pt>
                <c:pt idx="1">
                  <c:v>Käytännöllisyys</c:v>
                </c:pt>
                <c:pt idx="2">
                  <c:v>Hinta</c:v>
                </c:pt>
                <c:pt idx="3">
                  <c:v>Kaupan asiakaspalvelu</c:v>
                </c:pt>
                <c:pt idx="4">
                  <c:v>Hyvät tarjoukset (isot alennukset)</c:v>
                </c:pt>
                <c:pt idx="5">
                  <c:v>Kaupan laajat valikoimat</c:v>
                </c:pt>
                <c:pt idx="6">
                  <c:v>Luotettava brändi</c:v>
                </c:pt>
                <c:pt idx="7">
                  <c:v>Muodikkuus</c:v>
                </c:pt>
                <c:pt idx="8">
                  <c:v>Ympäristöä säästävät materiaalit</c:v>
                </c:pt>
                <c:pt idx="9">
                  <c:v>Eettisesti tuotettu</c:v>
                </c:pt>
                <c:pt idx="10">
                  <c:v>Tuote valmistettu Suomessa</c:v>
                </c:pt>
                <c:pt idx="11">
                  <c:v>Kierrätettävyys</c:v>
                </c:pt>
              </c:strCache>
            </c:strRef>
          </c:cat>
          <c:val>
            <c:numRef>
              <c:f>Sheet1!$B$5:$B$16</c:f>
              <c:numCache>
                <c:formatCode>General</c:formatCode>
                <c:ptCount val="12"/>
                <c:pt idx="0">
                  <c:v>4.42</c:v>
                </c:pt>
                <c:pt idx="1">
                  <c:v>4.38</c:v>
                </c:pt>
                <c:pt idx="2">
                  <c:v>4.17</c:v>
                </c:pt>
                <c:pt idx="3">
                  <c:v>4.0599999999999996</c:v>
                </c:pt>
                <c:pt idx="4">
                  <c:v>3.85</c:v>
                </c:pt>
                <c:pt idx="5">
                  <c:v>3.75</c:v>
                </c:pt>
                <c:pt idx="6">
                  <c:v>3.32</c:v>
                </c:pt>
                <c:pt idx="7">
                  <c:v>3.08</c:v>
                </c:pt>
                <c:pt idx="8">
                  <c:v>2.88</c:v>
                </c:pt>
                <c:pt idx="9">
                  <c:v>2.85</c:v>
                </c:pt>
                <c:pt idx="10">
                  <c:v>2.74</c:v>
                </c:pt>
                <c:pt idx="11">
                  <c:v>2.7</c:v>
                </c:pt>
              </c:numCache>
            </c:numRef>
          </c:val>
          <c:extLst>
            <c:ext xmlns:c16="http://schemas.microsoft.com/office/drawing/2014/chart" uri="{C3380CC4-5D6E-409C-BE32-E72D297353CC}">
              <c16:uniqueId val="{00000000-3374-46AB-9B4C-85F073778069}"/>
            </c:ext>
          </c:extLst>
        </c:ser>
        <c:dLbls>
          <c:showLegendKey val="0"/>
          <c:showVal val="0"/>
          <c:showCatName val="0"/>
          <c:showSerName val="0"/>
          <c:showPercent val="0"/>
          <c:showBubbleSize val="0"/>
        </c:dLbls>
        <c:gapWidth val="40"/>
        <c:overlap val="-1"/>
        <c:axId val="31779840"/>
        <c:axId val="31778304"/>
      </c:barChart>
      <c:scatterChart>
        <c:scatterStyle val="lineMarker"/>
        <c:varyColors val="0"/>
        <c:ser>
          <c:idx val="1"/>
          <c:order val="1"/>
          <c:tx>
            <c:strRef>
              <c:f>Sheet1!$C$4</c:f>
              <c:strCache>
                <c:ptCount val="1"/>
                <c:pt idx="0">
                  <c:v>OSTAA NÄKEMISEEN LIITTYVIÄ TUOTTEITA/PALVELUJA</c:v>
                </c:pt>
              </c:strCache>
            </c:strRef>
          </c:tx>
          <c:spPr>
            <a:ln w="38100" cap="rnd">
              <a:noFill/>
              <a:round/>
            </a:ln>
            <a:effectLst/>
          </c:spPr>
          <c:marker>
            <c:symbol val="none"/>
          </c:marker>
          <c:xVal>
            <c:numRef>
              <c:f>Sheet1!$C$5:$C$16</c:f>
              <c:numCache>
                <c:formatCode>General</c:formatCode>
                <c:ptCount val="12"/>
              </c:numCache>
            </c:numRef>
          </c:xVal>
          <c:yVal>
            <c:numRef>
              <c:f>Sheet1!$N$5:$N$16</c:f>
              <c:numCache>
                <c:formatCode>0.0</c:formatCode>
                <c:ptCount val="12"/>
                <c:pt idx="0">
                  <c:v>12.5</c:v>
                </c:pt>
                <c:pt idx="1">
                  <c:v>11.5</c:v>
                </c:pt>
                <c:pt idx="2">
                  <c:v>10.5</c:v>
                </c:pt>
                <c:pt idx="3">
                  <c:v>9.5</c:v>
                </c:pt>
                <c:pt idx="4">
                  <c:v>8.5</c:v>
                </c:pt>
                <c:pt idx="5">
                  <c:v>7.5</c:v>
                </c:pt>
                <c:pt idx="6">
                  <c:v>6.5</c:v>
                </c:pt>
                <c:pt idx="7">
                  <c:v>5.5</c:v>
                </c:pt>
                <c:pt idx="8">
                  <c:v>4.5</c:v>
                </c:pt>
                <c:pt idx="9">
                  <c:v>3.5</c:v>
                </c:pt>
                <c:pt idx="10">
                  <c:v>2.5</c:v>
                </c:pt>
                <c:pt idx="11">
                  <c:v>1.5</c:v>
                </c:pt>
              </c:numCache>
            </c:numRef>
          </c:yVal>
          <c:smooth val="0"/>
          <c:extLst>
            <c:ext xmlns:c16="http://schemas.microsoft.com/office/drawing/2014/chart" uri="{C3380CC4-5D6E-409C-BE32-E72D297353CC}">
              <c16:uniqueId val="{00000001-3374-46AB-9B4C-85F073778069}"/>
            </c:ext>
          </c:extLst>
        </c:ser>
        <c:ser>
          <c:idx val="2"/>
          <c:order val="2"/>
          <c:tx>
            <c:strRef>
              <c:f>Sheet1!$D$4</c:f>
              <c:strCache>
                <c:ptCount val="1"/>
                <c:pt idx="0">
                  <c:v>Heavy-ostajat, n=313</c:v>
                </c:pt>
              </c:strCache>
            </c:strRef>
          </c:tx>
          <c:spPr>
            <a:ln w="19050">
              <a:solidFill>
                <a:srgbClr val="4A7040"/>
              </a:solidFill>
            </a:ln>
          </c:spPr>
          <c:marker>
            <c:symbol val="none"/>
          </c:marker>
          <c:xVal>
            <c:numRef>
              <c:f>Sheet1!$D$5:$D$16</c:f>
              <c:numCache>
                <c:formatCode>General</c:formatCode>
                <c:ptCount val="12"/>
                <c:pt idx="0">
                  <c:v>4.3</c:v>
                </c:pt>
                <c:pt idx="1">
                  <c:v>4.29</c:v>
                </c:pt>
                <c:pt idx="2">
                  <c:v>4.12</c:v>
                </c:pt>
                <c:pt idx="3">
                  <c:v>3.77</c:v>
                </c:pt>
                <c:pt idx="4">
                  <c:v>3.82</c:v>
                </c:pt>
                <c:pt idx="5">
                  <c:v>3.67</c:v>
                </c:pt>
                <c:pt idx="6">
                  <c:v>3.43</c:v>
                </c:pt>
                <c:pt idx="7">
                  <c:v>3.37</c:v>
                </c:pt>
                <c:pt idx="8">
                  <c:v>3</c:v>
                </c:pt>
                <c:pt idx="9">
                  <c:v>2.99</c:v>
                </c:pt>
                <c:pt idx="10">
                  <c:v>2.71</c:v>
                </c:pt>
                <c:pt idx="11">
                  <c:v>2.92</c:v>
                </c:pt>
              </c:numCache>
            </c:numRef>
          </c:xVal>
          <c:yVal>
            <c:numRef>
              <c:f>Sheet1!$N$5:$N$16</c:f>
              <c:numCache>
                <c:formatCode>0.0</c:formatCode>
                <c:ptCount val="12"/>
                <c:pt idx="0">
                  <c:v>12.5</c:v>
                </c:pt>
                <c:pt idx="1">
                  <c:v>11.5</c:v>
                </c:pt>
                <c:pt idx="2">
                  <c:v>10.5</c:v>
                </c:pt>
                <c:pt idx="3">
                  <c:v>9.5</c:v>
                </c:pt>
                <c:pt idx="4">
                  <c:v>8.5</c:v>
                </c:pt>
                <c:pt idx="5">
                  <c:v>7.5</c:v>
                </c:pt>
                <c:pt idx="6">
                  <c:v>6.5</c:v>
                </c:pt>
                <c:pt idx="7">
                  <c:v>5.5</c:v>
                </c:pt>
                <c:pt idx="8">
                  <c:v>4.5</c:v>
                </c:pt>
                <c:pt idx="9">
                  <c:v>3.5</c:v>
                </c:pt>
                <c:pt idx="10">
                  <c:v>2.5</c:v>
                </c:pt>
                <c:pt idx="11">
                  <c:v>1.5</c:v>
                </c:pt>
              </c:numCache>
            </c:numRef>
          </c:yVal>
          <c:smooth val="0"/>
          <c:extLst>
            <c:ext xmlns:c16="http://schemas.microsoft.com/office/drawing/2014/chart" uri="{C3380CC4-5D6E-409C-BE32-E72D297353CC}">
              <c16:uniqueId val="{00000002-3374-46AB-9B4C-85F073778069}"/>
            </c:ext>
          </c:extLst>
        </c:ser>
        <c:ser>
          <c:idx val="3"/>
          <c:order val="3"/>
          <c:tx>
            <c:strRef>
              <c:f>Sheet1!$E$4</c:f>
              <c:strCache>
                <c:ptCount val="1"/>
                <c:pt idx="0">
                  <c:v>Medium-ostajat, n=751</c:v>
                </c:pt>
              </c:strCache>
            </c:strRef>
          </c:tx>
          <c:spPr>
            <a:ln w="19050">
              <a:solidFill>
                <a:srgbClr val="C10F70"/>
              </a:solidFill>
            </a:ln>
          </c:spPr>
          <c:marker>
            <c:symbol val="none"/>
          </c:marker>
          <c:xVal>
            <c:numRef>
              <c:f>Sheet1!$E$5:$E$16</c:f>
              <c:numCache>
                <c:formatCode>General</c:formatCode>
                <c:ptCount val="12"/>
                <c:pt idx="0">
                  <c:v>4.4800000000000004</c:v>
                </c:pt>
                <c:pt idx="1">
                  <c:v>4.43</c:v>
                </c:pt>
                <c:pt idx="2">
                  <c:v>4.17</c:v>
                </c:pt>
                <c:pt idx="3">
                  <c:v>4.25</c:v>
                </c:pt>
                <c:pt idx="4">
                  <c:v>3.88</c:v>
                </c:pt>
                <c:pt idx="5">
                  <c:v>3.84</c:v>
                </c:pt>
                <c:pt idx="6">
                  <c:v>3.32</c:v>
                </c:pt>
                <c:pt idx="7">
                  <c:v>3.15</c:v>
                </c:pt>
                <c:pt idx="8">
                  <c:v>2.89</c:v>
                </c:pt>
                <c:pt idx="9">
                  <c:v>2.89</c:v>
                </c:pt>
                <c:pt idx="10">
                  <c:v>2.84</c:v>
                </c:pt>
                <c:pt idx="11">
                  <c:v>2.75</c:v>
                </c:pt>
              </c:numCache>
            </c:numRef>
          </c:xVal>
          <c:yVal>
            <c:numRef>
              <c:f>Sheet1!$N$5:$N$16</c:f>
              <c:numCache>
                <c:formatCode>0.0</c:formatCode>
                <c:ptCount val="12"/>
                <c:pt idx="0">
                  <c:v>12.5</c:v>
                </c:pt>
                <c:pt idx="1">
                  <c:v>11.5</c:v>
                </c:pt>
                <c:pt idx="2">
                  <c:v>10.5</c:v>
                </c:pt>
                <c:pt idx="3">
                  <c:v>9.5</c:v>
                </c:pt>
                <c:pt idx="4">
                  <c:v>8.5</c:v>
                </c:pt>
                <c:pt idx="5">
                  <c:v>7.5</c:v>
                </c:pt>
                <c:pt idx="6">
                  <c:v>6.5</c:v>
                </c:pt>
                <c:pt idx="7">
                  <c:v>5.5</c:v>
                </c:pt>
                <c:pt idx="8">
                  <c:v>4.5</c:v>
                </c:pt>
                <c:pt idx="9">
                  <c:v>3.5</c:v>
                </c:pt>
                <c:pt idx="10">
                  <c:v>2.5</c:v>
                </c:pt>
                <c:pt idx="11">
                  <c:v>1.5</c:v>
                </c:pt>
              </c:numCache>
            </c:numRef>
          </c:yVal>
          <c:smooth val="0"/>
          <c:extLst>
            <c:ext xmlns:c16="http://schemas.microsoft.com/office/drawing/2014/chart" uri="{C3380CC4-5D6E-409C-BE32-E72D297353CC}">
              <c16:uniqueId val="{00000003-3374-46AB-9B4C-85F073778069}"/>
            </c:ext>
          </c:extLst>
        </c:ser>
        <c:ser>
          <c:idx val="4"/>
          <c:order val="4"/>
          <c:tx>
            <c:strRef>
              <c:f>Sheet1!$F$4</c:f>
              <c:strCache>
                <c:ptCount val="1"/>
                <c:pt idx="0">
                  <c:v>Light-ostajat, n=778</c:v>
                </c:pt>
              </c:strCache>
            </c:strRef>
          </c:tx>
          <c:spPr>
            <a:ln>
              <a:solidFill>
                <a:srgbClr val="F0802C"/>
              </a:solidFill>
            </a:ln>
          </c:spPr>
          <c:marker>
            <c:symbol val="none"/>
          </c:marker>
          <c:xVal>
            <c:numRef>
              <c:f>Sheet1!$F$5:$F$16</c:f>
              <c:numCache>
                <c:formatCode>General</c:formatCode>
                <c:ptCount val="12"/>
                <c:pt idx="0">
                  <c:v>4.4000000000000004</c:v>
                </c:pt>
                <c:pt idx="1">
                  <c:v>4.38</c:v>
                </c:pt>
                <c:pt idx="2">
                  <c:v>4.18</c:v>
                </c:pt>
                <c:pt idx="3">
                  <c:v>4</c:v>
                </c:pt>
                <c:pt idx="4">
                  <c:v>3.83</c:v>
                </c:pt>
                <c:pt idx="5">
                  <c:v>3.71</c:v>
                </c:pt>
                <c:pt idx="6">
                  <c:v>3.28</c:v>
                </c:pt>
                <c:pt idx="7">
                  <c:v>2.91</c:v>
                </c:pt>
                <c:pt idx="8">
                  <c:v>2.81</c:v>
                </c:pt>
                <c:pt idx="9">
                  <c:v>2.74</c:v>
                </c:pt>
                <c:pt idx="10">
                  <c:v>2.66</c:v>
                </c:pt>
                <c:pt idx="11">
                  <c:v>2.57</c:v>
                </c:pt>
              </c:numCache>
            </c:numRef>
          </c:xVal>
          <c:yVal>
            <c:numRef>
              <c:f>Sheet1!$N$5:$N$16</c:f>
              <c:numCache>
                <c:formatCode>0.0</c:formatCode>
                <c:ptCount val="12"/>
                <c:pt idx="0">
                  <c:v>12.5</c:v>
                </c:pt>
                <c:pt idx="1">
                  <c:v>11.5</c:v>
                </c:pt>
                <c:pt idx="2">
                  <c:v>10.5</c:v>
                </c:pt>
                <c:pt idx="3">
                  <c:v>9.5</c:v>
                </c:pt>
                <c:pt idx="4">
                  <c:v>8.5</c:v>
                </c:pt>
                <c:pt idx="5">
                  <c:v>7.5</c:v>
                </c:pt>
                <c:pt idx="6">
                  <c:v>6.5</c:v>
                </c:pt>
                <c:pt idx="7">
                  <c:v>5.5</c:v>
                </c:pt>
                <c:pt idx="8">
                  <c:v>4.5</c:v>
                </c:pt>
                <c:pt idx="9">
                  <c:v>3.5</c:v>
                </c:pt>
                <c:pt idx="10">
                  <c:v>2.5</c:v>
                </c:pt>
                <c:pt idx="11">
                  <c:v>1.5</c:v>
                </c:pt>
              </c:numCache>
            </c:numRef>
          </c:yVal>
          <c:smooth val="0"/>
          <c:extLst>
            <c:ext xmlns:c16="http://schemas.microsoft.com/office/drawing/2014/chart" uri="{C3380CC4-5D6E-409C-BE32-E72D297353CC}">
              <c16:uniqueId val="{00000004-3374-46AB-9B4C-85F073778069}"/>
            </c:ext>
          </c:extLst>
        </c:ser>
        <c:dLbls>
          <c:showLegendKey val="0"/>
          <c:showVal val="0"/>
          <c:showCatName val="0"/>
          <c:showSerName val="0"/>
          <c:showPercent val="0"/>
          <c:showBubbleSize val="0"/>
        </c:dLbls>
        <c:axId val="31766400"/>
        <c:axId val="31776768"/>
        <c:extLst>
          <c:ext xmlns:c15="http://schemas.microsoft.com/office/drawing/2012/chart" uri="{02D57815-91ED-43cb-92C2-25804820EDAC}">
            <c15:filteredScatterSeries>
              <c15:ser>
                <c:idx val="5"/>
                <c:order val="5"/>
                <c:tx>
                  <c:strRef>
                    <c:extLst>
                      <c:ext uri="{02D57815-91ED-43cb-92C2-25804820EDAC}">
                        <c15:formulaRef>
                          <c15:sqref>Sheet1!$G$4</c15:sqref>
                        </c15:formulaRef>
                      </c:ext>
                    </c:extLst>
                    <c:strCache>
                      <c:ptCount val="1"/>
                    </c:strCache>
                  </c:strRef>
                </c:tx>
                <c:spPr>
                  <a:ln>
                    <a:solidFill>
                      <a:srgbClr val="F0802C"/>
                    </a:solidFill>
                  </a:ln>
                </c:spPr>
                <c:marker>
                  <c:symbol val="none"/>
                </c:marker>
                <c:xVal>
                  <c:numRef>
                    <c:extLst>
                      <c:ext uri="{02D57815-91ED-43cb-92C2-25804820EDAC}">
                        <c15:formulaRef>
                          <c15:sqref>Sheet1!$G$5:$G$16</c15:sqref>
                        </c15:formulaRef>
                      </c:ext>
                    </c:extLst>
                    <c:numCache>
                      <c:formatCode>General</c:formatCode>
                      <c:ptCount val="12"/>
                    </c:numCache>
                  </c:numRef>
                </c:xVal>
                <c:yVal>
                  <c:numRef>
                    <c:extLst>
                      <c:ext uri="{02D57815-91ED-43cb-92C2-25804820EDAC}">
                        <c15:formulaRef>
                          <c15:sqref>Sheet1!$N$5:$N$16</c15:sqref>
                        </c15:formulaRef>
                      </c:ext>
                    </c:extLst>
                    <c:numCache>
                      <c:formatCode>0.0</c:formatCode>
                      <c:ptCount val="12"/>
                      <c:pt idx="0">
                        <c:v>12.5</c:v>
                      </c:pt>
                      <c:pt idx="1">
                        <c:v>11.5</c:v>
                      </c:pt>
                      <c:pt idx="2">
                        <c:v>10.5</c:v>
                      </c:pt>
                      <c:pt idx="3">
                        <c:v>9.5</c:v>
                      </c:pt>
                      <c:pt idx="4">
                        <c:v>8.5</c:v>
                      </c:pt>
                      <c:pt idx="5">
                        <c:v>7.5</c:v>
                      </c:pt>
                      <c:pt idx="6">
                        <c:v>6.5</c:v>
                      </c:pt>
                      <c:pt idx="7">
                        <c:v>5.5</c:v>
                      </c:pt>
                      <c:pt idx="8">
                        <c:v>4.5</c:v>
                      </c:pt>
                      <c:pt idx="9">
                        <c:v>3.5</c:v>
                      </c:pt>
                      <c:pt idx="10">
                        <c:v>2.5</c:v>
                      </c:pt>
                      <c:pt idx="11">
                        <c:v>1.5</c:v>
                      </c:pt>
                    </c:numCache>
                  </c:numRef>
                </c:yVal>
                <c:smooth val="0"/>
                <c:extLst>
                  <c:ext xmlns:c16="http://schemas.microsoft.com/office/drawing/2014/chart" uri="{C3380CC4-5D6E-409C-BE32-E72D297353CC}">
                    <c16:uniqueId val="{00000005-3374-46AB-9B4C-85F073778069}"/>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Sheet1!$H$4</c15:sqref>
                        </c15:formulaRef>
                      </c:ext>
                    </c:extLst>
                    <c:strCache>
                      <c:ptCount val="1"/>
                    </c:strCache>
                  </c:strRef>
                </c:tx>
                <c:spPr>
                  <a:ln>
                    <a:solidFill>
                      <a:srgbClr val="70AD47"/>
                    </a:solidFill>
                  </a:ln>
                </c:spPr>
                <c:marker>
                  <c:symbol val="none"/>
                </c:marker>
                <c:xVal>
                  <c:numRef>
                    <c:extLst xmlns:c15="http://schemas.microsoft.com/office/drawing/2012/chart">
                      <c:ext xmlns:c15="http://schemas.microsoft.com/office/drawing/2012/chart" uri="{02D57815-91ED-43cb-92C2-25804820EDAC}">
                        <c15:formulaRef>
                          <c15:sqref>Sheet1!$H$5:$H$16</c15:sqref>
                        </c15:formulaRef>
                      </c:ext>
                    </c:extLst>
                    <c:numCache>
                      <c:formatCode>General</c:formatCode>
                      <c:ptCount val="12"/>
                    </c:numCache>
                  </c:numRef>
                </c:xVal>
                <c:yVal>
                  <c:numRef>
                    <c:extLst xmlns:c15="http://schemas.microsoft.com/office/drawing/2012/chart">
                      <c:ext xmlns:c15="http://schemas.microsoft.com/office/drawing/2012/chart" uri="{02D57815-91ED-43cb-92C2-25804820EDAC}">
                        <c15:formulaRef>
                          <c15:sqref>Sheet1!$N$5:$N$16</c15:sqref>
                        </c15:formulaRef>
                      </c:ext>
                    </c:extLst>
                    <c:numCache>
                      <c:formatCode>0.0</c:formatCode>
                      <c:ptCount val="12"/>
                      <c:pt idx="0">
                        <c:v>12.5</c:v>
                      </c:pt>
                      <c:pt idx="1">
                        <c:v>11.5</c:v>
                      </c:pt>
                      <c:pt idx="2">
                        <c:v>10.5</c:v>
                      </c:pt>
                      <c:pt idx="3">
                        <c:v>9.5</c:v>
                      </c:pt>
                      <c:pt idx="4">
                        <c:v>8.5</c:v>
                      </c:pt>
                      <c:pt idx="5">
                        <c:v>7.5</c:v>
                      </c:pt>
                      <c:pt idx="6">
                        <c:v>6.5</c:v>
                      </c:pt>
                      <c:pt idx="7">
                        <c:v>5.5</c:v>
                      </c:pt>
                      <c:pt idx="8">
                        <c:v>4.5</c:v>
                      </c:pt>
                      <c:pt idx="9">
                        <c:v>3.5</c:v>
                      </c:pt>
                      <c:pt idx="10">
                        <c:v>2.5</c:v>
                      </c:pt>
                      <c:pt idx="11">
                        <c:v>1.5</c:v>
                      </c:pt>
                    </c:numCache>
                  </c:numRef>
                </c:yVal>
                <c:smooth val="0"/>
                <c:extLst xmlns:c15="http://schemas.microsoft.com/office/drawing/2012/chart">
                  <c:ext xmlns:c16="http://schemas.microsoft.com/office/drawing/2014/chart" uri="{C3380CC4-5D6E-409C-BE32-E72D297353CC}">
                    <c16:uniqueId val="{00000006-3374-46AB-9B4C-85F073778069}"/>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Sheet1!$I$4</c15:sqref>
                        </c15:formulaRef>
                      </c:ext>
                    </c:extLst>
                    <c:strCache>
                      <c:ptCount val="1"/>
                    </c:strCache>
                  </c:strRef>
                </c:tx>
                <c:spPr>
                  <a:ln>
                    <a:solidFill>
                      <a:srgbClr val="EB599E"/>
                    </a:solidFill>
                  </a:ln>
                </c:spPr>
                <c:marker>
                  <c:symbol val="none"/>
                </c:marker>
                <c:xVal>
                  <c:numRef>
                    <c:extLst xmlns:c15="http://schemas.microsoft.com/office/drawing/2012/chart">
                      <c:ext xmlns:c15="http://schemas.microsoft.com/office/drawing/2012/chart" uri="{02D57815-91ED-43cb-92C2-25804820EDAC}">
                        <c15:formulaRef>
                          <c15:sqref>Sheet1!$I$5:$I$16</c15:sqref>
                        </c15:formulaRef>
                      </c:ext>
                    </c:extLst>
                    <c:numCache>
                      <c:formatCode>General</c:formatCode>
                      <c:ptCount val="12"/>
                    </c:numCache>
                  </c:numRef>
                </c:xVal>
                <c:yVal>
                  <c:numRef>
                    <c:extLst xmlns:c15="http://schemas.microsoft.com/office/drawing/2012/chart">
                      <c:ext xmlns:c15="http://schemas.microsoft.com/office/drawing/2012/chart" uri="{02D57815-91ED-43cb-92C2-25804820EDAC}">
                        <c15:formulaRef>
                          <c15:sqref>Sheet1!$N$5:$N$16</c15:sqref>
                        </c15:formulaRef>
                      </c:ext>
                    </c:extLst>
                    <c:numCache>
                      <c:formatCode>0.0</c:formatCode>
                      <c:ptCount val="12"/>
                      <c:pt idx="0">
                        <c:v>12.5</c:v>
                      </c:pt>
                      <c:pt idx="1">
                        <c:v>11.5</c:v>
                      </c:pt>
                      <c:pt idx="2">
                        <c:v>10.5</c:v>
                      </c:pt>
                      <c:pt idx="3">
                        <c:v>9.5</c:v>
                      </c:pt>
                      <c:pt idx="4">
                        <c:v>8.5</c:v>
                      </c:pt>
                      <c:pt idx="5">
                        <c:v>7.5</c:v>
                      </c:pt>
                      <c:pt idx="6">
                        <c:v>6.5</c:v>
                      </c:pt>
                      <c:pt idx="7">
                        <c:v>5.5</c:v>
                      </c:pt>
                      <c:pt idx="8">
                        <c:v>4.5</c:v>
                      </c:pt>
                      <c:pt idx="9">
                        <c:v>3.5</c:v>
                      </c:pt>
                      <c:pt idx="10">
                        <c:v>2.5</c:v>
                      </c:pt>
                      <c:pt idx="11">
                        <c:v>1.5</c:v>
                      </c:pt>
                    </c:numCache>
                  </c:numRef>
                </c:yVal>
                <c:smooth val="0"/>
                <c:extLst xmlns:c15="http://schemas.microsoft.com/office/drawing/2012/chart">
                  <c:ext xmlns:c16="http://schemas.microsoft.com/office/drawing/2014/chart" uri="{C3380CC4-5D6E-409C-BE32-E72D297353CC}">
                    <c16:uniqueId val="{00000007-3374-46AB-9B4C-85F073778069}"/>
                  </c:ext>
                </c:extLst>
              </c15:ser>
            </c15:filteredScatterSeries>
            <c15:filteredScatterSeries>
              <c15:ser>
                <c:idx val="8"/>
                <c:order val="8"/>
                <c:tx>
                  <c:strRef>
                    <c:extLst xmlns:c15="http://schemas.microsoft.com/office/drawing/2012/chart">
                      <c:ext xmlns:c15="http://schemas.microsoft.com/office/drawing/2012/chart" uri="{02D57815-91ED-43cb-92C2-25804820EDAC}">
                        <c15:formulaRef>
                          <c15:sqref>Sheet1!$J$4</c15:sqref>
                        </c15:formulaRef>
                      </c:ext>
                    </c:extLst>
                    <c:strCache>
                      <c:ptCount val="1"/>
                    </c:strCache>
                  </c:strRef>
                </c:tx>
                <c:spPr>
                  <a:ln>
                    <a:solidFill>
                      <a:srgbClr val="FFB200"/>
                    </a:solidFill>
                  </a:ln>
                </c:spPr>
                <c:marker>
                  <c:symbol val="none"/>
                </c:marker>
                <c:xVal>
                  <c:numRef>
                    <c:extLst xmlns:c15="http://schemas.microsoft.com/office/drawing/2012/chart">
                      <c:ext xmlns:c15="http://schemas.microsoft.com/office/drawing/2012/chart" uri="{02D57815-91ED-43cb-92C2-25804820EDAC}">
                        <c15:formulaRef>
                          <c15:sqref>Sheet1!$J$5:$J$16</c15:sqref>
                        </c15:formulaRef>
                      </c:ext>
                    </c:extLst>
                    <c:numCache>
                      <c:formatCode>General</c:formatCode>
                      <c:ptCount val="12"/>
                    </c:numCache>
                  </c:numRef>
                </c:xVal>
                <c:yVal>
                  <c:numRef>
                    <c:extLst xmlns:c15="http://schemas.microsoft.com/office/drawing/2012/chart">
                      <c:ext xmlns:c15="http://schemas.microsoft.com/office/drawing/2012/chart" uri="{02D57815-91ED-43cb-92C2-25804820EDAC}">
                        <c15:formulaRef>
                          <c15:sqref>Sheet1!$N$5:$N$16</c15:sqref>
                        </c15:formulaRef>
                      </c:ext>
                    </c:extLst>
                    <c:numCache>
                      <c:formatCode>0.0</c:formatCode>
                      <c:ptCount val="12"/>
                      <c:pt idx="0">
                        <c:v>12.5</c:v>
                      </c:pt>
                      <c:pt idx="1">
                        <c:v>11.5</c:v>
                      </c:pt>
                      <c:pt idx="2">
                        <c:v>10.5</c:v>
                      </c:pt>
                      <c:pt idx="3">
                        <c:v>9.5</c:v>
                      </c:pt>
                      <c:pt idx="4">
                        <c:v>8.5</c:v>
                      </c:pt>
                      <c:pt idx="5">
                        <c:v>7.5</c:v>
                      </c:pt>
                      <c:pt idx="6">
                        <c:v>6.5</c:v>
                      </c:pt>
                      <c:pt idx="7">
                        <c:v>5.5</c:v>
                      </c:pt>
                      <c:pt idx="8">
                        <c:v>4.5</c:v>
                      </c:pt>
                      <c:pt idx="9">
                        <c:v>3.5</c:v>
                      </c:pt>
                      <c:pt idx="10">
                        <c:v>2.5</c:v>
                      </c:pt>
                      <c:pt idx="11">
                        <c:v>1.5</c:v>
                      </c:pt>
                    </c:numCache>
                  </c:numRef>
                </c:yVal>
                <c:smooth val="0"/>
                <c:extLst xmlns:c15="http://schemas.microsoft.com/office/drawing/2012/chart">
                  <c:ext xmlns:c16="http://schemas.microsoft.com/office/drawing/2014/chart" uri="{C3380CC4-5D6E-409C-BE32-E72D297353CC}">
                    <c16:uniqueId val="{00000008-3374-46AB-9B4C-85F073778069}"/>
                  </c:ext>
                </c:extLst>
              </c15:ser>
            </c15:filteredScatterSeries>
            <c15:filteredScatterSeries>
              <c15:ser>
                <c:idx val="9"/>
                <c:order val="9"/>
                <c:tx>
                  <c:strRef>
                    <c:extLst xmlns:c15="http://schemas.microsoft.com/office/drawing/2012/chart">
                      <c:ext xmlns:c15="http://schemas.microsoft.com/office/drawing/2012/chart" uri="{02D57815-91ED-43cb-92C2-25804820EDAC}">
                        <c15:formulaRef>
                          <c15:sqref>Sheet1!$K$4</c15:sqref>
                        </c15:formulaRef>
                      </c:ext>
                    </c:extLst>
                    <c:strCache>
                      <c:ptCount val="1"/>
                    </c:strCache>
                  </c:strRef>
                </c:tx>
                <c:spPr>
                  <a:ln>
                    <a:solidFill>
                      <a:srgbClr val="797979"/>
                    </a:solidFill>
                  </a:ln>
                </c:spPr>
                <c:marker>
                  <c:symbol val="none"/>
                </c:marker>
                <c:xVal>
                  <c:numRef>
                    <c:extLst xmlns:c15="http://schemas.microsoft.com/office/drawing/2012/chart">
                      <c:ext xmlns:c15="http://schemas.microsoft.com/office/drawing/2012/chart" uri="{02D57815-91ED-43cb-92C2-25804820EDAC}">
                        <c15:formulaRef>
                          <c15:sqref>Sheet1!$K$5:$K$16</c15:sqref>
                        </c15:formulaRef>
                      </c:ext>
                    </c:extLst>
                    <c:numCache>
                      <c:formatCode>General</c:formatCode>
                      <c:ptCount val="12"/>
                    </c:numCache>
                  </c:numRef>
                </c:xVal>
                <c:yVal>
                  <c:numRef>
                    <c:extLst xmlns:c15="http://schemas.microsoft.com/office/drawing/2012/chart">
                      <c:ext xmlns:c15="http://schemas.microsoft.com/office/drawing/2012/chart" uri="{02D57815-91ED-43cb-92C2-25804820EDAC}">
                        <c15:formulaRef>
                          <c15:sqref>Sheet1!$N$5:$N$16</c15:sqref>
                        </c15:formulaRef>
                      </c:ext>
                    </c:extLst>
                    <c:numCache>
                      <c:formatCode>0.0</c:formatCode>
                      <c:ptCount val="12"/>
                      <c:pt idx="0">
                        <c:v>12.5</c:v>
                      </c:pt>
                      <c:pt idx="1">
                        <c:v>11.5</c:v>
                      </c:pt>
                      <c:pt idx="2">
                        <c:v>10.5</c:v>
                      </c:pt>
                      <c:pt idx="3">
                        <c:v>9.5</c:v>
                      </c:pt>
                      <c:pt idx="4">
                        <c:v>8.5</c:v>
                      </c:pt>
                      <c:pt idx="5">
                        <c:v>7.5</c:v>
                      </c:pt>
                      <c:pt idx="6">
                        <c:v>6.5</c:v>
                      </c:pt>
                      <c:pt idx="7">
                        <c:v>5.5</c:v>
                      </c:pt>
                      <c:pt idx="8">
                        <c:v>4.5</c:v>
                      </c:pt>
                      <c:pt idx="9">
                        <c:v>3.5</c:v>
                      </c:pt>
                      <c:pt idx="10">
                        <c:v>2.5</c:v>
                      </c:pt>
                      <c:pt idx="11">
                        <c:v>1.5</c:v>
                      </c:pt>
                    </c:numCache>
                  </c:numRef>
                </c:yVal>
                <c:smooth val="0"/>
                <c:extLst xmlns:c15="http://schemas.microsoft.com/office/drawing/2012/chart">
                  <c:ext xmlns:c16="http://schemas.microsoft.com/office/drawing/2014/chart" uri="{C3380CC4-5D6E-409C-BE32-E72D297353CC}">
                    <c16:uniqueId val="{00000009-3374-46AB-9B4C-85F073778069}"/>
                  </c:ext>
                </c:extLst>
              </c15:ser>
            </c15:filteredScatterSeries>
            <c15:filteredScatterSeries>
              <c15:ser>
                <c:idx val="10"/>
                <c:order val="10"/>
                <c:tx>
                  <c:strRef>
                    <c:extLst xmlns:c15="http://schemas.microsoft.com/office/drawing/2012/chart">
                      <c:ext xmlns:c15="http://schemas.microsoft.com/office/drawing/2012/chart" uri="{02D57815-91ED-43cb-92C2-25804820EDAC}">
                        <c15:formulaRef>
                          <c15:sqref>Sheet1!$L$4</c15:sqref>
                        </c15:formulaRef>
                      </c:ext>
                    </c:extLst>
                    <c:strCache>
                      <c:ptCount val="1"/>
                    </c:strCache>
                  </c:strRef>
                </c:tx>
                <c:spPr>
                  <a:ln>
                    <a:solidFill>
                      <a:srgbClr val="F39DC6"/>
                    </a:solidFill>
                  </a:ln>
                </c:spPr>
                <c:marker>
                  <c:symbol val="none"/>
                </c:marker>
                <c:xVal>
                  <c:numRef>
                    <c:extLst xmlns:c15="http://schemas.microsoft.com/office/drawing/2012/chart">
                      <c:ext xmlns:c15="http://schemas.microsoft.com/office/drawing/2012/chart" uri="{02D57815-91ED-43cb-92C2-25804820EDAC}">
                        <c15:formulaRef>
                          <c15:sqref>Sheet1!$L$5:$L$16</c15:sqref>
                        </c15:formulaRef>
                      </c:ext>
                    </c:extLst>
                    <c:numCache>
                      <c:formatCode>General</c:formatCode>
                      <c:ptCount val="12"/>
                    </c:numCache>
                  </c:numRef>
                </c:xVal>
                <c:yVal>
                  <c:numRef>
                    <c:extLst xmlns:c15="http://schemas.microsoft.com/office/drawing/2012/chart">
                      <c:ext xmlns:c15="http://schemas.microsoft.com/office/drawing/2012/chart" uri="{02D57815-91ED-43cb-92C2-25804820EDAC}">
                        <c15:formulaRef>
                          <c15:sqref>Sheet1!$N$5:$N$16</c15:sqref>
                        </c15:formulaRef>
                      </c:ext>
                    </c:extLst>
                    <c:numCache>
                      <c:formatCode>0.0</c:formatCode>
                      <c:ptCount val="12"/>
                      <c:pt idx="0">
                        <c:v>12.5</c:v>
                      </c:pt>
                      <c:pt idx="1">
                        <c:v>11.5</c:v>
                      </c:pt>
                      <c:pt idx="2">
                        <c:v>10.5</c:v>
                      </c:pt>
                      <c:pt idx="3">
                        <c:v>9.5</c:v>
                      </c:pt>
                      <c:pt idx="4">
                        <c:v>8.5</c:v>
                      </c:pt>
                      <c:pt idx="5">
                        <c:v>7.5</c:v>
                      </c:pt>
                      <c:pt idx="6">
                        <c:v>6.5</c:v>
                      </c:pt>
                      <c:pt idx="7">
                        <c:v>5.5</c:v>
                      </c:pt>
                      <c:pt idx="8">
                        <c:v>4.5</c:v>
                      </c:pt>
                      <c:pt idx="9">
                        <c:v>3.5</c:v>
                      </c:pt>
                      <c:pt idx="10">
                        <c:v>2.5</c:v>
                      </c:pt>
                      <c:pt idx="11">
                        <c:v>1.5</c:v>
                      </c:pt>
                    </c:numCache>
                  </c:numRef>
                </c:yVal>
                <c:smooth val="0"/>
                <c:extLst xmlns:c15="http://schemas.microsoft.com/office/drawing/2012/chart">
                  <c:ext xmlns:c16="http://schemas.microsoft.com/office/drawing/2014/chart" uri="{C3380CC4-5D6E-409C-BE32-E72D297353CC}">
                    <c16:uniqueId val="{0000000A-3374-46AB-9B4C-85F073778069}"/>
                  </c:ext>
                </c:extLst>
              </c15:ser>
            </c15:filteredScatterSeries>
          </c:ext>
        </c:extLst>
      </c:scatterChart>
      <c:valAx>
        <c:axId val="31766400"/>
        <c:scaling>
          <c:orientation val="minMax"/>
          <c:max val="5"/>
          <c:min val="1"/>
        </c:scaling>
        <c:delete val="0"/>
        <c:axPos val="b"/>
        <c:majorGridlines>
          <c:spPr>
            <a:ln w="9525" cap="flat" cmpd="sng" algn="ctr">
              <a:solidFill>
                <a:srgbClr val="A0A0A0"/>
              </a:solidFill>
              <a:prstDash val="dash"/>
              <a:round/>
            </a:ln>
            <a:effectLst/>
          </c:spPr>
        </c:majorGridlines>
        <c:title>
          <c:tx>
            <c:rich>
              <a:bodyPr/>
              <a:lstStyle/>
              <a:p>
                <a:pPr>
                  <a:defRPr sz="1000" b="0">
                    <a:solidFill>
                      <a:srgbClr val="A0A0A0"/>
                    </a:solidFill>
                  </a:defRPr>
                </a:pPr>
                <a:r>
                  <a:rPr lang="fi-FI" sz="1000" b="0" dirty="0">
                    <a:solidFill>
                      <a:srgbClr val="A0A0A0"/>
                    </a:solidFill>
                  </a:rPr>
                  <a:t>Keskiarvo 1-5 (1=Ei lainkaan tärkeäksi…5=Erittäin</a:t>
                </a:r>
                <a:r>
                  <a:rPr lang="fi-FI" sz="1000" b="0" baseline="0" dirty="0">
                    <a:solidFill>
                      <a:srgbClr val="A0A0A0"/>
                    </a:solidFill>
                  </a:rPr>
                  <a:t> tärkeäksi)</a:t>
                </a:r>
                <a:endParaRPr lang="fi-FI" sz="1000" b="0" dirty="0">
                  <a:solidFill>
                    <a:srgbClr val="A0A0A0"/>
                  </a:solidFill>
                </a:endParaRPr>
              </a:p>
            </c:rich>
          </c:tx>
          <c:layout>
            <c:manualLayout>
              <c:xMode val="edge"/>
              <c:yMode val="edge"/>
              <c:x val="0.41383220113230701"/>
              <c:y val="0.95837903882704312"/>
            </c:manualLayout>
          </c:layout>
          <c:overlay val="0"/>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1000">
                <a:solidFill>
                  <a:srgbClr val="A0A0A0"/>
                </a:solidFill>
              </a:defRPr>
            </a:pPr>
            <a:endParaRPr lang="fi-FI"/>
          </a:p>
        </c:txPr>
        <c:crossAx val="31776768"/>
        <c:crosses val="autoZero"/>
        <c:crossBetween val="midCat"/>
        <c:majorUnit val="1"/>
      </c:valAx>
      <c:valAx>
        <c:axId val="31776768"/>
        <c:scaling>
          <c:orientation val="minMax"/>
          <c:max val="13"/>
          <c:min val="1"/>
        </c:scaling>
        <c:delete val="0"/>
        <c:axPos val="l"/>
        <c:majorGridlines>
          <c:spPr>
            <a:ln w="9525" cap="flat" cmpd="sng" algn="ctr">
              <a:noFill/>
              <a:round/>
            </a:ln>
            <a:effectLst/>
          </c:spPr>
        </c:majorGridlines>
        <c:numFmt formatCode="0.0" sourceLinked="1"/>
        <c:majorTickMark val="none"/>
        <c:minorTickMark val="none"/>
        <c:tickLblPos val="none"/>
        <c:spPr>
          <a:ln>
            <a:noFill/>
          </a:ln>
        </c:spPr>
        <c:crossAx val="31766400"/>
        <c:crossesAt val="0"/>
        <c:crossBetween val="midCat"/>
      </c:valAx>
      <c:valAx>
        <c:axId val="31778304"/>
        <c:scaling>
          <c:orientation val="minMax"/>
          <c:max val="5"/>
          <c:min val="1"/>
        </c:scaling>
        <c:delete val="0"/>
        <c:axPos val="t"/>
        <c:numFmt formatCode="General" sourceLinked="1"/>
        <c:majorTickMark val="out"/>
        <c:minorTickMark val="out"/>
        <c:tickLblPos val="none"/>
        <c:spPr>
          <a:ln>
            <a:noFill/>
          </a:ln>
        </c:spPr>
        <c:crossAx val="31779840"/>
        <c:crossesAt val="16"/>
        <c:crossBetween val="between"/>
        <c:majorUnit val="1"/>
      </c:valAx>
      <c:catAx>
        <c:axId val="31779840"/>
        <c:scaling>
          <c:orientation val="maxMin"/>
        </c:scaling>
        <c:delete val="0"/>
        <c:axPos val="l"/>
        <c:numFmt formatCode="General" sourceLinked="1"/>
        <c:majorTickMark val="out"/>
        <c:minorTickMark val="none"/>
        <c:tickLblPos val="nextTo"/>
        <c:txPr>
          <a:bodyPr/>
          <a:lstStyle/>
          <a:p>
            <a:pPr>
              <a:defRPr sz="1100">
                <a:solidFill>
                  <a:srgbClr val="262626"/>
                </a:solidFill>
              </a:defRPr>
            </a:pPr>
            <a:endParaRPr lang="fi-FI"/>
          </a:p>
        </c:txPr>
        <c:crossAx val="31778304"/>
        <c:crosses val="autoZero"/>
        <c:auto val="1"/>
        <c:lblAlgn val="ctr"/>
        <c:lblOffset val="100"/>
        <c:tickLblSkip val="1"/>
        <c:noMultiLvlLbl val="0"/>
      </c:catAx>
      <c:spPr>
        <a:noFill/>
        <a:ln>
          <a:noFill/>
        </a:ln>
        <a:effectLst/>
      </c:spPr>
    </c:plotArea>
    <c:legend>
      <c:legendPos val="r"/>
      <c:legendEntry>
        <c:idx val="1"/>
        <c:txPr>
          <a:bodyPr/>
          <a:lstStyle/>
          <a:p>
            <a:pPr>
              <a:defRPr sz="1050" b="1">
                <a:solidFill>
                  <a:srgbClr val="262626"/>
                </a:solidFill>
              </a:defRPr>
            </a:pPr>
            <a:endParaRPr lang="fi-FI"/>
          </a:p>
        </c:txPr>
      </c:legendEntry>
      <c:layout>
        <c:manualLayout>
          <c:xMode val="edge"/>
          <c:yMode val="edge"/>
          <c:x val="0.69193010340804684"/>
          <c:y val="0.52903694730466388"/>
          <c:w val="0.26925815137056192"/>
          <c:h val="0.34000062657950247"/>
        </c:manualLayout>
      </c:layout>
      <c:overlay val="1"/>
      <c:spPr>
        <a:solidFill>
          <a:schemeClr val="bg1"/>
        </a:solidFill>
      </c:spPr>
      <c:txPr>
        <a:bodyPr/>
        <a:lstStyle/>
        <a:p>
          <a:pPr>
            <a:defRPr sz="1050" b="0">
              <a:solidFill>
                <a:srgbClr val="262626"/>
              </a:solidFill>
            </a:defRPr>
          </a:pPr>
          <a:endParaRPr lang="fi-FI"/>
        </a:p>
      </c:txPr>
    </c:legend>
    <c:plotVisOnly val="1"/>
    <c:dispBlanksAs val="gap"/>
    <c:showDLblsOverMax val="0"/>
  </c:chart>
  <c:spPr>
    <a:noFill/>
    <a:ln>
      <a:noFill/>
    </a:ln>
    <a:effectLst/>
  </c:spPr>
  <c:txPr>
    <a:bodyPr/>
    <a:lstStyle/>
    <a:p>
      <a:pPr>
        <a:defRPr sz="1100">
          <a:solidFill>
            <a:srgbClr val="323232"/>
          </a:solidFill>
          <a:latin typeface="Calibri" panose="020F0502020204030204" pitchFamily="34" charset="0"/>
        </a:defRPr>
      </a:pPr>
      <a:endParaRPr lang="fi-FI"/>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685395401473079"/>
          <c:y val="2.3030556193738384E-2"/>
          <c:w val="0.68799811811977274"/>
          <c:h val="0.90959418534221681"/>
        </c:manualLayout>
      </c:layout>
      <c:barChart>
        <c:barDir val="bar"/>
        <c:grouping val="clustered"/>
        <c:varyColors val="0"/>
        <c:ser>
          <c:idx val="0"/>
          <c:order val="0"/>
          <c:tx>
            <c:strRef>
              <c:f>Taul1!$B$5</c:f>
              <c:strCache>
                <c:ptCount val="1"/>
                <c:pt idx="0">
                  <c:v>Kaikki, n=1842</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1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Taul1!$A$6:$A$18</c:f>
              <c:strCache>
                <c:ptCount val="13"/>
                <c:pt idx="0">
                  <c:v>Hinta</c:v>
                </c:pt>
                <c:pt idx="1">
                  <c:v>Laatu</c:v>
                </c:pt>
                <c:pt idx="2">
                  <c:v>Käytännöllisyys</c:v>
                </c:pt>
                <c:pt idx="3">
                  <c:v>Kaupan asiakaspalvelu</c:v>
                </c:pt>
                <c:pt idx="4">
                  <c:v>Hyvät tarjoukset (isot alennukset)</c:v>
                </c:pt>
                <c:pt idx="5">
                  <c:v>Muodikkuus</c:v>
                </c:pt>
                <c:pt idx="6">
                  <c:v>Kaupan laajat valikoimat</c:v>
                </c:pt>
                <c:pt idx="7">
                  <c:v>Luotettava brändi</c:v>
                </c:pt>
                <c:pt idx="8">
                  <c:v>Tuote valmistettu Suomessa</c:v>
                </c:pt>
                <c:pt idx="9">
                  <c:v>Ympäristöä säästävät materiaalit</c:v>
                </c:pt>
                <c:pt idx="10">
                  <c:v>Eettisesti tuotettu</c:v>
                </c:pt>
                <c:pt idx="11">
                  <c:v>Kierrätettävyys</c:v>
                </c:pt>
                <c:pt idx="12">
                  <c:v>Ei osaa sanoa</c:v>
                </c:pt>
              </c:strCache>
            </c:strRef>
          </c:cat>
          <c:val>
            <c:numRef>
              <c:f>Taul1!$B$6:$B$18</c:f>
              <c:numCache>
                <c:formatCode>General</c:formatCode>
                <c:ptCount val="13"/>
                <c:pt idx="0">
                  <c:v>25.2761</c:v>
                </c:pt>
                <c:pt idx="1">
                  <c:v>25.137319999999999</c:v>
                </c:pt>
                <c:pt idx="2">
                  <c:v>16.0381</c:v>
                </c:pt>
                <c:pt idx="3">
                  <c:v>10.36103</c:v>
                </c:pt>
                <c:pt idx="4">
                  <c:v>6.3585599999999998</c:v>
                </c:pt>
                <c:pt idx="5">
                  <c:v>4.6836399999999996</c:v>
                </c:pt>
                <c:pt idx="6">
                  <c:v>2.89758</c:v>
                </c:pt>
                <c:pt idx="7">
                  <c:v>1.8370200000000001</c:v>
                </c:pt>
                <c:pt idx="8">
                  <c:v>1.44801</c:v>
                </c:pt>
                <c:pt idx="9">
                  <c:v>0.98395999999999995</c:v>
                </c:pt>
                <c:pt idx="10">
                  <c:v>0.84252000000000005</c:v>
                </c:pt>
                <c:pt idx="11">
                  <c:v>0.60538000000000003</c:v>
                </c:pt>
                <c:pt idx="12">
                  <c:v>3.5307599999999999</c:v>
                </c:pt>
              </c:numCache>
            </c:numRef>
          </c:val>
          <c:extLst>
            <c:ext xmlns:c16="http://schemas.microsoft.com/office/drawing/2014/chart" uri="{C3380CC4-5D6E-409C-BE32-E72D297353CC}">
              <c16:uniqueId val="{00000000-1AF8-49AF-A8F4-A948250B75E9}"/>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1100" noProof="0"/>
            </a:pPr>
            <a:endParaRPr lang="fi-FI"/>
          </a:p>
        </c:txPr>
        <c:crossAx val="639421520"/>
        <c:crosses val="autoZero"/>
        <c:auto val="1"/>
        <c:lblAlgn val="ctr"/>
        <c:lblOffset val="100"/>
        <c:tickLblSkip val="1"/>
        <c:noMultiLvlLbl val="0"/>
      </c:catAx>
      <c:valAx>
        <c:axId val="639421520"/>
        <c:scaling>
          <c:orientation val="minMax"/>
          <c:max val="50"/>
          <c:min val="0"/>
        </c:scaling>
        <c:delete val="0"/>
        <c:axPos val="t"/>
        <c:majorGridlines>
          <c:spPr>
            <a:ln w="6350">
              <a:solidFill>
                <a:srgbClr val="A0A0A0"/>
              </a:solidFill>
              <a:prstDash val="dash"/>
            </a:ln>
          </c:spPr>
        </c:majorGridlines>
        <c:title>
          <c:tx>
            <c:rich>
              <a:bodyPr/>
              <a:lstStyle/>
              <a:p>
                <a:pPr>
                  <a:defRPr sz="1000" b="0">
                    <a:solidFill>
                      <a:srgbClr val="A0A0A0"/>
                    </a:solidFill>
                  </a:defRPr>
                </a:pPr>
                <a:r>
                  <a:rPr lang="fi-FI" sz="1000" b="0">
                    <a:solidFill>
                      <a:srgbClr val="A0A0A0"/>
                    </a:solidFill>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rot="0" vert="horz"/>
          <a:lstStyle/>
          <a:p>
            <a:pPr>
              <a:defRPr sz="1000">
                <a:solidFill>
                  <a:srgbClr val="A0A0A0"/>
                </a:solidFill>
              </a:defRPr>
            </a:pPr>
            <a:endParaRPr lang="fi-FI"/>
          </a:p>
        </c:txPr>
        <c:crossAx val="639397440"/>
        <c:crosses val="autoZero"/>
        <c:crossBetween val="between"/>
        <c:majorUnit val="1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88477393623862"/>
          <c:y val="1.2420372697243342E-2"/>
          <c:w val="0.67889302513411753"/>
          <c:h val="0.92020426193132265"/>
        </c:manualLayout>
      </c:layout>
      <c:barChart>
        <c:barDir val="bar"/>
        <c:grouping val="clustered"/>
        <c:varyColors val="0"/>
        <c:ser>
          <c:idx val="0"/>
          <c:order val="0"/>
          <c:tx>
            <c:strRef>
              <c:f>Taul1!$B$5</c:f>
              <c:strCache>
                <c:ptCount val="1"/>
                <c:pt idx="0">
                  <c:v>Kaikki, n=1842</c:v>
                </c:pt>
              </c:strCache>
            </c:strRef>
          </c:tx>
          <c:spPr>
            <a:solidFill>
              <a:srgbClr val="4DA7BC"/>
            </a:solidFill>
          </c:spPr>
          <c:invertIfNegative val="0"/>
          <c:dLbls>
            <c:numFmt formatCode="#,##0" sourceLinked="0"/>
            <c:spPr>
              <a:noFill/>
              <a:ln>
                <a:noFill/>
              </a:ln>
              <a:effectLst/>
            </c:spPr>
            <c:txPr>
              <a:bodyPr/>
              <a:lstStyle/>
              <a:p>
                <a:pPr>
                  <a:defRPr sz="1050" b="0">
                    <a:solidFill>
                      <a:srgbClr val="262626"/>
                    </a:solidFill>
                    <a:latin typeface="Calibri" panose="020F0502020204030204" pitchFamily="34" charset="0"/>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Taul1!$A$6:$A$12</c:f>
              <c:strCache>
                <c:ptCount val="7"/>
                <c:pt idx="0">
                  <c:v>Hinta</c:v>
                </c:pt>
                <c:pt idx="1">
                  <c:v>Laatu</c:v>
                </c:pt>
                <c:pt idx="2">
                  <c:v>Käytännöllisyys</c:v>
                </c:pt>
                <c:pt idx="3">
                  <c:v>Kaupan asiakaspalvelu</c:v>
                </c:pt>
                <c:pt idx="4">
                  <c:v>Hyvät tarjoukset (isot alennukset)</c:v>
                </c:pt>
                <c:pt idx="5">
                  <c:v>Muodikkuus</c:v>
                </c:pt>
                <c:pt idx="6">
                  <c:v>Kaupan laajat valikoimat</c:v>
                </c:pt>
              </c:strCache>
            </c:strRef>
          </c:cat>
          <c:val>
            <c:numRef>
              <c:f>Taul1!$B$6:$B$12</c:f>
              <c:numCache>
                <c:formatCode>General</c:formatCode>
                <c:ptCount val="7"/>
                <c:pt idx="0">
                  <c:v>25.2761</c:v>
                </c:pt>
                <c:pt idx="1">
                  <c:v>25.137319999999999</c:v>
                </c:pt>
                <c:pt idx="2">
                  <c:v>16.0381</c:v>
                </c:pt>
                <c:pt idx="3">
                  <c:v>10.36103</c:v>
                </c:pt>
                <c:pt idx="4">
                  <c:v>6.3585599999999998</c:v>
                </c:pt>
                <c:pt idx="5">
                  <c:v>4.6836399999999996</c:v>
                </c:pt>
                <c:pt idx="6">
                  <c:v>2.89758</c:v>
                </c:pt>
              </c:numCache>
            </c:numRef>
          </c:val>
          <c:extLst>
            <c:ext xmlns:c16="http://schemas.microsoft.com/office/drawing/2014/chart" uri="{C3380CC4-5D6E-409C-BE32-E72D297353CC}">
              <c16:uniqueId val="{00000000-B0DA-4A0D-AA51-A907E6EDDB0B}"/>
            </c:ext>
          </c:extLst>
        </c:ser>
        <c:ser>
          <c:idx val="1"/>
          <c:order val="1"/>
          <c:tx>
            <c:strRef>
              <c:f>Taul1!$C$5</c:f>
              <c:strCache>
                <c:ptCount val="1"/>
                <c:pt idx="0">
                  <c:v>Heavy-ostajat, n=313</c:v>
                </c:pt>
              </c:strCache>
            </c:strRef>
          </c:tx>
          <c:spPr>
            <a:solidFill>
              <a:srgbClr val="70AD47"/>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Taul1!$A$6:$A$12</c:f>
              <c:strCache>
                <c:ptCount val="7"/>
                <c:pt idx="0">
                  <c:v>Hinta</c:v>
                </c:pt>
                <c:pt idx="1">
                  <c:v>Laatu</c:v>
                </c:pt>
                <c:pt idx="2">
                  <c:v>Käytännöllisyys</c:v>
                </c:pt>
                <c:pt idx="3">
                  <c:v>Kaupan asiakaspalvelu</c:v>
                </c:pt>
                <c:pt idx="4">
                  <c:v>Hyvät tarjoukset (isot alennukset)</c:v>
                </c:pt>
                <c:pt idx="5">
                  <c:v>Muodikkuus</c:v>
                </c:pt>
                <c:pt idx="6">
                  <c:v>Kaupan laajat valikoimat</c:v>
                </c:pt>
              </c:strCache>
            </c:strRef>
          </c:cat>
          <c:val>
            <c:numRef>
              <c:f>Taul1!$C$6:$C$12</c:f>
              <c:numCache>
                <c:formatCode>General</c:formatCode>
                <c:ptCount val="7"/>
                <c:pt idx="0">
                  <c:v>23.35905</c:v>
                </c:pt>
                <c:pt idx="1">
                  <c:v>22.82921</c:v>
                </c:pt>
                <c:pt idx="2">
                  <c:v>16.392980000000001</c:v>
                </c:pt>
                <c:pt idx="3">
                  <c:v>8.5912799999999994</c:v>
                </c:pt>
                <c:pt idx="4">
                  <c:v>7.3751199999999999</c:v>
                </c:pt>
                <c:pt idx="5">
                  <c:v>8.1951000000000001</c:v>
                </c:pt>
                <c:pt idx="6">
                  <c:v>1.2163200000000001</c:v>
                </c:pt>
              </c:numCache>
            </c:numRef>
          </c:val>
          <c:extLst>
            <c:ext xmlns:c16="http://schemas.microsoft.com/office/drawing/2014/chart" uri="{C3380CC4-5D6E-409C-BE32-E72D297353CC}">
              <c16:uniqueId val="{00000001-B0DA-4A0D-AA51-A907E6EDDB0B}"/>
            </c:ext>
          </c:extLst>
        </c:ser>
        <c:ser>
          <c:idx val="2"/>
          <c:order val="2"/>
          <c:tx>
            <c:strRef>
              <c:f>Taul1!$D$5</c:f>
              <c:strCache>
                <c:ptCount val="1"/>
                <c:pt idx="0">
                  <c:v>Medium-ostajat, n=751</c:v>
                </c:pt>
              </c:strCache>
            </c:strRef>
          </c:tx>
          <c:spPr>
            <a:solidFill>
              <a:srgbClr val="EB599E"/>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Taul1!$A$6:$A$12</c:f>
              <c:strCache>
                <c:ptCount val="7"/>
                <c:pt idx="0">
                  <c:v>Hinta</c:v>
                </c:pt>
                <c:pt idx="1">
                  <c:v>Laatu</c:v>
                </c:pt>
                <c:pt idx="2">
                  <c:v>Käytännöllisyys</c:v>
                </c:pt>
                <c:pt idx="3">
                  <c:v>Kaupan asiakaspalvelu</c:v>
                </c:pt>
                <c:pt idx="4">
                  <c:v>Hyvät tarjoukset (isot alennukset)</c:v>
                </c:pt>
                <c:pt idx="5">
                  <c:v>Muodikkuus</c:v>
                </c:pt>
                <c:pt idx="6">
                  <c:v>Kaupan laajat valikoimat</c:v>
                </c:pt>
              </c:strCache>
            </c:strRef>
          </c:cat>
          <c:val>
            <c:numRef>
              <c:f>Taul1!$D$6:$D$12</c:f>
              <c:numCache>
                <c:formatCode>General</c:formatCode>
                <c:ptCount val="7"/>
                <c:pt idx="0">
                  <c:v>23.945620000000002</c:v>
                </c:pt>
                <c:pt idx="1">
                  <c:v>25.060189999999999</c:v>
                </c:pt>
                <c:pt idx="2">
                  <c:v>15.53013</c:v>
                </c:pt>
                <c:pt idx="3">
                  <c:v>12.507989999999999</c:v>
                </c:pt>
                <c:pt idx="4">
                  <c:v>7.4267300000000001</c:v>
                </c:pt>
                <c:pt idx="5">
                  <c:v>2.90395</c:v>
                </c:pt>
                <c:pt idx="6">
                  <c:v>4.17171</c:v>
                </c:pt>
              </c:numCache>
            </c:numRef>
          </c:val>
          <c:extLst>
            <c:ext xmlns:c16="http://schemas.microsoft.com/office/drawing/2014/chart" uri="{C3380CC4-5D6E-409C-BE32-E72D297353CC}">
              <c16:uniqueId val="{00000002-B0DA-4A0D-AA51-A907E6EDDB0B}"/>
            </c:ext>
          </c:extLst>
        </c:ser>
        <c:ser>
          <c:idx val="3"/>
          <c:order val="3"/>
          <c:tx>
            <c:strRef>
              <c:f>Taul1!$E$5</c:f>
              <c:strCache>
                <c:ptCount val="1"/>
                <c:pt idx="0">
                  <c:v>Light-ostajat, n=778</c:v>
                </c:pt>
              </c:strCache>
            </c:strRef>
          </c:tx>
          <c:spPr>
            <a:solidFill>
              <a:srgbClr val="FFB200"/>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Taul1!$A$6:$A$12</c:f>
              <c:strCache>
                <c:ptCount val="7"/>
                <c:pt idx="0">
                  <c:v>Hinta</c:v>
                </c:pt>
                <c:pt idx="1">
                  <c:v>Laatu</c:v>
                </c:pt>
                <c:pt idx="2">
                  <c:v>Käytännöllisyys</c:v>
                </c:pt>
                <c:pt idx="3">
                  <c:v>Kaupan asiakaspalvelu</c:v>
                </c:pt>
                <c:pt idx="4">
                  <c:v>Hyvät tarjoukset (isot alennukset)</c:v>
                </c:pt>
                <c:pt idx="5">
                  <c:v>Muodikkuus</c:v>
                </c:pt>
                <c:pt idx="6">
                  <c:v>Kaupan laajat valikoimat</c:v>
                </c:pt>
              </c:strCache>
            </c:strRef>
          </c:cat>
          <c:val>
            <c:numRef>
              <c:f>Taul1!$E$6:$E$12</c:f>
              <c:numCache>
                <c:formatCode>General</c:formatCode>
                <c:ptCount val="7"/>
                <c:pt idx="0">
                  <c:v>27.28256</c:v>
                </c:pt>
                <c:pt idx="1">
                  <c:v>26.121690000000001</c:v>
                </c:pt>
                <c:pt idx="2">
                  <c:v>16.374759999999998</c:v>
                </c:pt>
                <c:pt idx="3">
                  <c:v>9.0447699999999998</c:v>
                </c:pt>
                <c:pt idx="4">
                  <c:v>4.9541399999999998</c:v>
                </c:pt>
                <c:pt idx="5">
                  <c:v>4.9669600000000003</c:v>
                </c:pt>
                <c:pt idx="6">
                  <c:v>2.3657300000000001</c:v>
                </c:pt>
              </c:numCache>
            </c:numRef>
          </c:val>
          <c:extLst>
            <c:ext xmlns:c16="http://schemas.microsoft.com/office/drawing/2014/chart" uri="{C3380CC4-5D6E-409C-BE32-E72D297353CC}">
              <c16:uniqueId val="{00000003-B0DA-4A0D-AA51-A907E6EDDB0B}"/>
            </c:ext>
          </c:extLst>
        </c:ser>
        <c:dLbls>
          <c:showLegendKey val="0"/>
          <c:showVal val="0"/>
          <c:showCatName val="0"/>
          <c:showSerName val="0"/>
          <c:showPercent val="0"/>
          <c:showBubbleSize val="0"/>
        </c:dLbls>
        <c:gapWidth val="40"/>
        <c:axId val="603916192"/>
        <c:axId val="603908912"/>
      </c:barChart>
      <c:catAx>
        <c:axId val="603916192"/>
        <c:scaling>
          <c:orientation val="maxMin"/>
        </c:scaling>
        <c:delete val="0"/>
        <c:axPos val="l"/>
        <c:numFmt formatCode="General" sourceLinked="0"/>
        <c:majorTickMark val="none"/>
        <c:minorTickMark val="none"/>
        <c:tickLblPos val="nextTo"/>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603908912"/>
        <c:crosses val="autoZero"/>
        <c:auto val="1"/>
        <c:lblAlgn val="ctr"/>
        <c:lblOffset val="100"/>
        <c:tickLblSkip val="1"/>
        <c:noMultiLvlLbl val="0"/>
      </c:catAx>
      <c:valAx>
        <c:axId val="603908912"/>
        <c:scaling>
          <c:orientation val="minMax"/>
          <c:max val="50"/>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603916192"/>
        <c:crosses val="autoZero"/>
        <c:crossBetween val="between"/>
        <c:majorUnit val="10"/>
        <c:minorUnit val="1"/>
      </c:valAx>
      <c:spPr>
        <a:ln w="6350">
          <a:noFill/>
        </a:ln>
      </c:spPr>
    </c:plotArea>
    <c:legend>
      <c:legendPos val="r"/>
      <c:layout>
        <c:manualLayout>
          <c:xMode val="edge"/>
          <c:yMode val="edge"/>
          <c:x val="0.66846992712795994"/>
          <c:y val="0.64387894484011776"/>
          <c:w val="0.26512831025793004"/>
          <c:h val="0.22381190083335073"/>
        </c:manualLayout>
      </c:layout>
      <c:overlay val="0"/>
      <c:spPr>
        <a:solidFill>
          <a:schemeClr val="bg1"/>
        </a:solidFill>
      </c:spPr>
      <c:txPr>
        <a:bodyPr/>
        <a:lstStyle/>
        <a:p>
          <a:pPr>
            <a:defRPr sz="1100">
              <a:solidFill>
                <a:srgbClr val="262626"/>
              </a:solidFill>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53783795921264"/>
          <c:y val="1.2420372697243342E-2"/>
          <c:w val="0.64623996111114357"/>
          <c:h val="0.92020426193132265"/>
        </c:manualLayout>
      </c:layout>
      <c:barChart>
        <c:barDir val="bar"/>
        <c:grouping val="clustered"/>
        <c:varyColors val="0"/>
        <c:ser>
          <c:idx val="0"/>
          <c:order val="0"/>
          <c:tx>
            <c:strRef>
              <c:f>Taul1!$B$5</c:f>
              <c:strCache>
                <c:ptCount val="1"/>
                <c:pt idx="0">
                  <c:v>Kaikki, n=1842</c:v>
                </c:pt>
              </c:strCache>
            </c:strRef>
          </c:tx>
          <c:spPr>
            <a:solidFill>
              <a:srgbClr val="4DA7BC"/>
            </a:solidFill>
          </c:spPr>
          <c:invertIfNegative val="0"/>
          <c:dLbls>
            <c:numFmt formatCode="#,##0" sourceLinked="0"/>
            <c:spPr>
              <a:noFill/>
              <a:ln>
                <a:noFill/>
              </a:ln>
              <a:effectLst/>
            </c:spPr>
            <c:txPr>
              <a:bodyPr/>
              <a:lstStyle/>
              <a:p>
                <a:pPr>
                  <a:defRPr sz="1050" b="0">
                    <a:solidFill>
                      <a:srgbClr val="262626"/>
                    </a:solidFill>
                    <a:latin typeface="Calibri" panose="020F0502020204030204" pitchFamily="34" charset="0"/>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Taul1!$A$6:$A$11</c:f>
              <c:strCache>
                <c:ptCount val="6"/>
                <c:pt idx="0">
                  <c:v>Luotettava brändi</c:v>
                </c:pt>
                <c:pt idx="1">
                  <c:v>Tuote valmistettu Suomessa</c:v>
                </c:pt>
                <c:pt idx="2">
                  <c:v>Ympäristöä säästävät materiaalit</c:v>
                </c:pt>
                <c:pt idx="3">
                  <c:v>Eettisesti tuotettu</c:v>
                </c:pt>
                <c:pt idx="4">
                  <c:v>Kierrätettävyys</c:v>
                </c:pt>
                <c:pt idx="5">
                  <c:v>Ei osaa sanoa</c:v>
                </c:pt>
              </c:strCache>
            </c:strRef>
          </c:cat>
          <c:val>
            <c:numRef>
              <c:f>Taul1!$B$6:$B$11</c:f>
              <c:numCache>
                <c:formatCode>General</c:formatCode>
                <c:ptCount val="6"/>
                <c:pt idx="0">
                  <c:v>1.8370200000000001</c:v>
                </c:pt>
                <c:pt idx="1">
                  <c:v>1.44801</c:v>
                </c:pt>
                <c:pt idx="2">
                  <c:v>0.98395999999999995</c:v>
                </c:pt>
                <c:pt idx="3">
                  <c:v>0.84252000000000005</c:v>
                </c:pt>
                <c:pt idx="4">
                  <c:v>0.60538000000000003</c:v>
                </c:pt>
                <c:pt idx="5">
                  <c:v>3.5307599999999999</c:v>
                </c:pt>
              </c:numCache>
            </c:numRef>
          </c:val>
          <c:extLst>
            <c:ext xmlns:c16="http://schemas.microsoft.com/office/drawing/2014/chart" uri="{C3380CC4-5D6E-409C-BE32-E72D297353CC}">
              <c16:uniqueId val="{00000000-A6F3-447E-BF75-D7959D427D09}"/>
            </c:ext>
          </c:extLst>
        </c:ser>
        <c:ser>
          <c:idx val="1"/>
          <c:order val="1"/>
          <c:tx>
            <c:strRef>
              <c:f>Taul1!$C$5</c:f>
              <c:strCache>
                <c:ptCount val="1"/>
                <c:pt idx="0">
                  <c:v>Heavy-ostajat, n=313</c:v>
                </c:pt>
              </c:strCache>
            </c:strRef>
          </c:tx>
          <c:spPr>
            <a:solidFill>
              <a:srgbClr val="70AD47"/>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Taul1!$A$6:$A$11</c:f>
              <c:strCache>
                <c:ptCount val="6"/>
                <c:pt idx="0">
                  <c:v>Luotettava brändi</c:v>
                </c:pt>
                <c:pt idx="1">
                  <c:v>Tuote valmistettu Suomessa</c:v>
                </c:pt>
                <c:pt idx="2">
                  <c:v>Ympäristöä säästävät materiaalit</c:v>
                </c:pt>
                <c:pt idx="3">
                  <c:v>Eettisesti tuotettu</c:v>
                </c:pt>
                <c:pt idx="4">
                  <c:v>Kierrätettävyys</c:v>
                </c:pt>
                <c:pt idx="5">
                  <c:v>Ei osaa sanoa</c:v>
                </c:pt>
              </c:strCache>
            </c:strRef>
          </c:cat>
          <c:val>
            <c:numRef>
              <c:f>Taul1!$C$6:$C$11</c:f>
              <c:numCache>
                <c:formatCode>General</c:formatCode>
                <c:ptCount val="6"/>
                <c:pt idx="0">
                  <c:v>2.8414999999999999</c:v>
                </c:pt>
                <c:pt idx="1">
                  <c:v>1.6156600000000001</c:v>
                </c:pt>
                <c:pt idx="2">
                  <c:v>2.0528499999999998</c:v>
                </c:pt>
                <c:pt idx="3">
                  <c:v>2.4066100000000001</c:v>
                </c:pt>
                <c:pt idx="4">
                  <c:v>1.17117</c:v>
                </c:pt>
                <c:pt idx="5">
                  <c:v>1.95313</c:v>
                </c:pt>
              </c:numCache>
            </c:numRef>
          </c:val>
          <c:extLst>
            <c:ext xmlns:c16="http://schemas.microsoft.com/office/drawing/2014/chart" uri="{C3380CC4-5D6E-409C-BE32-E72D297353CC}">
              <c16:uniqueId val="{00000001-A6F3-447E-BF75-D7959D427D09}"/>
            </c:ext>
          </c:extLst>
        </c:ser>
        <c:ser>
          <c:idx val="2"/>
          <c:order val="2"/>
          <c:tx>
            <c:strRef>
              <c:f>Taul1!$D$5</c:f>
              <c:strCache>
                <c:ptCount val="1"/>
                <c:pt idx="0">
                  <c:v>Medium-ostajat, n=751</c:v>
                </c:pt>
              </c:strCache>
            </c:strRef>
          </c:tx>
          <c:spPr>
            <a:solidFill>
              <a:srgbClr val="EB599E"/>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Taul1!$A$6:$A$11</c:f>
              <c:strCache>
                <c:ptCount val="6"/>
                <c:pt idx="0">
                  <c:v>Luotettava brändi</c:v>
                </c:pt>
                <c:pt idx="1">
                  <c:v>Tuote valmistettu Suomessa</c:v>
                </c:pt>
                <c:pt idx="2">
                  <c:v>Ympäristöä säästävät materiaalit</c:v>
                </c:pt>
                <c:pt idx="3">
                  <c:v>Eettisesti tuotettu</c:v>
                </c:pt>
                <c:pt idx="4">
                  <c:v>Kierrätettävyys</c:v>
                </c:pt>
                <c:pt idx="5">
                  <c:v>Ei osaa sanoa</c:v>
                </c:pt>
              </c:strCache>
            </c:strRef>
          </c:cat>
          <c:val>
            <c:numRef>
              <c:f>Taul1!$D$6:$D$11</c:f>
              <c:numCache>
                <c:formatCode>General</c:formatCode>
                <c:ptCount val="6"/>
                <c:pt idx="0">
                  <c:v>1.8806099999999999</c:v>
                </c:pt>
                <c:pt idx="1">
                  <c:v>2.05531</c:v>
                </c:pt>
                <c:pt idx="2">
                  <c:v>0.46032000000000001</c:v>
                </c:pt>
                <c:pt idx="3">
                  <c:v>0.43376999999999999</c:v>
                </c:pt>
                <c:pt idx="4">
                  <c:v>0.74656999999999996</c:v>
                </c:pt>
                <c:pt idx="5">
                  <c:v>2.8771</c:v>
                </c:pt>
              </c:numCache>
            </c:numRef>
          </c:val>
          <c:extLst>
            <c:ext xmlns:c16="http://schemas.microsoft.com/office/drawing/2014/chart" uri="{C3380CC4-5D6E-409C-BE32-E72D297353CC}">
              <c16:uniqueId val="{00000002-A6F3-447E-BF75-D7959D427D09}"/>
            </c:ext>
          </c:extLst>
        </c:ser>
        <c:ser>
          <c:idx val="3"/>
          <c:order val="3"/>
          <c:tx>
            <c:strRef>
              <c:f>Taul1!$E$5</c:f>
              <c:strCache>
                <c:ptCount val="1"/>
                <c:pt idx="0">
                  <c:v>Light-ostajat, n=778</c:v>
                </c:pt>
              </c:strCache>
            </c:strRef>
          </c:tx>
          <c:spPr>
            <a:solidFill>
              <a:srgbClr val="FFB200"/>
            </a:solidFill>
          </c:spPr>
          <c:invertIfNegative val="0"/>
          <c:dLbls>
            <c:numFmt formatCode="#,##0" sourceLinked="0"/>
            <c:spPr>
              <a:noFill/>
              <a:ln>
                <a:noFill/>
              </a:ln>
              <a:effectLst/>
            </c:spPr>
            <c:txPr>
              <a:bodyPr/>
              <a:lstStyle/>
              <a:p>
                <a:pPr>
                  <a:defRPr sz="1050">
                    <a:solidFill>
                      <a:srgbClr val="262626"/>
                    </a:solidFill>
                    <a:latin typeface="Calibri" panose="020F0502020204030204" pitchFamily="34" charset="0"/>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Taul1!$A$6:$A$11</c:f>
              <c:strCache>
                <c:ptCount val="6"/>
                <c:pt idx="0">
                  <c:v>Luotettava brändi</c:v>
                </c:pt>
                <c:pt idx="1">
                  <c:v>Tuote valmistettu Suomessa</c:v>
                </c:pt>
                <c:pt idx="2">
                  <c:v>Ympäristöä säästävät materiaalit</c:v>
                </c:pt>
                <c:pt idx="3">
                  <c:v>Eettisesti tuotettu</c:v>
                </c:pt>
                <c:pt idx="4">
                  <c:v>Kierrätettävyys</c:v>
                </c:pt>
                <c:pt idx="5">
                  <c:v>Ei osaa sanoa</c:v>
                </c:pt>
              </c:strCache>
            </c:strRef>
          </c:cat>
          <c:val>
            <c:numRef>
              <c:f>Taul1!$E$6:$E$11</c:f>
              <c:numCache>
                <c:formatCode>General</c:formatCode>
                <c:ptCount val="6"/>
                <c:pt idx="0">
                  <c:v>1.39924</c:v>
                </c:pt>
                <c:pt idx="1">
                  <c:v>0.81164999999999998</c:v>
                </c:pt>
                <c:pt idx="2">
                  <c:v>1.0531999999999999</c:v>
                </c:pt>
                <c:pt idx="3">
                  <c:v>0.60824999999999996</c:v>
                </c:pt>
                <c:pt idx="4">
                  <c:v>0.24929000000000001</c:v>
                </c:pt>
                <c:pt idx="5">
                  <c:v>4.7677500000000004</c:v>
                </c:pt>
              </c:numCache>
            </c:numRef>
          </c:val>
          <c:extLst>
            <c:ext xmlns:c16="http://schemas.microsoft.com/office/drawing/2014/chart" uri="{C3380CC4-5D6E-409C-BE32-E72D297353CC}">
              <c16:uniqueId val="{00000003-A6F3-447E-BF75-D7959D427D09}"/>
            </c:ext>
          </c:extLst>
        </c:ser>
        <c:dLbls>
          <c:showLegendKey val="0"/>
          <c:showVal val="0"/>
          <c:showCatName val="0"/>
          <c:showSerName val="0"/>
          <c:showPercent val="0"/>
          <c:showBubbleSize val="0"/>
        </c:dLbls>
        <c:gapWidth val="40"/>
        <c:axId val="603916192"/>
        <c:axId val="603908912"/>
      </c:barChart>
      <c:catAx>
        <c:axId val="603916192"/>
        <c:scaling>
          <c:orientation val="maxMin"/>
        </c:scaling>
        <c:delete val="0"/>
        <c:axPos val="l"/>
        <c:numFmt formatCode="General" sourceLinked="0"/>
        <c:majorTickMark val="none"/>
        <c:minorTickMark val="none"/>
        <c:tickLblPos val="nextTo"/>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603908912"/>
        <c:crosses val="autoZero"/>
        <c:auto val="1"/>
        <c:lblAlgn val="ctr"/>
        <c:lblOffset val="100"/>
        <c:tickLblSkip val="1"/>
        <c:noMultiLvlLbl val="0"/>
      </c:catAx>
      <c:valAx>
        <c:axId val="603908912"/>
        <c:scaling>
          <c:orientation val="minMax"/>
          <c:max val="50"/>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603916192"/>
        <c:crosses val="autoZero"/>
        <c:crossBetween val="between"/>
        <c:majorUnit val="10"/>
        <c:minorUnit val="1"/>
      </c:valAx>
      <c:spPr>
        <a:ln w="6350">
          <a:noFill/>
        </a:ln>
      </c:spPr>
    </c:plotArea>
    <c:legend>
      <c:legendPos val="r"/>
      <c:layout>
        <c:manualLayout>
          <c:xMode val="edge"/>
          <c:yMode val="edge"/>
          <c:x val="0.67717741086741967"/>
          <c:y val="0.6571415443096138"/>
          <c:w val="0.26512831025793004"/>
          <c:h val="0.22381190083335073"/>
        </c:manualLayout>
      </c:layout>
      <c:overlay val="0"/>
      <c:spPr>
        <a:solidFill>
          <a:schemeClr val="bg1"/>
        </a:solidFill>
      </c:spPr>
      <c:txPr>
        <a:bodyPr/>
        <a:lstStyle/>
        <a:p>
          <a:pPr>
            <a:defRPr sz="1100">
              <a:solidFill>
                <a:srgbClr val="262626"/>
              </a:solidFill>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44832617561884"/>
          <c:y val="0.1264984641769068"/>
          <c:w val="0.69732944665727847"/>
          <c:h val="0.80794874643558123"/>
        </c:manualLayout>
      </c:layout>
      <c:barChart>
        <c:barDir val="bar"/>
        <c:grouping val="stacked"/>
        <c:varyColors val="0"/>
        <c:ser>
          <c:idx val="0"/>
          <c:order val="0"/>
          <c:tx>
            <c:strRef>
              <c:f>Taul1!$B$4</c:f>
              <c:strCache>
                <c:ptCount val="1"/>
                <c:pt idx="0">
                  <c:v>Yli 400 
euroa</c:v>
                </c:pt>
              </c:strCache>
            </c:strRef>
          </c:tx>
          <c:spPr>
            <a:solidFill>
              <a:srgbClr val="4A7040"/>
            </a:solidFill>
            <a:ln>
              <a:noFill/>
            </a:ln>
          </c:spPr>
          <c:invertIfNegative val="0"/>
          <c:dLbls>
            <c:numFmt formatCode="#,##0" sourceLinked="0"/>
            <c:spPr>
              <a:noFill/>
              <a:ln>
                <a:noFill/>
              </a:ln>
              <a:effectLst/>
            </c:spPr>
            <c:txPr>
              <a:bodyPr/>
              <a:lstStyle/>
              <a:p>
                <a:pPr>
                  <a:defRPr sz="11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Taul1!$B$5:$B$24</c:f>
              <c:numCache>
                <c:formatCode>General</c:formatCode>
                <c:ptCount val="20"/>
                <c:pt idx="0">
                  <c:v>18.580069999999999</c:v>
                </c:pt>
                <c:pt idx="2">
                  <c:v>15.90264</c:v>
                </c:pt>
                <c:pt idx="3">
                  <c:v>21.21921</c:v>
                </c:pt>
                <c:pt idx="5">
                  <c:v>8.04453</c:v>
                </c:pt>
                <c:pt idx="6">
                  <c:v>13.29393</c:v>
                </c:pt>
                <c:pt idx="7">
                  <c:v>13.684570000000001</c:v>
                </c:pt>
                <c:pt idx="8">
                  <c:v>24.377279999999999</c:v>
                </c:pt>
                <c:pt idx="9">
                  <c:v>25.819859999999998</c:v>
                </c:pt>
                <c:pt idx="11">
                  <c:v>16.347850000000001</c:v>
                </c:pt>
                <c:pt idx="12">
                  <c:v>23.17454</c:v>
                </c:pt>
                <c:pt idx="13">
                  <c:v>18.571940000000001</c:v>
                </c:pt>
                <c:pt idx="14">
                  <c:v>17.22747</c:v>
                </c:pt>
                <c:pt idx="16">
                  <c:v>15.921200000000001</c:v>
                </c:pt>
                <c:pt idx="17">
                  <c:v>22.219449999999998</c:v>
                </c:pt>
                <c:pt idx="18">
                  <c:v>16.96856</c:v>
                </c:pt>
                <c:pt idx="19">
                  <c:v>18.009399999999999</c:v>
                </c:pt>
              </c:numCache>
            </c:numRef>
          </c:val>
          <c:extLst>
            <c:ext xmlns:c16="http://schemas.microsoft.com/office/drawing/2014/chart" uri="{C3380CC4-5D6E-409C-BE32-E72D297353CC}">
              <c16:uniqueId val="{00000000-B0FA-4059-AA80-9E446A8DAAAB}"/>
            </c:ext>
          </c:extLst>
        </c:ser>
        <c:ser>
          <c:idx val="1"/>
          <c:order val="1"/>
          <c:tx>
            <c:strRef>
              <c:f>Taul1!$C$4</c:f>
              <c:strCache>
                <c:ptCount val="1"/>
                <c:pt idx="0">
                  <c:v>201-400 
euroa</c:v>
                </c:pt>
              </c:strCache>
            </c:strRef>
          </c:tx>
          <c:spPr>
            <a:solidFill>
              <a:srgbClr val="70AD4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Taul1!$C$5:$C$24</c:f>
              <c:numCache>
                <c:formatCode>General</c:formatCode>
                <c:ptCount val="20"/>
                <c:pt idx="0">
                  <c:v>8.7934199999999993</c:v>
                </c:pt>
                <c:pt idx="2">
                  <c:v>8.8030200000000001</c:v>
                </c:pt>
                <c:pt idx="3">
                  <c:v>8.7839600000000004</c:v>
                </c:pt>
                <c:pt idx="5">
                  <c:v>16.2499</c:v>
                </c:pt>
                <c:pt idx="6">
                  <c:v>10.81012</c:v>
                </c:pt>
                <c:pt idx="7">
                  <c:v>9.3133800000000004</c:v>
                </c:pt>
                <c:pt idx="8">
                  <c:v>5.77719</c:v>
                </c:pt>
                <c:pt idx="9">
                  <c:v>6.4259599999999999</c:v>
                </c:pt>
                <c:pt idx="11">
                  <c:v>9.3633000000000006</c:v>
                </c:pt>
                <c:pt idx="12">
                  <c:v>7.6930100000000001</c:v>
                </c:pt>
                <c:pt idx="13">
                  <c:v>6.6418100000000004</c:v>
                </c:pt>
                <c:pt idx="14">
                  <c:v>11.27702</c:v>
                </c:pt>
                <c:pt idx="16">
                  <c:v>9.0861900000000002</c:v>
                </c:pt>
                <c:pt idx="17">
                  <c:v>7.50169</c:v>
                </c:pt>
                <c:pt idx="18">
                  <c:v>8.8036399999999997</c:v>
                </c:pt>
                <c:pt idx="19">
                  <c:v>10.557270000000001</c:v>
                </c:pt>
              </c:numCache>
            </c:numRef>
          </c:val>
          <c:extLst>
            <c:ext xmlns:c16="http://schemas.microsoft.com/office/drawing/2014/chart" uri="{C3380CC4-5D6E-409C-BE32-E72D297353CC}">
              <c16:uniqueId val="{00000001-B0FA-4059-AA80-9E446A8DAAAB}"/>
            </c:ext>
          </c:extLst>
        </c:ser>
        <c:ser>
          <c:idx val="2"/>
          <c:order val="2"/>
          <c:tx>
            <c:strRef>
              <c:f>Taul1!$D$4</c:f>
              <c:strCache>
                <c:ptCount val="1"/>
                <c:pt idx="0">
                  <c:v>101-200 
euroa</c:v>
                </c:pt>
              </c:strCache>
            </c:strRef>
          </c:tx>
          <c:spPr>
            <a:solidFill>
              <a:srgbClr val="B3D79D"/>
            </a:solidFill>
            <a:ln>
              <a:noFill/>
            </a:ln>
          </c:spPr>
          <c:invertIfNegative val="0"/>
          <c:dPt>
            <c:idx val="5"/>
            <c:invertIfNegative val="0"/>
            <c:bubble3D val="0"/>
            <c:extLst>
              <c:ext xmlns:c16="http://schemas.microsoft.com/office/drawing/2014/chart" uri="{C3380CC4-5D6E-409C-BE32-E72D297353CC}">
                <c16:uniqueId val="{00000002-B0FA-4059-AA80-9E446A8DAAAB}"/>
              </c:ext>
            </c:extLst>
          </c:dPt>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Taul1!$D$5:$D$24</c:f>
              <c:numCache>
                <c:formatCode>General</c:formatCode>
                <c:ptCount val="20"/>
                <c:pt idx="0">
                  <c:v>10.601050000000001</c:v>
                </c:pt>
                <c:pt idx="2">
                  <c:v>11.824769999999999</c:v>
                </c:pt>
                <c:pt idx="3">
                  <c:v>9.3948300000000007</c:v>
                </c:pt>
                <c:pt idx="5">
                  <c:v>10.74249</c:v>
                </c:pt>
                <c:pt idx="6">
                  <c:v>16.971340000000001</c:v>
                </c:pt>
                <c:pt idx="7">
                  <c:v>13.25287</c:v>
                </c:pt>
                <c:pt idx="8">
                  <c:v>6.3453400000000002</c:v>
                </c:pt>
                <c:pt idx="9">
                  <c:v>8.51755</c:v>
                </c:pt>
                <c:pt idx="11">
                  <c:v>14.067159999999999</c:v>
                </c:pt>
                <c:pt idx="12">
                  <c:v>9.9892400000000006</c:v>
                </c:pt>
                <c:pt idx="13">
                  <c:v>8.6448300000000007</c:v>
                </c:pt>
                <c:pt idx="14">
                  <c:v>8.5285799999999998</c:v>
                </c:pt>
                <c:pt idx="16">
                  <c:v>9.0415899999999993</c:v>
                </c:pt>
                <c:pt idx="17">
                  <c:v>11.71205</c:v>
                </c:pt>
                <c:pt idx="18">
                  <c:v>11.42638</c:v>
                </c:pt>
                <c:pt idx="19">
                  <c:v>10.78546</c:v>
                </c:pt>
              </c:numCache>
            </c:numRef>
          </c:val>
          <c:extLst>
            <c:ext xmlns:c16="http://schemas.microsoft.com/office/drawing/2014/chart" uri="{C3380CC4-5D6E-409C-BE32-E72D297353CC}">
              <c16:uniqueId val="{00000003-B0FA-4059-AA80-9E446A8DAAAB}"/>
            </c:ext>
          </c:extLst>
        </c:ser>
        <c:ser>
          <c:idx val="3"/>
          <c:order val="3"/>
          <c:tx>
            <c:strRef>
              <c:f>Taul1!$E$4</c:f>
              <c:strCache>
                <c:ptCount val="1"/>
                <c:pt idx="0">
                  <c:v>50-100 
euroa</c:v>
                </c:pt>
              </c:strCache>
            </c:strRef>
          </c:tx>
          <c:spPr>
            <a:solidFill>
              <a:srgbClr val="B9E6FD"/>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Taul1!$E$5:$E$24</c:f>
              <c:numCache>
                <c:formatCode>General</c:formatCode>
                <c:ptCount val="20"/>
                <c:pt idx="0">
                  <c:v>7.5437000000000003</c:v>
                </c:pt>
                <c:pt idx="2">
                  <c:v>8.4184599999999996</c:v>
                </c:pt>
                <c:pt idx="3">
                  <c:v>6.6814400000000003</c:v>
                </c:pt>
                <c:pt idx="5">
                  <c:v>14.43055</c:v>
                </c:pt>
                <c:pt idx="6">
                  <c:v>9.4228199999999998</c:v>
                </c:pt>
                <c:pt idx="7">
                  <c:v>7.1219299999999999</c:v>
                </c:pt>
                <c:pt idx="8">
                  <c:v>6.7935999999999996</c:v>
                </c:pt>
                <c:pt idx="9">
                  <c:v>4.0210299999999997</c:v>
                </c:pt>
                <c:pt idx="11">
                  <c:v>8.9548000000000005</c:v>
                </c:pt>
                <c:pt idx="12">
                  <c:v>6.3011799999999996</c:v>
                </c:pt>
                <c:pt idx="13">
                  <c:v>7.5152099999999997</c:v>
                </c:pt>
                <c:pt idx="14">
                  <c:v>6.8558599999999998</c:v>
                </c:pt>
                <c:pt idx="16">
                  <c:v>6.5216599999999998</c:v>
                </c:pt>
                <c:pt idx="17">
                  <c:v>8.4797999999999991</c:v>
                </c:pt>
                <c:pt idx="18">
                  <c:v>6.4023300000000001</c:v>
                </c:pt>
                <c:pt idx="19">
                  <c:v>8.5260300000000004</c:v>
                </c:pt>
              </c:numCache>
            </c:numRef>
          </c:val>
          <c:extLst>
            <c:ext xmlns:c16="http://schemas.microsoft.com/office/drawing/2014/chart" uri="{C3380CC4-5D6E-409C-BE32-E72D297353CC}">
              <c16:uniqueId val="{00000004-B0FA-4059-AA80-9E446A8DAAAB}"/>
            </c:ext>
          </c:extLst>
        </c:ser>
        <c:ser>
          <c:idx val="4"/>
          <c:order val="4"/>
          <c:tx>
            <c:strRef>
              <c:f>Taul1!$F$4</c:f>
              <c:strCache>
                <c:ptCount val="1"/>
                <c:pt idx="0">
                  <c:v>Alle 50 
euroa</c:v>
                </c:pt>
              </c:strCache>
            </c:strRef>
          </c:tx>
          <c:spPr>
            <a:solidFill>
              <a:srgbClr val="F39FC7"/>
            </a:solidFill>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Taul1!$F$5:$F$24</c:f>
              <c:numCache>
                <c:formatCode>General</c:formatCode>
                <c:ptCount val="20"/>
                <c:pt idx="0">
                  <c:v>15.345929999999999</c:v>
                </c:pt>
                <c:pt idx="2">
                  <c:v>15.77778</c:v>
                </c:pt>
                <c:pt idx="3">
                  <c:v>14.920260000000001</c:v>
                </c:pt>
                <c:pt idx="5">
                  <c:v>33.171309999999998</c:v>
                </c:pt>
                <c:pt idx="6">
                  <c:v>18.460439999999998</c:v>
                </c:pt>
                <c:pt idx="7">
                  <c:v>13.86734</c:v>
                </c:pt>
                <c:pt idx="8">
                  <c:v>12.12771</c:v>
                </c:pt>
                <c:pt idx="9">
                  <c:v>9.0864499999999992</c:v>
                </c:pt>
                <c:pt idx="11">
                  <c:v>14.81507</c:v>
                </c:pt>
                <c:pt idx="12">
                  <c:v>15.442769999999999</c:v>
                </c:pt>
                <c:pt idx="13">
                  <c:v>15.53509</c:v>
                </c:pt>
                <c:pt idx="14">
                  <c:v>15.773580000000001</c:v>
                </c:pt>
                <c:pt idx="16">
                  <c:v>17.33032</c:v>
                </c:pt>
                <c:pt idx="17">
                  <c:v>9.8489599999999999</c:v>
                </c:pt>
                <c:pt idx="18">
                  <c:v>14.769069999999999</c:v>
                </c:pt>
                <c:pt idx="19">
                  <c:v>22.0002</c:v>
                </c:pt>
              </c:numCache>
            </c:numRef>
          </c:val>
          <c:extLst>
            <c:ext xmlns:c16="http://schemas.microsoft.com/office/drawing/2014/chart" uri="{C3380CC4-5D6E-409C-BE32-E72D297353CC}">
              <c16:uniqueId val="{00000005-B0FA-4059-AA80-9E446A8DAAAB}"/>
            </c:ext>
          </c:extLst>
        </c:ser>
        <c:ser>
          <c:idx val="5"/>
          <c:order val="5"/>
          <c:tx>
            <c:strRef>
              <c:f>Taul1!$G$4</c:f>
              <c:strCache>
                <c:ptCount val="1"/>
                <c:pt idx="0">
                  <c:v>Ei lainkaan</c:v>
                </c:pt>
              </c:strCache>
            </c:strRef>
          </c:tx>
          <c:spPr>
            <a:solidFill>
              <a:srgbClr val="C10F70"/>
            </a:solidFill>
          </c:spPr>
          <c:invertIfNegative val="0"/>
          <c:dLbls>
            <c:numFmt formatCode="#,##0" sourceLinked="0"/>
            <c:spPr>
              <a:noFill/>
              <a:ln>
                <a:noFill/>
              </a:ln>
              <a:effectLst/>
            </c:spPr>
            <c:txPr>
              <a:bodyPr wrap="square" lIns="38100" tIns="19050" rIns="38100" bIns="19050" anchor="ctr">
                <a:spAutoFit/>
              </a:bodyPr>
              <a:lstStyle/>
              <a:p>
                <a:pPr>
                  <a:defRPr sz="1100">
                    <a:solidFill>
                      <a:schemeClr val="bg1"/>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Taul1!$G$5:$G$24</c:f>
              <c:numCache>
                <c:formatCode>General</c:formatCode>
                <c:ptCount val="20"/>
                <c:pt idx="0">
                  <c:v>35.441400000000002</c:v>
                </c:pt>
                <c:pt idx="2">
                  <c:v>35.120089999999998</c:v>
                </c:pt>
                <c:pt idx="3">
                  <c:v>35.758110000000002</c:v>
                </c:pt>
                <c:pt idx="5">
                  <c:v>14.138210000000001</c:v>
                </c:pt>
                <c:pt idx="6">
                  <c:v>28.924029999999998</c:v>
                </c:pt>
                <c:pt idx="7">
                  <c:v>41.610529999999997</c:v>
                </c:pt>
                <c:pt idx="8">
                  <c:v>40.72231</c:v>
                </c:pt>
                <c:pt idx="9">
                  <c:v>38.917749999999998</c:v>
                </c:pt>
                <c:pt idx="11">
                  <c:v>32.777859999999997</c:v>
                </c:pt>
                <c:pt idx="12">
                  <c:v>33.366930000000004</c:v>
                </c:pt>
                <c:pt idx="13">
                  <c:v>37.78228</c:v>
                </c:pt>
                <c:pt idx="14">
                  <c:v>38.590710000000001</c:v>
                </c:pt>
                <c:pt idx="16">
                  <c:v>37.942639999999997</c:v>
                </c:pt>
                <c:pt idx="17">
                  <c:v>36.42991</c:v>
                </c:pt>
                <c:pt idx="18">
                  <c:v>36.619109999999999</c:v>
                </c:pt>
                <c:pt idx="19">
                  <c:v>28.40776</c:v>
                </c:pt>
              </c:numCache>
            </c:numRef>
          </c:val>
          <c:extLst>
            <c:ext xmlns:c16="http://schemas.microsoft.com/office/drawing/2014/chart" uri="{C3380CC4-5D6E-409C-BE32-E72D297353CC}">
              <c16:uniqueId val="{00000000-BD44-4A56-9475-E2AD5E197CC4}"/>
            </c:ext>
          </c:extLst>
        </c:ser>
        <c:ser>
          <c:idx val="6"/>
          <c:order val="6"/>
          <c:tx>
            <c:strRef>
              <c:f>Taul1!$H$4</c:f>
              <c:strCache>
                <c:ptCount val="1"/>
                <c:pt idx="0">
                  <c:v>Ei osaa 
sanoa</c:v>
                </c:pt>
              </c:strCache>
            </c:strRef>
          </c:tx>
          <c:spPr>
            <a:solidFill>
              <a:srgbClr val="E1E1E1"/>
            </a:solidFill>
          </c:spPr>
          <c:invertIfNegative val="0"/>
          <c:dLbls>
            <c:numFmt formatCode="#,##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Taul1!$H$5:$H$24</c:f>
              <c:numCache>
                <c:formatCode>General</c:formatCode>
                <c:ptCount val="20"/>
                <c:pt idx="0">
                  <c:v>3.6944300000000001</c:v>
                </c:pt>
                <c:pt idx="2">
                  <c:v>4.1532400000000003</c:v>
                </c:pt>
                <c:pt idx="3">
                  <c:v>3.2421799999999998</c:v>
                </c:pt>
                <c:pt idx="5">
                  <c:v>3.2230099999999999</c:v>
                </c:pt>
                <c:pt idx="6">
                  <c:v>2.1173099999999998</c:v>
                </c:pt>
                <c:pt idx="7">
                  <c:v>1.1493800000000001</c:v>
                </c:pt>
                <c:pt idx="8">
                  <c:v>3.8565700000000001</c:v>
                </c:pt>
                <c:pt idx="9">
                  <c:v>7.2114099999999999</c:v>
                </c:pt>
                <c:pt idx="11">
                  <c:v>3.6739600000000001</c:v>
                </c:pt>
                <c:pt idx="12">
                  <c:v>4.0323399999999996</c:v>
                </c:pt>
                <c:pt idx="13">
                  <c:v>5.30884</c:v>
                </c:pt>
                <c:pt idx="14">
                  <c:v>1.7467699999999999</c:v>
                </c:pt>
                <c:pt idx="16">
                  <c:v>4.1563999999999997</c:v>
                </c:pt>
                <c:pt idx="17">
                  <c:v>3.8081399999999999</c:v>
                </c:pt>
                <c:pt idx="18">
                  <c:v>5.01091</c:v>
                </c:pt>
                <c:pt idx="19">
                  <c:v>1.71387</c:v>
                </c:pt>
              </c:numCache>
            </c:numRef>
          </c:val>
          <c:extLst>
            <c:ext xmlns:c16="http://schemas.microsoft.com/office/drawing/2014/chart" uri="{C3380CC4-5D6E-409C-BE32-E72D297353CC}">
              <c16:uniqueId val="{00000000-B67C-49CA-9F6A-794E0A4AA0B6}"/>
            </c:ext>
          </c:extLst>
        </c:ser>
        <c:ser>
          <c:idx val="7"/>
          <c:order val="7"/>
          <c:tx>
            <c:strRef>
              <c:f>Taul1!$I$4</c:f>
              <c:strCache>
                <c:ptCount val="1"/>
                <c:pt idx="0">
                  <c:v>Keskiarvo eur</c:v>
                </c:pt>
              </c:strCache>
            </c:strRef>
          </c:tx>
          <c:spPr>
            <a:noFill/>
          </c:spPr>
          <c:invertIfNegative val="0"/>
          <c:dLbls>
            <c:numFmt formatCode="#,##0.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Taul1!$I$5:$I$24</c:f>
              <c:numCache>
                <c:formatCode>General</c:formatCode>
                <c:ptCount val="20"/>
                <c:pt idx="0">
                  <c:v>230.59</c:v>
                </c:pt>
                <c:pt idx="2">
                  <c:v>212.55</c:v>
                </c:pt>
                <c:pt idx="3">
                  <c:v>248.2</c:v>
                </c:pt>
                <c:pt idx="5">
                  <c:v>199.72</c:v>
                </c:pt>
                <c:pt idx="6">
                  <c:v>211.53</c:v>
                </c:pt>
                <c:pt idx="7">
                  <c:v>175.37</c:v>
                </c:pt>
                <c:pt idx="8">
                  <c:v>249.86</c:v>
                </c:pt>
                <c:pt idx="9">
                  <c:v>294.97000000000003</c:v>
                </c:pt>
                <c:pt idx="11">
                  <c:v>227.24</c:v>
                </c:pt>
                <c:pt idx="12">
                  <c:v>280.27999999999997</c:v>
                </c:pt>
                <c:pt idx="13">
                  <c:v>215.67</c:v>
                </c:pt>
                <c:pt idx="14">
                  <c:v>203.66</c:v>
                </c:pt>
                <c:pt idx="16">
                  <c:v>215.85</c:v>
                </c:pt>
                <c:pt idx="17">
                  <c:v>256.89</c:v>
                </c:pt>
                <c:pt idx="18">
                  <c:v>217.22</c:v>
                </c:pt>
                <c:pt idx="19">
                  <c:v>219.82</c:v>
                </c:pt>
              </c:numCache>
            </c:numRef>
          </c:val>
          <c:extLst>
            <c:ext xmlns:c16="http://schemas.microsoft.com/office/drawing/2014/chart" uri="{C3380CC4-5D6E-409C-BE32-E72D297353CC}">
              <c16:uniqueId val="{00000000-E70F-4A73-9D15-3258DD8C143A}"/>
            </c:ext>
          </c:extLst>
        </c:ser>
        <c:dLbls>
          <c:showLegendKey val="0"/>
          <c:showVal val="0"/>
          <c:showCatName val="0"/>
          <c:showSerName val="0"/>
          <c:showPercent val="0"/>
          <c:showBubbleSize val="0"/>
        </c:dLbls>
        <c:gapWidth val="25"/>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5021500437445316"/>
              <c:y val="0.94542495278302408"/>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14204686263227997"/>
          <c:y val="2.8167046095365394E-2"/>
          <c:w val="0.85630572924448234"/>
          <c:h val="8.8868815138160792E-2"/>
        </c:manualLayout>
      </c:layout>
      <c:overlay val="0"/>
      <c:txPr>
        <a:bodyPr/>
        <a:lstStyle/>
        <a:p>
          <a:pPr>
            <a:defRPr sz="11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2117496717835"/>
          <c:y val="0.1264984641769068"/>
          <c:w val="0.6795660231611137"/>
          <c:h val="0.80794874643558123"/>
        </c:manualLayout>
      </c:layout>
      <c:barChart>
        <c:barDir val="bar"/>
        <c:grouping val="stacked"/>
        <c:varyColors val="0"/>
        <c:ser>
          <c:idx val="0"/>
          <c:order val="0"/>
          <c:tx>
            <c:strRef>
              <c:f>Taul1!$B$4</c:f>
              <c:strCache>
                <c:ptCount val="1"/>
                <c:pt idx="0">
                  <c:v>Yli 400 
euroa</c:v>
                </c:pt>
              </c:strCache>
            </c:strRef>
          </c:tx>
          <c:spPr>
            <a:solidFill>
              <a:srgbClr val="4A7040"/>
            </a:solidFill>
            <a:ln>
              <a:noFill/>
            </a:ln>
          </c:spPr>
          <c:invertIfNegative val="0"/>
          <c:dLbls>
            <c:numFmt formatCode="#,##0" sourceLinked="0"/>
            <c:spPr>
              <a:noFill/>
              <a:ln>
                <a:noFill/>
              </a:ln>
              <a:effectLst/>
            </c:spPr>
            <c:txPr>
              <a:bodyPr/>
              <a:lstStyle/>
              <a:p>
                <a:pPr>
                  <a:defRPr sz="11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Taul1!$B$5:$B$9</c:f>
              <c:numCache>
                <c:formatCode>General</c:formatCode>
                <c:ptCount val="5"/>
                <c:pt idx="0">
                  <c:v>18.580069999999999</c:v>
                </c:pt>
                <c:pt idx="2">
                  <c:v>19.905290000000001</c:v>
                </c:pt>
                <c:pt idx="3">
                  <c:v>25.295909999999999</c:v>
                </c:pt>
                <c:pt idx="4">
                  <c:v>11.751799999999999</c:v>
                </c:pt>
              </c:numCache>
            </c:numRef>
          </c:val>
          <c:extLst>
            <c:ext xmlns:c16="http://schemas.microsoft.com/office/drawing/2014/chart" uri="{C3380CC4-5D6E-409C-BE32-E72D297353CC}">
              <c16:uniqueId val="{00000000-B0FA-4059-AA80-9E446A8DAAAB}"/>
            </c:ext>
          </c:extLst>
        </c:ser>
        <c:ser>
          <c:idx val="1"/>
          <c:order val="1"/>
          <c:tx>
            <c:strRef>
              <c:f>Taul1!$C$4</c:f>
              <c:strCache>
                <c:ptCount val="1"/>
                <c:pt idx="0">
                  <c:v>201-400 
euroa</c:v>
                </c:pt>
              </c:strCache>
            </c:strRef>
          </c:tx>
          <c:spPr>
            <a:solidFill>
              <a:srgbClr val="70AD4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Taul1!$C$5:$C$9</c:f>
              <c:numCache>
                <c:formatCode>General</c:formatCode>
                <c:ptCount val="5"/>
                <c:pt idx="0">
                  <c:v>8.7934199999999993</c:v>
                </c:pt>
                <c:pt idx="2">
                  <c:v>14.62354</c:v>
                </c:pt>
                <c:pt idx="3">
                  <c:v>9.5061</c:v>
                </c:pt>
                <c:pt idx="4">
                  <c:v>5.8208599999999997</c:v>
                </c:pt>
              </c:numCache>
            </c:numRef>
          </c:val>
          <c:extLst>
            <c:ext xmlns:c16="http://schemas.microsoft.com/office/drawing/2014/chart" uri="{C3380CC4-5D6E-409C-BE32-E72D297353CC}">
              <c16:uniqueId val="{00000001-B0FA-4059-AA80-9E446A8DAAAB}"/>
            </c:ext>
          </c:extLst>
        </c:ser>
        <c:ser>
          <c:idx val="2"/>
          <c:order val="2"/>
          <c:tx>
            <c:strRef>
              <c:f>Taul1!$D$4</c:f>
              <c:strCache>
                <c:ptCount val="1"/>
                <c:pt idx="0">
                  <c:v>101-200 
euroa</c:v>
                </c:pt>
              </c:strCache>
            </c:strRef>
          </c:tx>
          <c:spPr>
            <a:solidFill>
              <a:srgbClr val="B3D79D"/>
            </a:solidFill>
            <a:ln>
              <a:noFill/>
            </a:ln>
          </c:spPr>
          <c:invertIfNegative val="0"/>
          <c:dPt>
            <c:idx val="5"/>
            <c:invertIfNegative val="0"/>
            <c:bubble3D val="0"/>
            <c:extLst>
              <c:ext xmlns:c16="http://schemas.microsoft.com/office/drawing/2014/chart" uri="{C3380CC4-5D6E-409C-BE32-E72D297353CC}">
                <c16:uniqueId val="{00000002-B0FA-4059-AA80-9E446A8DAAAB}"/>
              </c:ext>
            </c:extLst>
          </c:dPt>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Taul1!$D$5:$D$9</c:f>
              <c:numCache>
                <c:formatCode>General</c:formatCode>
                <c:ptCount val="5"/>
                <c:pt idx="0">
                  <c:v>10.601050000000001</c:v>
                </c:pt>
                <c:pt idx="2">
                  <c:v>22.391310000000001</c:v>
                </c:pt>
                <c:pt idx="3">
                  <c:v>10.245139999999999</c:v>
                </c:pt>
                <c:pt idx="4">
                  <c:v>6.2767499999999998</c:v>
                </c:pt>
              </c:numCache>
            </c:numRef>
          </c:val>
          <c:extLst>
            <c:ext xmlns:c16="http://schemas.microsoft.com/office/drawing/2014/chart" uri="{C3380CC4-5D6E-409C-BE32-E72D297353CC}">
              <c16:uniqueId val="{00000003-B0FA-4059-AA80-9E446A8DAAAB}"/>
            </c:ext>
          </c:extLst>
        </c:ser>
        <c:ser>
          <c:idx val="3"/>
          <c:order val="3"/>
          <c:tx>
            <c:strRef>
              <c:f>Taul1!$E$4</c:f>
              <c:strCache>
                <c:ptCount val="1"/>
                <c:pt idx="0">
                  <c:v>50-100 
euroa</c:v>
                </c:pt>
              </c:strCache>
            </c:strRef>
          </c:tx>
          <c:spPr>
            <a:solidFill>
              <a:srgbClr val="B9E6FD"/>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Taul1!$E$5:$E$9</c:f>
              <c:numCache>
                <c:formatCode>General</c:formatCode>
                <c:ptCount val="5"/>
                <c:pt idx="0">
                  <c:v>7.5437000000000003</c:v>
                </c:pt>
                <c:pt idx="2">
                  <c:v>13.70229</c:v>
                </c:pt>
                <c:pt idx="3">
                  <c:v>6.9163800000000002</c:v>
                </c:pt>
                <c:pt idx="4">
                  <c:v>5.6993</c:v>
                </c:pt>
              </c:numCache>
            </c:numRef>
          </c:val>
          <c:extLst>
            <c:ext xmlns:c16="http://schemas.microsoft.com/office/drawing/2014/chart" uri="{C3380CC4-5D6E-409C-BE32-E72D297353CC}">
              <c16:uniqueId val="{00000004-B0FA-4059-AA80-9E446A8DAAAB}"/>
            </c:ext>
          </c:extLst>
        </c:ser>
        <c:ser>
          <c:idx val="4"/>
          <c:order val="4"/>
          <c:tx>
            <c:strRef>
              <c:f>Taul1!$F$4</c:f>
              <c:strCache>
                <c:ptCount val="1"/>
                <c:pt idx="0">
                  <c:v>Alle 50 
euroa</c:v>
                </c:pt>
              </c:strCache>
            </c:strRef>
          </c:tx>
          <c:spPr>
            <a:solidFill>
              <a:srgbClr val="F39FC7"/>
            </a:solidFill>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Taul1!$F$5:$F$9</c:f>
              <c:numCache>
                <c:formatCode>General</c:formatCode>
                <c:ptCount val="5"/>
                <c:pt idx="0">
                  <c:v>15.345929999999999</c:v>
                </c:pt>
                <c:pt idx="2">
                  <c:v>21.860859999999999</c:v>
                </c:pt>
                <c:pt idx="3">
                  <c:v>14.12692</c:v>
                </c:pt>
                <c:pt idx="4">
                  <c:v>13.91621</c:v>
                </c:pt>
              </c:numCache>
            </c:numRef>
          </c:val>
          <c:extLst>
            <c:ext xmlns:c16="http://schemas.microsoft.com/office/drawing/2014/chart" uri="{C3380CC4-5D6E-409C-BE32-E72D297353CC}">
              <c16:uniqueId val="{00000005-B0FA-4059-AA80-9E446A8DAAAB}"/>
            </c:ext>
          </c:extLst>
        </c:ser>
        <c:ser>
          <c:idx val="5"/>
          <c:order val="5"/>
          <c:tx>
            <c:strRef>
              <c:f>Taul1!$G$4</c:f>
              <c:strCache>
                <c:ptCount val="1"/>
                <c:pt idx="0">
                  <c:v>Ei lainkaan</c:v>
                </c:pt>
              </c:strCache>
            </c:strRef>
          </c:tx>
          <c:spPr>
            <a:solidFill>
              <a:srgbClr val="C10F70"/>
            </a:solidFill>
          </c:spPr>
          <c:invertIfNegative val="0"/>
          <c:dLbls>
            <c:numFmt formatCode="#,##0" sourceLinked="0"/>
            <c:spPr>
              <a:noFill/>
              <a:ln>
                <a:noFill/>
              </a:ln>
              <a:effectLst/>
            </c:spPr>
            <c:txPr>
              <a:bodyPr wrap="square" lIns="38100" tIns="19050" rIns="38100" bIns="19050" anchor="ctr">
                <a:spAutoFit/>
              </a:bodyPr>
              <a:lstStyle/>
              <a:p>
                <a:pPr>
                  <a:defRPr sz="1100">
                    <a:solidFill>
                      <a:schemeClr val="bg1"/>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Taul1!$G$5:$G$9</c:f>
              <c:numCache>
                <c:formatCode>General</c:formatCode>
                <c:ptCount val="5"/>
                <c:pt idx="0">
                  <c:v>35.441400000000002</c:v>
                </c:pt>
                <c:pt idx="2">
                  <c:v>2.1251099999999998</c:v>
                </c:pt>
                <c:pt idx="3">
                  <c:v>30.315629999999999</c:v>
                </c:pt>
                <c:pt idx="4">
                  <c:v>53.416879999999999</c:v>
                </c:pt>
              </c:numCache>
            </c:numRef>
          </c:val>
          <c:extLst>
            <c:ext xmlns:c16="http://schemas.microsoft.com/office/drawing/2014/chart" uri="{C3380CC4-5D6E-409C-BE32-E72D297353CC}">
              <c16:uniqueId val="{00000000-BD44-4A56-9475-E2AD5E197CC4}"/>
            </c:ext>
          </c:extLst>
        </c:ser>
        <c:ser>
          <c:idx val="6"/>
          <c:order val="6"/>
          <c:tx>
            <c:strRef>
              <c:f>Taul1!$H$4</c:f>
              <c:strCache>
                <c:ptCount val="1"/>
                <c:pt idx="0">
                  <c:v>Ei osaa 
sanoa</c:v>
                </c:pt>
              </c:strCache>
            </c:strRef>
          </c:tx>
          <c:spPr>
            <a:solidFill>
              <a:srgbClr val="E1E1E1"/>
            </a:solidFill>
          </c:spPr>
          <c:invertIfNegative val="0"/>
          <c:dLbls>
            <c:numFmt formatCode="#,##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Taul1!$H$5:$H$9</c:f>
              <c:numCache>
                <c:formatCode>General</c:formatCode>
                <c:ptCount val="5"/>
                <c:pt idx="0">
                  <c:v>3.6944300000000001</c:v>
                </c:pt>
                <c:pt idx="2">
                  <c:v>5.39161</c:v>
                </c:pt>
                <c:pt idx="3">
                  <c:v>3.5939299999999998</c:v>
                </c:pt>
                <c:pt idx="4">
                  <c:v>3.11822</c:v>
                </c:pt>
              </c:numCache>
            </c:numRef>
          </c:val>
          <c:extLst>
            <c:ext xmlns:c16="http://schemas.microsoft.com/office/drawing/2014/chart" uri="{C3380CC4-5D6E-409C-BE32-E72D297353CC}">
              <c16:uniqueId val="{00000000-B67C-49CA-9F6A-794E0A4AA0B6}"/>
            </c:ext>
          </c:extLst>
        </c:ser>
        <c:ser>
          <c:idx val="7"/>
          <c:order val="7"/>
          <c:tx>
            <c:strRef>
              <c:f>Taul1!$I$4</c:f>
              <c:strCache>
                <c:ptCount val="1"/>
                <c:pt idx="0">
                  <c:v>Keskiarvo eur</c:v>
                </c:pt>
              </c:strCache>
            </c:strRef>
          </c:tx>
          <c:spPr>
            <a:noFill/>
          </c:spPr>
          <c:invertIfNegative val="0"/>
          <c:dLbls>
            <c:numFmt formatCode="#,##0.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Taul1!$I$5:$I$9</c:f>
              <c:numCache>
                <c:formatCode>General</c:formatCode>
                <c:ptCount val="5"/>
                <c:pt idx="0">
                  <c:v>230.59</c:v>
                </c:pt>
                <c:pt idx="2">
                  <c:v>344.36</c:v>
                </c:pt>
                <c:pt idx="3">
                  <c:v>286.87</c:v>
                </c:pt>
                <c:pt idx="4">
                  <c:v>134.11000000000001</c:v>
                </c:pt>
              </c:numCache>
            </c:numRef>
          </c:val>
          <c:extLst>
            <c:ext xmlns:c16="http://schemas.microsoft.com/office/drawing/2014/chart" uri="{C3380CC4-5D6E-409C-BE32-E72D297353CC}">
              <c16:uniqueId val="{00000000-E70F-4A73-9D15-3258DD8C143A}"/>
            </c:ext>
          </c:extLst>
        </c:ser>
        <c:dLbls>
          <c:showLegendKey val="0"/>
          <c:showVal val="0"/>
          <c:showCatName val="0"/>
          <c:showSerName val="0"/>
          <c:showPercent val="0"/>
          <c:showBubbleSize val="0"/>
        </c:dLbls>
        <c:gapWidth val="40"/>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5021500437445316"/>
              <c:y val="0.94542495278302408"/>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14204686263227997"/>
          <c:y val="2.8167046095365394E-2"/>
          <c:w val="0.85630572924448234"/>
          <c:h val="8.8868815138160792E-2"/>
        </c:manualLayout>
      </c:layout>
      <c:overlay val="0"/>
      <c:txPr>
        <a:bodyPr/>
        <a:lstStyle/>
        <a:p>
          <a:pPr>
            <a:defRPr sz="11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252260958296648"/>
          <c:y val="0.1264984641769068"/>
          <c:w val="0.68925516324993086"/>
          <c:h val="0.80794874643558123"/>
        </c:manualLayout>
      </c:layout>
      <c:barChart>
        <c:barDir val="bar"/>
        <c:grouping val="stacked"/>
        <c:varyColors val="0"/>
        <c:ser>
          <c:idx val="0"/>
          <c:order val="0"/>
          <c:tx>
            <c:strRef>
              <c:f>Taul1!$B$4</c:f>
              <c:strCache>
                <c:ptCount val="1"/>
                <c:pt idx="0">
                  <c:v>3=Kasvaa</c:v>
                </c:pt>
              </c:strCache>
            </c:strRef>
          </c:tx>
          <c:spPr>
            <a:solidFill>
              <a:srgbClr val="70AD4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Taul1!$B$5:$B$24</c:f>
              <c:numCache>
                <c:formatCode>General</c:formatCode>
                <c:ptCount val="20"/>
                <c:pt idx="0">
                  <c:v>20.07235</c:v>
                </c:pt>
                <c:pt idx="2">
                  <c:v>20.1127</c:v>
                </c:pt>
                <c:pt idx="3">
                  <c:v>20.03257</c:v>
                </c:pt>
                <c:pt idx="5">
                  <c:v>13.96166</c:v>
                </c:pt>
                <c:pt idx="6">
                  <c:v>18.424430000000001</c:v>
                </c:pt>
                <c:pt idx="7">
                  <c:v>18.843160000000001</c:v>
                </c:pt>
                <c:pt idx="8">
                  <c:v>20.428170000000001</c:v>
                </c:pt>
                <c:pt idx="9">
                  <c:v>25.061389999999999</c:v>
                </c:pt>
                <c:pt idx="11">
                  <c:v>20.944030000000001</c:v>
                </c:pt>
                <c:pt idx="12">
                  <c:v>18.16141</c:v>
                </c:pt>
                <c:pt idx="13">
                  <c:v>17.927389999999999</c:v>
                </c:pt>
                <c:pt idx="14">
                  <c:v>22.91281</c:v>
                </c:pt>
                <c:pt idx="16">
                  <c:v>21.81991</c:v>
                </c:pt>
                <c:pt idx="17">
                  <c:v>20.78622</c:v>
                </c:pt>
                <c:pt idx="18">
                  <c:v>15.97415</c:v>
                </c:pt>
                <c:pt idx="19">
                  <c:v>18.715009999999999</c:v>
                </c:pt>
              </c:numCache>
            </c:numRef>
          </c:val>
          <c:extLst>
            <c:ext xmlns:c16="http://schemas.microsoft.com/office/drawing/2014/chart" uri="{C3380CC4-5D6E-409C-BE32-E72D297353CC}">
              <c16:uniqueId val="{00000000-B0FA-4059-AA80-9E446A8DAAAB}"/>
            </c:ext>
          </c:extLst>
        </c:ser>
        <c:ser>
          <c:idx val="1"/>
          <c:order val="1"/>
          <c:tx>
            <c:strRef>
              <c:f>Taul1!$C$4</c:f>
              <c:strCache>
                <c:ptCount val="1"/>
                <c:pt idx="0">
                  <c:v>2=Pysyy 
ennallaan</c:v>
                </c:pt>
              </c:strCache>
            </c:strRef>
          </c:tx>
          <c:spPr>
            <a:solidFill>
              <a:srgbClr val="B9E6FD"/>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Taul1!$C$5:$C$24</c:f>
              <c:numCache>
                <c:formatCode>General</c:formatCode>
                <c:ptCount val="20"/>
                <c:pt idx="0">
                  <c:v>53.168729999999996</c:v>
                </c:pt>
                <c:pt idx="2">
                  <c:v>56.251370000000001</c:v>
                </c:pt>
                <c:pt idx="3">
                  <c:v>50.130159999999997</c:v>
                </c:pt>
                <c:pt idx="5">
                  <c:v>56.446019999999997</c:v>
                </c:pt>
                <c:pt idx="6">
                  <c:v>53.625549999999997</c:v>
                </c:pt>
                <c:pt idx="7">
                  <c:v>52.762230000000002</c:v>
                </c:pt>
                <c:pt idx="8">
                  <c:v>53.624299999999998</c:v>
                </c:pt>
                <c:pt idx="9">
                  <c:v>51.092709999999997</c:v>
                </c:pt>
                <c:pt idx="11">
                  <c:v>53.200069999999997</c:v>
                </c:pt>
                <c:pt idx="12">
                  <c:v>51.983939999999997</c:v>
                </c:pt>
                <c:pt idx="13">
                  <c:v>55.648809999999997</c:v>
                </c:pt>
                <c:pt idx="14">
                  <c:v>51.709470000000003</c:v>
                </c:pt>
                <c:pt idx="16">
                  <c:v>47.506799999999998</c:v>
                </c:pt>
                <c:pt idx="17">
                  <c:v>54.973660000000002</c:v>
                </c:pt>
                <c:pt idx="18">
                  <c:v>55.82526</c:v>
                </c:pt>
                <c:pt idx="19">
                  <c:v>58.035879999999999</c:v>
                </c:pt>
              </c:numCache>
            </c:numRef>
          </c:val>
          <c:extLst>
            <c:ext xmlns:c16="http://schemas.microsoft.com/office/drawing/2014/chart" uri="{C3380CC4-5D6E-409C-BE32-E72D297353CC}">
              <c16:uniqueId val="{00000001-B0FA-4059-AA80-9E446A8DAAAB}"/>
            </c:ext>
          </c:extLst>
        </c:ser>
        <c:ser>
          <c:idx val="2"/>
          <c:order val="2"/>
          <c:tx>
            <c:strRef>
              <c:f>Taul1!$D$4</c:f>
              <c:strCache>
                <c:ptCount val="1"/>
                <c:pt idx="0">
                  <c:v>1=Vähenee</c:v>
                </c:pt>
              </c:strCache>
            </c:strRef>
          </c:tx>
          <c:spPr>
            <a:solidFill>
              <a:srgbClr val="EB599E"/>
            </a:solidFill>
            <a:ln>
              <a:noFill/>
            </a:ln>
          </c:spPr>
          <c:invertIfNegative val="0"/>
          <c:dPt>
            <c:idx val="5"/>
            <c:invertIfNegative val="0"/>
            <c:bubble3D val="0"/>
            <c:extLst>
              <c:ext xmlns:c16="http://schemas.microsoft.com/office/drawing/2014/chart" uri="{C3380CC4-5D6E-409C-BE32-E72D297353CC}">
                <c16:uniqueId val="{00000002-B0FA-4059-AA80-9E446A8DAAAB}"/>
              </c:ext>
            </c:extLst>
          </c:dPt>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Taul1!$D$5:$D$24</c:f>
              <c:numCache>
                <c:formatCode>General</c:formatCode>
                <c:ptCount val="20"/>
                <c:pt idx="0">
                  <c:v>16.696269999999998</c:v>
                </c:pt>
                <c:pt idx="2">
                  <c:v>14.53844</c:v>
                </c:pt>
                <c:pt idx="3">
                  <c:v>18.823239999999998</c:v>
                </c:pt>
                <c:pt idx="5">
                  <c:v>19.73424</c:v>
                </c:pt>
                <c:pt idx="6">
                  <c:v>15.29881</c:v>
                </c:pt>
                <c:pt idx="7">
                  <c:v>16.878219999999999</c:v>
                </c:pt>
                <c:pt idx="8">
                  <c:v>16.742850000000001</c:v>
                </c:pt>
                <c:pt idx="9">
                  <c:v>15.79548</c:v>
                </c:pt>
                <c:pt idx="11">
                  <c:v>16.493960000000001</c:v>
                </c:pt>
                <c:pt idx="12">
                  <c:v>18.337309999999999</c:v>
                </c:pt>
                <c:pt idx="13">
                  <c:v>16.343409999999999</c:v>
                </c:pt>
                <c:pt idx="14">
                  <c:v>15.772220000000001</c:v>
                </c:pt>
                <c:pt idx="16">
                  <c:v>17.27187</c:v>
                </c:pt>
                <c:pt idx="17">
                  <c:v>17.13654</c:v>
                </c:pt>
                <c:pt idx="18">
                  <c:v>17.15296</c:v>
                </c:pt>
                <c:pt idx="19">
                  <c:v>14.56484</c:v>
                </c:pt>
              </c:numCache>
            </c:numRef>
          </c:val>
          <c:extLst>
            <c:ext xmlns:c16="http://schemas.microsoft.com/office/drawing/2014/chart" uri="{C3380CC4-5D6E-409C-BE32-E72D297353CC}">
              <c16:uniqueId val="{00000003-B0FA-4059-AA80-9E446A8DAAAB}"/>
            </c:ext>
          </c:extLst>
        </c:ser>
        <c:ser>
          <c:idx val="3"/>
          <c:order val="3"/>
          <c:tx>
            <c:strRef>
              <c:f>Taul1!$E$4</c:f>
              <c:strCache>
                <c:ptCount val="1"/>
                <c:pt idx="0">
                  <c:v>Ei osaa sanoa/
ei käytä lainkaan</c:v>
                </c:pt>
              </c:strCache>
            </c:strRef>
          </c:tx>
          <c:spPr>
            <a:solidFill>
              <a:srgbClr val="E1E1E1"/>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Taul1!$E$5:$E$24</c:f>
              <c:numCache>
                <c:formatCode>General</c:formatCode>
                <c:ptCount val="20"/>
                <c:pt idx="0">
                  <c:v>10.062659999999999</c:v>
                </c:pt>
                <c:pt idx="2">
                  <c:v>9.0974900000000005</c:v>
                </c:pt>
                <c:pt idx="3">
                  <c:v>11.01403</c:v>
                </c:pt>
                <c:pt idx="5">
                  <c:v>9.8580699999999997</c:v>
                </c:pt>
                <c:pt idx="6">
                  <c:v>12.651210000000001</c:v>
                </c:pt>
                <c:pt idx="7">
                  <c:v>11.51638</c:v>
                </c:pt>
                <c:pt idx="8">
                  <c:v>9.2046899999999994</c:v>
                </c:pt>
                <c:pt idx="9">
                  <c:v>8.0504099999999994</c:v>
                </c:pt>
                <c:pt idx="11">
                  <c:v>9.3619400000000006</c:v>
                </c:pt>
                <c:pt idx="12">
                  <c:v>11.517329999999999</c:v>
                </c:pt>
                <c:pt idx="13">
                  <c:v>10.08039</c:v>
                </c:pt>
                <c:pt idx="14">
                  <c:v>9.6054999999999993</c:v>
                </c:pt>
                <c:pt idx="16">
                  <c:v>13.40142</c:v>
                </c:pt>
                <c:pt idx="17">
                  <c:v>7.10358</c:v>
                </c:pt>
                <c:pt idx="18">
                  <c:v>11.04763</c:v>
                </c:pt>
                <c:pt idx="19">
                  <c:v>8.6842600000000001</c:v>
                </c:pt>
              </c:numCache>
            </c:numRef>
          </c:val>
          <c:extLst>
            <c:ext xmlns:c16="http://schemas.microsoft.com/office/drawing/2014/chart" uri="{C3380CC4-5D6E-409C-BE32-E72D297353CC}">
              <c16:uniqueId val="{00000004-B0FA-4059-AA80-9E446A8DAAAB}"/>
            </c:ext>
          </c:extLst>
        </c:ser>
        <c:ser>
          <c:idx val="4"/>
          <c:order val="4"/>
          <c:tx>
            <c:strRef>
              <c:f>Taul1!$F$4</c:f>
              <c:strCache>
                <c:ptCount val="1"/>
                <c:pt idx="0">
                  <c:v>Keskiarvo</c:v>
                </c:pt>
              </c:strCache>
            </c:strRef>
          </c:tx>
          <c:spPr>
            <a:noFill/>
          </c:spPr>
          <c:invertIfNegative val="0"/>
          <c:dLbls>
            <c:numFmt formatCode="#,##0.0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Taul1!$F$5:$F$24</c:f>
              <c:numCache>
                <c:formatCode>General</c:formatCode>
                <c:ptCount val="20"/>
                <c:pt idx="0">
                  <c:v>2.04</c:v>
                </c:pt>
                <c:pt idx="2">
                  <c:v>2.06</c:v>
                </c:pt>
                <c:pt idx="3">
                  <c:v>2.0099999999999998</c:v>
                </c:pt>
                <c:pt idx="5">
                  <c:v>1.94</c:v>
                </c:pt>
                <c:pt idx="6">
                  <c:v>2.04</c:v>
                </c:pt>
                <c:pt idx="7">
                  <c:v>2.02</c:v>
                </c:pt>
                <c:pt idx="8">
                  <c:v>2.04</c:v>
                </c:pt>
                <c:pt idx="9">
                  <c:v>2.1</c:v>
                </c:pt>
                <c:pt idx="11">
                  <c:v>2.0499999999999998</c:v>
                </c:pt>
                <c:pt idx="12">
                  <c:v>2</c:v>
                </c:pt>
                <c:pt idx="13">
                  <c:v>2.02</c:v>
                </c:pt>
                <c:pt idx="14">
                  <c:v>2.08</c:v>
                </c:pt>
                <c:pt idx="16">
                  <c:v>2.0499999999999998</c:v>
                </c:pt>
                <c:pt idx="17">
                  <c:v>2.04</c:v>
                </c:pt>
                <c:pt idx="18">
                  <c:v>1.99</c:v>
                </c:pt>
                <c:pt idx="19">
                  <c:v>2.0499999999999998</c:v>
                </c:pt>
              </c:numCache>
            </c:numRef>
          </c:val>
          <c:extLst>
            <c:ext xmlns:c16="http://schemas.microsoft.com/office/drawing/2014/chart" uri="{C3380CC4-5D6E-409C-BE32-E72D297353CC}">
              <c16:uniqueId val="{00000005-B0FA-4059-AA80-9E446A8DAAAB}"/>
            </c:ext>
          </c:extLst>
        </c:ser>
        <c:dLbls>
          <c:showLegendKey val="0"/>
          <c:showVal val="0"/>
          <c:showCatName val="0"/>
          <c:showSerName val="0"/>
          <c:showPercent val="0"/>
          <c:showBubbleSize val="0"/>
        </c:dLbls>
        <c:gapWidth val="25"/>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5021500437445316"/>
              <c:y val="0.94542495278302408"/>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24216797688339017"/>
          <c:y val="3.3472085883163812E-2"/>
          <c:w val="0.71869522365966376"/>
          <c:h val="8.4867060715553805E-2"/>
        </c:manualLayout>
      </c:layout>
      <c:overlay val="0"/>
      <c:txPr>
        <a:bodyPr/>
        <a:lstStyle/>
        <a:p>
          <a:pPr>
            <a:defRPr sz="11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675927124430767"/>
          <c:y val="5.8963639174547229E-2"/>
          <c:w val="0.45363537336289689"/>
          <c:h val="0.80048158861845253"/>
        </c:manualLayout>
      </c:layout>
      <c:barChart>
        <c:barDir val="bar"/>
        <c:grouping val="clustered"/>
        <c:varyColors val="0"/>
        <c:ser>
          <c:idx val="0"/>
          <c:order val="0"/>
          <c:tx>
            <c:strRef>
              <c:f>Taul1!$B$1</c:f>
              <c:strCache>
                <c:ptCount val="1"/>
                <c:pt idx="0">
                  <c:v>X</c:v>
                </c:pt>
              </c:strCache>
            </c:strRef>
          </c:tx>
          <c:spPr>
            <a:solidFill>
              <a:srgbClr val="4BA7BC"/>
            </a:solidFill>
          </c:spPr>
          <c:invertIfNegative val="0"/>
          <c:dLbls>
            <c:numFmt formatCode="#,##0" sourceLinked="0"/>
            <c:spPr>
              <a:noFill/>
              <a:ln>
                <a:noFill/>
              </a:ln>
              <a:effectLst/>
            </c:spPr>
            <c:txPr>
              <a:bodyPr/>
              <a:lstStyle/>
              <a:p>
                <a:pPr>
                  <a:defRPr sz="1600" b="1">
                    <a:solidFill>
                      <a:srgbClr val="4BA7BC"/>
                    </a:solidFill>
                    <a:latin typeface="Calibri" panose="020F0502020204030204" pitchFamily="34" charset="0"/>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Taul1!$A$2:$A$6</c:f>
              <c:strCache>
                <c:ptCount val="5"/>
                <c:pt idx="0">
                  <c:v>Helsinki/Espoo/Kauniainen/Vantaa</c:v>
                </c:pt>
                <c:pt idx="1">
                  <c:v>Muu pääkaupunkiseutu</c:v>
                </c:pt>
                <c:pt idx="2">
                  <c:v>Turku/Tampere</c:v>
                </c:pt>
                <c:pt idx="3">
                  <c:v>Muu yli 50 000 as. kaupunki</c:v>
                </c:pt>
                <c:pt idx="4">
                  <c:v>Muu kaupunki/muu kunta</c:v>
                </c:pt>
              </c:strCache>
            </c:strRef>
          </c:cat>
          <c:val>
            <c:numRef>
              <c:f>Taul1!$B$2:$B$6</c:f>
              <c:numCache>
                <c:formatCode>General</c:formatCode>
                <c:ptCount val="5"/>
                <c:pt idx="0">
                  <c:v>24.167549999999999</c:v>
                </c:pt>
                <c:pt idx="1">
                  <c:v>4.2335399999999996</c:v>
                </c:pt>
                <c:pt idx="2">
                  <c:v>10.88552</c:v>
                </c:pt>
                <c:pt idx="3">
                  <c:v>27.078399999999998</c:v>
                </c:pt>
                <c:pt idx="4">
                  <c:v>33.634990000000002</c:v>
                </c:pt>
              </c:numCache>
            </c:numRef>
          </c:val>
          <c:extLst>
            <c:ext xmlns:c16="http://schemas.microsoft.com/office/drawing/2014/chart" uri="{C3380CC4-5D6E-409C-BE32-E72D297353CC}">
              <c16:uniqueId val="{00000000-CAC2-43F3-A737-D96F14209440}"/>
            </c:ext>
          </c:extLst>
        </c:ser>
        <c:dLbls>
          <c:showLegendKey val="0"/>
          <c:showVal val="0"/>
          <c:showCatName val="0"/>
          <c:showSerName val="0"/>
          <c:showPercent val="0"/>
          <c:showBubbleSize val="0"/>
        </c:dLbls>
        <c:gapWidth val="40"/>
        <c:axId val="525496464"/>
        <c:axId val="525494224"/>
      </c:barChart>
      <c:catAx>
        <c:axId val="525496464"/>
        <c:scaling>
          <c:orientation val="maxMin"/>
        </c:scaling>
        <c:delete val="0"/>
        <c:axPos val="l"/>
        <c:numFmt formatCode="General" sourceLinked="0"/>
        <c:majorTickMark val="none"/>
        <c:minorTickMark val="none"/>
        <c:tickLblPos val="low"/>
        <c:spPr>
          <a:ln>
            <a:noFill/>
          </a:ln>
        </c:spPr>
        <c:txPr>
          <a:bodyPr/>
          <a:lstStyle/>
          <a:p>
            <a:pPr marL="0" algn="ctr" defTabSz="914400" rtl="0" eaLnBrk="1" latinLnBrk="0" hangingPunct="1">
              <a:defRPr lang="fi-FI" sz="1100" b="1" i="0" u="none" strike="noStrike" kern="1200" baseline="0">
                <a:solidFill>
                  <a:schemeClr val="tx1">
                    <a:lumMod val="50000"/>
                    <a:lumOff val="50000"/>
                  </a:schemeClr>
                </a:solidFill>
                <a:latin typeface="Calibri" panose="020F0502020204030204" pitchFamily="34" charset="0"/>
                <a:ea typeface="+mn-ea"/>
                <a:cs typeface="Calibri" panose="020F0502020204030204" pitchFamily="34" charset="0"/>
              </a:defRPr>
            </a:pPr>
            <a:endParaRPr lang="fi-FI"/>
          </a:p>
        </c:txPr>
        <c:crossAx val="525494224"/>
        <c:crosses val="autoZero"/>
        <c:auto val="1"/>
        <c:lblAlgn val="ctr"/>
        <c:lblOffset val="100"/>
        <c:tickLblSkip val="1"/>
        <c:noMultiLvlLbl val="0"/>
      </c:catAx>
      <c:valAx>
        <c:axId val="525494224"/>
        <c:scaling>
          <c:orientation val="minMax"/>
          <c:max val="100"/>
          <c:min val="0"/>
        </c:scaling>
        <c:delete val="0"/>
        <c:axPos val="t"/>
        <c:majorGridlines>
          <c:spPr>
            <a:ln w="6350">
              <a:solidFill>
                <a:srgbClr val="BCBEC0"/>
              </a:solidFill>
            </a:ln>
          </c:spPr>
        </c:majorGridlines>
        <c:title>
          <c:tx>
            <c:rich>
              <a:bodyPr/>
              <a:lstStyle/>
              <a:p>
                <a:pPr>
                  <a:defRPr b="0">
                    <a:solidFill>
                      <a:schemeClr val="bg1">
                        <a:lumMod val="65000"/>
                      </a:schemeClr>
                    </a:solidFill>
                    <a:latin typeface="Calibri" panose="020F0502020204030204" pitchFamily="34" charset="0"/>
                    <a:cs typeface="Arial" panose="020B0604020202020204" pitchFamily="34" charset="0"/>
                  </a:defRPr>
                </a:pPr>
                <a:r>
                  <a:rPr lang="fi-FI" b="0" dirty="0">
                    <a:solidFill>
                      <a:schemeClr val="bg1">
                        <a:lumMod val="65000"/>
                      </a:schemeClr>
                    </a:solidFill>
                    <a:latin typeface="Calibri" panose="020F0502020204030204" pitchFamily="34" charset="0"/>
                    <a:cs typeface="Arial" panose="020B0604020202020204" pitchFamily="34" charset="0"/>
                  </a:rPr>
                  <a:t>%</a:t>
                </a:r>
              </a:p>
            </c:rich>
          </c:tx>
          <c:layout>
            <c:manualLayout>
              <c:xMode val="edge"/>
              <c:yMode val="edge"/>
              <c:x val="0.95159251408274315"/>
              <c:y val="0.88690912758076934"/>
            </c:manualLayout>
          </c:layout>
          <c:overlay val="0"/>
        </c:title>
        <c:numFmt formatCode="General" sourceLinked="0"/>
        <c:majorTickMark val="none"/>
        <c:minorTickMark val="none"/>
        <c:tickLblPos val="high"/>
        <c:spPr>
          <a:ln>
            <a:noFill/>
          </a:ln>
        </c:spPr>
        <c:txPr>
          <a:bodyPr rot="0" vert="horz" anchor="ctr" anchorCtr="1"/>
          <a:lstStyle/>
          <a:p>
            <a:pPr>
              <a:defRPr>
                <a:solidFill>
                  <a:schemeClr val="bg1">
                    <a:lumMod val="65000"/>
                  </a:schemeClr>
                </a:solidFill>
                <a:latin typeface="Calibri" panose="020F0502020204030204" pitchFamily="34" charset="0"/>
                <a:cs typeface="Arial" panose="020B0604020202020204" pitchFamily="34" charset="0"/>
              </a:defRPr>
            </a:pPr>
            <a:endParaRPr lang="fi-FI"/>
          </a:p>
        </c:txPr>
        <c:crossAx val="525496464"/>
        <c:crosses val="autoZero"/>
        <c:crossBetween val="between"/>
        <c:majorUnit val="20"/>
        <c:minorUnit val="1"/>
      </c:valAx>
      <c:spPr>
        <a:ln w="6350">
          <a:noFill/>
        </a:ln>
      </c:spPr>
    </c:plotArea>
    <c:plotVisOnly val="1"/>
    <c:dispBlanksAs val="gap"/>
    <c:showDLblsOverMax val="0"/>
  </c:chart>
  <c:spPr>
    <a:ln>
      <a:noFill/>
    </a:ln>
  </c:spPr>
  <c:txPr>
    <a:bodyPr/>
    <a:lstStyle/>
    <a:p>
      <a:pPr>
        <a:defRPr sz="1200">
          <a:latin typeface="Calibri" panose="020F0502020204030204" pitchFamily="34" charset="0"/>
        </a:defRPr>
      </a:pPr>
      <a:endParaRPr lang="fi-FI"/>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647456644606536"/>
          <c:y val="0.12647883205580734"/>
          <c:w val="0.27907697153237315"/>
          <c:h val="0.80879842937404711"/>
        </c:manualLayout>
      </c:layout>
      <c:barChart>
        <c:barDir val="bar"/>
        <c:grouping val="clustered"/>
        <c:varyColors val="0"/>
        <c:ser>
          <c:idx val="0"/>
          <c:order val="0"/>
          <c:tx>
            <c:strRef>
              <c:f>Taul1!$B$4</c:f>
              <c:strCache>
                <c:ptCount val="1"/>
                <c:pt idx="0">
                  <c:v>Saldoluku 
(Kasvaa - Vähenee)</c:v>
                </c:pt>
              </c:strCache>
            </c:strRef>
          </c:tx>
          <c:spPr>
            <a:noFill/>
          </c:spPr>
          <c:invertIfNegative val="0"/>
          <c:dLbls>
            <c:numFmt formatCode="#,##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n=1842</c:v>
                </c:pt>
                <c:pt idx="1">
                  <c:v>SUKUPUOLI</c:v>
                </c:pt>
                <c:pt idx="2">
                  <c:v>Mies, n=905</c:v>
                </c:pt>
                <c:pt idx="3">
                  <c:v>Nainen, n=937</c:v>
                </c:pt>
                <c:pt idx="4">
                  <c:v>IKÄRYHMÄ</c:v>
                </c:pt>
                <c:pt idx="5">
                  <c:v>15-24 vuotta, n=218</c:v>
                </c:pt>
                <c:pt idx="6">
                  <c:v>25-34 vuotta, n=262</c:v>
                </c:pt>
                <c:pt idx="7">
                  <c:v>35-49 vuotta, n=385</c:v>
                </c:pt>
                <c:pt idx="8">
                  <c:v>50-64 vuotta, n=474</c:v>
                </c:pt>
                <c:pt idx="9">
                  <c:v>65-79 vuotta, n=503</c:v>
                </c:pt>
                <c:pt idx="10">
                  <c:v>SUURALUE</c:v>
                </c:pt>
                <c:pt idx="11">
                  <c:v>Helsinki-Uusimaa, n=671</c:v>
                </c:pt>
                <c:pt idx="12">
                  <c:v>Etelä-Suomi, n=420</c:v>
                </c:pt>
                <c:pt idx="13">
                  <c:v>Länsi-Suomi, n=395</c:v>
                </c:pt>
                <c:pt idx="14">
                  <c:v>Pohjois- ja Itä-Suomi, n=356</c:v>
                </c:pt>
                <c:pt idx="15">
                  <c:v>TALOUDEN ELINVAIHE</c:v>
                </c:pt>
                <c:pt idx="16">
                  <c:v>Yksinäistalous, n=619</c:v>
                </c:pt>
                <c:pt idx="17">
                  <c:v>Lapseton pari, n=635</c:v>
                </c:pt>
                <c:pt idx="18">
                  <c:v>Muu aikuistalous, n=260</c:v>
                </c:pt>
                <c:pt idx="19">
                  <c:v>Talous, jossa lapsia, n=328</c:v>
                </c:pt>
              </c:strCache>
            </c:strRef>
          </c:cat>
          <c:val>
            <c:numRef>
              <c:f>Taul1!$B$5:$B$24</c:f>
              <c:numCache>
                <c:formatCode>General</c:formatCode>
                <c:ptCount val="20"/>
                <c:pt idx="0">
                  <c:v>3.3760800000000017</c:v>
                </c:pt>
                <c:pt idx="2">
                  <c:v>5.5742600000000007</c:v>
                </c:pt>
                <c:pt idx="3">
                  <c:v>1.2093300000000013</c:v>
                </c:pt>
                <c:pt idx="5">
                  <c:v>-5.7725799999999996</c:v>
                </c:pt>
                <c:pt idx="6">
                  <c:v>3.1256200000000014</c:v>
                </c:pt>
                <c:pt idx="7">
                  <c:v>1.9649400000000021</c:v>
                </c:pt>
                <c:pt idx="8">
                  <c:v>3.6853200000000008</c:v>
                </c:pt>
                <c:pt idx="9">
                  <c:v>9.2659099999999999</c:v>
                </c:pt>
                <c:pt idx="11">
                  <c:v>4.4500700000000002</c:v>
                </c:pt>
                <c:pt idx="12">
                  <c:v>-0.17589999999999861</c:v>
                </c:pt>
                <c:pt idx="13">
                  <c:v>1.5839800000000004</c:v>
                </c:pt>
                <c:pt idx="14">
                  <c:v>7.1405899999999995</c:v>
                </c:pt>
                <c:pt idx="16">
                  <c:v>4.5480400000000003</c:v>
                </c:pt>
                <c:pt idx="17">
                  <c:v>3.64968</c:v>
                </c:pt>
                <c:pt idx="18">
                  <c:v>-1.1788100000000004</c:v>
                </c:pt>
                <c:pt idx="19">
                  <c:v>4.1501699999999992</c:v>
                </c:pt>
              </c:numCache>
            </c:numRef>
          </c:val>
          <c:extLst>
            <c:ext xmlns:c16="http://schemas.microsoft.com/office/drawing/2014/chart" uri="{C3380CC4-5D6E-409C-BE32-E72D297353CC}">
              <c16:uniqueId val="{00000000-020A-444A-AAD3-1B17ADD69D9E}"/>
            </c:ext>
          </c:extLst>
        </c:ser>
        <c:dLbls>
          <c:showLegendKey val="0"/>
          <c:showVal val="0"/>
          <c:showCatName val="0"/>
          <c:showSerName val="0"/>
          <c:showPercent val="0"/>
          <c:showBubbleSize val="0"/>
        </c:dLbls>
        <c:gapWidth val="25"/>
        <c:axId val="639397440"/>
        <c:axId val="639421520"/>
      </c:barChart>
      <c:catAx>
        <c:axId val="639397440"/>
        <c:scaling>
          <c:orientation val="maxMin"/>
        </c:scaling>
        <c:delete val="1"/>
        <c:axPos val="r"/>
        <c:numFmt formatCode="General" sourceLinked="0"/>
        <c:majorTickMark val="none"/>
        <c:minorTickMark val="none"/>
        <c:tickLblPos val="low"/>
        <c:crossAx val="639421520"/>
        <c:crosses val="max"/>
        <c:auto val="1"/>
        <c:lblAlgn val="ctr"/>
        <c:lblOffset val="100"/>
        <c:tickLblSkip val="1"/>
        <c:noMultiLvlLbl val="0"/>
      </c:catAx>
      <c:valAx>
        <c:axId val="639421520"/>
        <c:scaling>
          <c:orientation val="minMax"/>
          <c:max val="50"/>
          <c:min val="-50"/>
        </c:scaling>
        <c:delete val="1"/>
        <c:axPos val="t"/>
        <c:numFmt formatCode="General" sourceLinked="0"/>
        <c:majorTickMark val="out"/>
        <c:minorTickMark val="none"/>
        <c:tickLblPos val="nextTo"/>
        <c:crossAx val="639397440"/>
        <c:crosses val="autoZero"/>
        <c:crossBetween val="between"/>
        <c:majorUnit val="10"/>
        <c:minorUnit val="1"/>
      </c:valAx>
      <c:spPr>
        <a:ln w="6350">
          <a:noFill/>
        </a:ln>
      </c:spPr>
    </c:plotArea>
    <c:legend>
      <c:legendPos val="t"/>
      <c:layout>
        <c:manualLayout>
          <c:xMode val="edge"/>
          <c:yMode val="edge"/>
          <c:x val="0.18334637618150493"/>
          <c:y val="3.4482758620689655E-2"/>
          <c:w val="0.81665362381849504"/>
          <c:h val="8.6449173959355891E-2"/>
        </c:manualLayout>
      </c:layout>
      <c:overlay val="0"/>
      <c:txPr>
        <a:bodyPr/>
        <a:lstStyle/>
        <a:p>
          <a:pPr>
            <a:defRPr sz="1100">
              <a:solidFill>
                <a:srgbClr val="262626"/>
              </a:solidFill>
            </a:defRPr>
          </a:pPr>
          <a:endParaRPr lang="fi-FI"/>
        </a:p>
      </c:txPr>
    </c:legend>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26552111976005"/>
          <c:y val="0.1264984641769068"/>
          <c:w val="0.65851219719559051"/>
          <c:h val="0.80794874643558123"/>
        </c:manualLayout>
      </c:layout>
      <c:barChart>
        <c:barDir val="bar"/>
        <c:grouping val="stacked"/>
        <c:varyColors val="0"/>
        <c:ser>
          <c:idx val="0"/>
          <c:order val="0"/>
          <c:tx>
            <c:strRef>
              <c:f>Taul1!$B$4</c:f>
              <c:strCache>
                <c:ptCount val="1"/>
                <c:pt idx="0">
                  <c:v>3=Kasvaa</c:v>
                </c:pt>
              </c:strCache>
            </c:strRef>
          </c:tx>
          <c:spPr>
            <a:solidFill>
              <a:srgbClr val="70AD4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Taul1!$B$5:$B$9</c:f>
              <c:numCache>
                <c:formatCode>General</c:formatCode>
                <c:ptCount val="5"/>
                <c:pt idx="0">
                  <c:v>20.07235</c:v>
                </c:pt>
                <c:pt idx="2">
                  <c:v>17.22326</c:v>
                </c:pt>
                <c:pt idx="3">
                  <c:v>22.917269999999998</c:v>
                </c:pt>
                <c:pt idx="4">
                  <c:v>18.5273</c:v>
                </c:pt>
              </c:numCache>
            </c:numRef>
          </c:val>
          <c:extLst>
            <c:ext xmlns:c16="http://schemas.microsoft.com/office/drawing/2014/chart" uri="{C3380CC4-5D6E-409C-BE32-E72D297353CC}">
              <c16:uniqueId val="{00000000-B0FA-4059-AA80-9E446A8DAAAB}"/>
            </c:ext>
          </c:extLst>
        </c:ser>
        <c:ser>
          <c:idx val="1"/>
          <c:order val="1"/>
          <c:tx>
            <c:strRef>
              <c:f>Taul1!$C$4</c:f>
              <c:strCache>
                <c:ptCount val="1"/>
                <c:pt idx="0">
                  <c:v>2=Pysyy 
ennallaan</c:v>
                </c:pt>
              </c:strCache>
            </c:strRef>
          </c:tx>
          <c:spPr>
            <a:solidFill>
              <a:srgbClr val="B9E6FD"/>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Taul1!$C$5:$C$9</c:f>
              <c:numCache>
                <c:formatCode>General</c:formatCode>
                <c:ptCount val="5"/>
                <c:pt idx="0">
                  <c:v>53.168729999999996</c:v>
                </c:pt>
                <c:pt idx="2">
                  <c:v>66.816509999999994</c:v>
                </c:pt>
                <c:pt idx="3">
                  <c:v>52.48218</c:v>
                </c:pt>
                <c:pt idx="4">
                  <c:v>48.42089</c:v>
                </c:pt>
              </c:numCache>
            </c:numRef>
          </c:val>
          <c:extLst>
            <c:ext xmlns:c16="http://schemas.microsoft.com/office/drawing/2014/chart" uri="{C3380CC4-5D6E-409C-BE32-E72D297353CC}">
              <c16:uniqueId val="{00000001-B0FA-4059-AA80-9E446A8DAAAB}"/>
            </c:ext>
          </c:extLst>
        </c:ser>
        <c:ser>
          <c:idx val="2"/>
          <c:order val="2"/>
          <c:tx>
            <c:strRef>
              <c:f>Taul1!$D$4</c:f>
              <c:strCache>
                <c:ptCount val="1"/>
                <c:pt idx="0">
                  <c:v>1=Vähenee</c:v>
                </c:pt>
              </c:strCache>
            </c:strRef>
          </c:tx>
          <c:spPr>
            <a:solidFill>
              <a:srgbClr val="EB599E"/>
            </a:solidFill>
            <a:ln>
              <a:noFill/>
            </a:ln>
          </c:spPr>
          <c:invertIfNegative val="0"/>
          <c:dPt>
            <c:idx val="5"/>
            <c:invertIfNegative val="0"/>
            <c:bubble3D val="0"/>
            <c:extLst>
              <c:ext xmlns:c16="http://schemas.microsoft.com/office/drawing/2014/chart" uri="{C3380CC4-5D6E-409C-BE32-E72D297353CC}">
                <c16:uniqueId val="{00000002-B0FA-4059-AA80-9E446A8DAAAB}"/>
              </c:ext>
            </c:extLst>
          </c:dPt>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Taul1!$D$5:$D$9</c:f>
              <c:numCache>
                <c:formatCode>General</c:formatCode>
                <c:ptCount val="5"/>
                <c:pt idx="0">
                  <c:v>16.696269999999998</c:v>
                </c:pt>
                <c:pt idx="2">
                  <c:v>12.071099999999999</c:v>
                </c:pt>
                <c:pt idx="3">
                  <c:v>18.267320000000002</c:v>
                </c:pt>
                <c:pt idx="4">
                  <c:v>17.048850000000002</c:v>
                </c:pt>
              </c:numCache>
            </c:numRef>
          </c:val>
          <c:extLst>
            <c:ext xmlns:c16="http://schemas.microsoft.com/office/drawing/2014/chart" uri="{C3380CC4-5D6E-409C-BE32-E72D297353CC}">
              <c16:uniqueId val="{00000003-B0FA-4059-AA80-9E446A8DAAAB}"/>
            </c:ext>
          </c:extLst>
        </c:ser>
        <c:ser>
          <c:idx val="3"/>
          <c:order val="3"/>
          <c:tx>
            <c:strRef>
              <c:f>Taul1!$E$4</c:f>
              <c:strCache>
                <c:ptCount val="1"/>
                <c:pt idx="0">
                  <c:v>Ei osaa sanoa/
ei käytä lainkaan</c:v>
                </c:pt>
              </c:strCache>
            </c:strRef>
          </c:tx>
          <c:spPr>
            <a:solidFill>
              <a:srgbClr val="E1E1E1"/>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Taul1!$E$5:$E$9</c:f>
              <c:numCache>
                <c:formatCode>General</c:formatCode>
                <c:ptCount val="5"/>
                <c:pt idx="0">
                  <c:v>10.062659999999999</c:v>
                </c:pt>
                <c:pt idx="2">
                  <c:v>3.8891300000000002</c:v>
                </c:pt>
                <c:pt idx="3">
                  <c:v>6.3332300000000004</c:v>
                </c:pt>
                <c:pt idx="4">
                  <c:v>16.002960000000002</c:v>
                </c:pt>
              </c:numCache>
            </c:numRef>
          </c:val>
          <c:extLst>
            <c:ext xmlns:c16="http://schemas.microsoft.com/office/drawing/2014/chart" uri="{C3380CC4-5D6E-409C-BE32-E72D297353CC}">
              <c16:uniqueId val="{00000004-B0FA-4059-AA80-9E446A8DAAAB}"/>
            </c:ext>
          </c:extLst>
        </c:ser>
        <c:ser>
          <c:idx val="4"/>
          <c:order val="4"/>
          <c:tx>
            <c:strRef>
              <c:f>Taul1!$F$4</c:f>
              <c:strCache>
                <c:ptCount val="1"/>
                <c:pt idx="0">
                  <c:v>Keskiarvo</c:v>
                </c:pt>
              </c:strCache>
            </c:strRef>
          </c:tx>
          <c:spPr>
            <a:noFill/>
          </c:spPr>
          <c:invertIfNegative val="0"/>
          <c:dLbls>
            <c:numFmt formatCode="#,##0.0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Taul1!$F$5:$F$9</c:f>
              <c:numCache>
                <c:formatCode>General</c:formatCode>
                <c:ptCount val="5"/>
                <c:pt idx="0">
                  <c:v>2.04</c:v>
                </c:pt>
                <c:pt idx="2">
                  <c:v>2.0499999999999998</c:v>
                </c:pt>
                <c:pt idx="3">
                  <c:v>2.0499999999999998</c:v>
                </c:pt>
                <c:pt idx="4">
                  <c:v>2.02</c:v>
                </c:pt>
              </c:numCache>
            </c:numRef>
          </c:val>
          <c:extLst>
            <c:ext xmlns:c16="http://schemas.microsoft.com/office/drawing/2014/chart" uri="{C3380CC4-5D6E-409C-BE32-E72D297353CC}">
              <c16:uniqueId val="{00000005-B0FA-4059-AA80-9E446A8DAAAB}"/>
            </c:ext>
          </c:extLst>
        </c:ser>
        <c:dLbls>
          <c:showLegendKey val="0"/>
          <c:showVal val="0"/>
          <c:showCatName val="0"/>
          <c:showSerName val="0"/>
          <c:showPercent val="0"/>
          <c:showBubbleSize val="0"/>
        </c:dLbls>
        <c:gapWidth val="40"/>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5021500437445316"/>
              <c:y val="0.94542495278302408"/>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27083906447698369"/>
          <c:y val="3.3472085883163812E-2"/>
          <c:w val="0.68825681534731742"/>
          <c:h val="8.7519580609453002E-2"/>
        </c:manualLayout>
      </c:layout>
      <c:overlay val="0"/>
      <c:txPr>
        <a:bodyPr/>
        <a:lstStyle/>
        <a:p>
          <a:pPr>
            <a:defRPr sz="11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647456644606536"/>
          <c:y val="0.12647883205580734"/>
          <c:w val="0.27907697153237315"/>
          <c:h val="0.80879842937404711"/>
        </c:manualLayout>
      </c:layout>
      <c:barChart>
        <c:barDir val="bar"/>
        <c:grouping val="clustered"/>
        <c:varyColors val="0"/>
        <c:ser>
          <c:idx val="0"/>
          <c:order val="0"/>
          <c:tx>
            <c:strRef>
              <c:f>Taul1!$B$4</c:f>
              <c:strCache>
                <c:ptCount val="1"/>
                <c:pt idx="0">
                  <c:v>Saldoluku 
(Kasvaa - Vähenee)</c:v>
                </c:pt>
              </c:strCache>
            </c:strRef>
          </c:tx>
          <c:spPr>
            <a:noFill/>
          </c:spPr>
          <c:invertIfNegative val="0"/>
          <c:dLbls>
            <c:numFmt formatCode="#,##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Kaikki, n=1842</c:v>
                </c:pt>
                <c:pt idx="1">
                  <c:v>OSTAA NÄKEMISEEN LIITTYVIÄ TUOTTEITA/PALVELUJA</c:v>
                </c:pt>
                <c:pt idx="2">
                  <c:v>Heavy-ostajat, n=313</c:v>
                </c:pt>
                <c:pt idx="3">
                  <c:v>Medium-ostajat, n=751</c:v>
                </c:pt>
                <c:pt idx="4">
                  <c:v>Light-ostajat, n=778</c:v>
                </c:pt>
              </c:strCache>
            </c:strRef>
          </c:cat>
          <c:val>
            <c:numRef>
              <c:f>Taul1!$B$5:$B$9</c:f>
              <c:numCache>
                <c:formatCode>General</c:formatCode>
                <c:ptCount val="5"/>
                <c:pt idx="0">
                  <c:v>3.3760800000000017</c:v>
                </c:pt>
                <c:pt idx="2">
                  <c:v>5.1521600000000003</c:v>
                </c:pt>
                <c:pt idx="3">
                  <c:v>4.6499499999999969</c:v>
                </c:pt>
                <c:pt idx="4">
                  <c:v>1.4784499999999987</c:v>
                </c:pt>
              </c:numCache>
            </c:numRef>
          </c:val>
          <c:extLst>
            <c:ext xmlns:c16="http://schemas.microsoft.com/office/drawing/2014/chart" uri="{C3380CC4-5D6E-409C-BE32-E72D297353CC}">
              <c16:uniqueId val="{00000000-5C74-476F-9E12-DCBABC3991A0}"/>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1"/>
        <c:axPos val="r"/>
        <c:numFmt formatCode="General" sourceLinked="0"/>
        <c:majorTickMark val="none"/>
        <c:minorTickMark val="none"/>
        <c:tickLblPos val="low"/>
        <c:crossAx val="639421520"/>
        <c:crosses val="max"/>
        <c:auto val="1"/>
        <c:lblAlgn val="ctr"/>
        <c:lblOffset val="100"/>
        <c:tickLblSkip val="1"/>
        <c:noMultiLvlLbl val="0"/>
      </c:catAx>
      <c:valAx>
        <c:axId val="639421520"/>
        <c:scaling>
          <c:orientation val="minMax"/>
          <c:max val="50"/>
          <c:min val="-50"/>
        </c:scaling>
        <c:delete val="1"/>
        <c:axPos val="t"/>
        <c:numFmt formatCode="General" sourceLinked="0"/>
        <c:majorTickMark val="out"/>
        <c:minorTickMark val="none"/>
        <c:tickLblPos val="nextTo"/>
        <c:crossAx val="639397440"/>
        <c:crosses val="autoZero"/>
        <c:crossBetween val="between"/>
        <c:majorUnit val="10"/>
        <c:minorUnit val="1"/>
      </c:valAx>
      <c:spPr>
        <a:ln w="6350">
          <a:noFill/>
        </a:ln>
      </c:spPr>
    </c:plotArea>
    <c:legend>
      <c:legendPos val="t"/>
      <c:layout>
        <c:manualLayout>
          <c:xMode val="edge"/>
          <c:yMode val="edge"/>
          <c:x val="0.18334637618150493"/>
          <c:y val="3.4482758620689655E-2"/>
          <c:w val="0.81665362381849504"/>
          <c:h val="8.6449173959355891E-2"/>
        </c:manualLayout>
      </c:layout>
      <c:overlay val="0"/>
      <c:txPr>
        <a:bodyPr/>
        <a:lstStyle/>
        <a:p>
          <a:pPr>
            <a:defRPr sz="1100">
              <a:solidFill>
                <a:srgbClr val="262626"/>
              </a:solidFill>
            </a:defRPr>
          </a:pPr>
          <a:endParaRPr lang="fi-FI"/>
        </a:p>
      </c:txPr>
    </c:legend>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531227450020503"/>
          <c:y val="0.1264984641769068"/>
          <c:w val="0.51646549833269229"/>
          <c:h val="0.80794874643558123"/>
        </c:manualLayout>
      </c:layout>
      <c:barChart>
        <c:barDir val="bar"/>
        <c:grouping val="stacked"/>
        <c:varyColors val="0"/>
        <c:ser>
          <c:idx val="0"/>
          <c:order val="0"/>
          <c:tx>
            <c:strRef>
              <c:f>Taul1!$B$4</c:f>
              <c:strCache>
                <c:ptCount val="1"/>
                <c:pt idx="0">
                  <c:v>5=Täysin 
samaa mieltä</c:v>
                </c:pt>
              </c:strCache>
            </c:strRef>
          </c:tx>
          <c:spPr>
            <a:solidFill>
              <a:srgbClr val="4A7040"/>
            </a:solidFill>
            <a:ln>
              <a:noFill/>
            </a:ln>
          </c:spPr>
          <c:invertIfNegative val="0"/>
          <c:dLbls>
            <c:numFmt formatCode="#,##0" sourceLinked="0"/>
            <c:spPr>
              <a:noFill/>
              <a:ln>
                <a:noFill/>
              </a:ln>
              <a:effectLst/>
            </c:spPr>
            <c:txPr>
              <a:bodyPr/>
              <a:lstStyle/>
              <a:p>
                <a:pPr>
                  <a:defRPr sz="11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Pyrin kierrättämään mahdollisimman paljon vanhoja 
tai pieneksi jääneitä tuotteita tai tavaroita</c:v>
                </c:pt>
                <c:pt idx="1">
                  <c:v>Etsin mahdollisimman hyviä tarjouksia laatumerkeistä</c:v>
                </c:pt>
                <c:pt idx="2">
                  <c:v>Tuotteiden kotimaisuus on minulle tärkeää</c:v>
                </c:pt>
                <c:pt idx="3">
                  <c:v>Koen tärkeäksi, että yritys viestii avoimesti 
ympäristöön liittyvien asioiden edistämisestä</c:v>
                </c:pt>
                <c:pt idx="4">
                  <c:v>Ostan tuotteita yrityksiltä, jotka haluavat toimia 
eettisesti kestävästi</c:v>
                </c:pt>
                <c:pt idx="5">
                  <c:v>Yritysten tuotantoketjujen läpinäkyvyys on minulle tärkeää</c:v>
                </c:pt>
                <c:pt idx="6">
                  <c:v>Tuotteiden ympäristöystävällisyys vaikuttaa tuotteeni valintaan</c:v>
                </c:pt>
                <c:pt idx="7">
                  <c:v>Pyrin ostamaan aina edullisimman vaihtoehdon</c:v>
                </c:pt>
                <c:pt idx="8">
                  <c:v>Valitsen tuotteita, jotka kuormittavat ympäristöä mahdollisimman vähän</c:v>
                </c:pt>
              </c:strCache>
            </c:strRef>
          </c:cat>
          <c:val>
            <c:numRef>
              <c:f>Taul1!$B$5:$B$13</c:f>
              <c:numCache>
                <c:formatCode>General</c:formatCode>
                <c:ptCount val="9"/>
                <c:pt idx="0">
                  <c:v>32.565959999999997</c:v>
                </c:pt>
                <c:pt idx="1">
                  <c:v>24.273700000000002</c:v>
                </c:pt>
                <c:pt idx="2">
                  <c:v>15.53199</c:v>
                </c:pt>
                <c:pt idx="3">
                  <c:v>16.61533</c:v>
                </c:pt>
                <c:pt idx="4">
                  <c:v>11.13195</c:v>
                </c:pt>
                <c:pt idx="5">
                  <c:v>12.30715</c:v>
                </c:pt>
                <c:pt idx="6">
                  <c:v>10.891260000000001</c:v>
                </c:pt>
                <c:pt idx="7">
                  <c:v>14.098240000000001</c:v>
                </c:pt>
                <c:pt idx="8">
                  <c:v>9.72715</c:v>
                </c:pt>
              </c:numCache>
            </c:numRef>
          </c:val>
          <c:extLst>
            <c:ext xmlns:c16="http://schemas.microsoft.com/office/drawing/2014/chart" uri="{C3380CC4-5D6E-409C-BE32-E72D297353CC}">
              <c16:uniqueId val="{00000000-B0FA-4059-AA80-9E446A8DAAAB}"/>
            </c:ext>
          </c:extLst>
        </c:ser>
        <c:ser>
          <c:idx val="1"/>
          <c:order val="1"/>
          <c:tx>
            <c:strRef>
              <c:f>Taul1!$C$4</c:f>
              <c:strCache>
                <c:ptCount val="1"/>
                <c:pt idx="0">
                  <c:v>4=Melko paljon 
samaa mieltä</c:v>
                </c:pt>
              </c:strCache>
            </c:strRef>
          </c:tx>
          <c:spPr>
            <a:solidFill>
              <a:srgbClr val="70AD4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Pyrin kierrättämään mahdollisimman paljon vanhoja 
tai pieneksi jääneitä tuotteita tai tavaroita</c:v>
                </c:pt>
                <c:pt idx="1">
                  <c:v>Etsin mahdollisimman hyviä tarjouksia laatumerkeistä</c:v>
                </c:pt>
                <c:pt idx="2">
                  <c:v>Tuotteiden kotimaisuus on minulle tärkeää</c:v>
                </c:pt>
                <c:pt idx="3">
                  <c:v>Koen tärkeäksi, että yritys viestii avoimesti 
ympäristöön liittyvien asioiden edistämisestä</c:v>
                </c:pt>
                <c:pt idx="4">
                  <c:v>Ostan tuotteita yrityksiltä, jotka haluavat toimia 
eettisesti kestävästi</c:v>
                </c:pt>
                <c:pt idx="5">
                  <c:v>Yritysten tuotantoketjujen läpinäkyvyys on minulle tärkeää</c:v>
                </c:pt>
                <c:pt idx="6">
                  <c:v>Tuotteiden ympäristöystävällisyys vaikuttaa tuotteeni valintaan</c:v>
                </c:pt>
                <c:pt idx="7">
                  <c:v>Pyrin ostamaan aina edullisimman vaihtoehdon</c:v>
                </c:pt>
                <c:pt idx="8">
                  <c:v>Valitsen tuotteita, jotka kuormittavat ympäristöä mahdollisimman vähän</c:v>
                </c:pt>
              </c:strCache>
            </c:strRef>
          </c:cat>
          <c:val>
            <c:numRef>
              <c:f>Taul1!$C$5:$C$13</c:f>
              <c:numCache>
                <c:formatCode>General</c:formatCode>
                <c:ptCount val="9"/>
                <c:pt idx="0">
                  <c:v>25.69041</c:v>
                </c:pt>
                <c:pt idx="1">
                  <c:v>35.139299999999999</c:v>
                </c:pt>
                <c:pt idx="2">
                  <c:v>28.253910000000001</c:v>
                </c:pt>
                <c:pt idx="3">
                  <c:v>24.439330000000002</c:v>
                </c:pt>
                <c:pt idx="4">
                  <c:v>22.37396</c:v>
                </c:pt>
                <c:pt idx="5">
                  <c:v>20.90418</c:v>
                </c:pt>
                <c:pt idx="6">
                  <c:v>22.362310000000001</c:v>
                </c:pt>
                <c:pt idx="7">
                  <c:v>23.086849999999998</c:v>
                </c:pt>
                <c:pt idx="8">
                  <c:v>19.75967</c:v>
                </c:pt>
              </c:numCache>
            </c:numRef>
          </c:val>
          <c:extLst>
            <c:ext xmlns:c16="http://schemas.microsoft.com/office/drawing/2014/chart" uri="{C3380CC4-5D6E-409C-BE32-E72D297353CC}">
              <c16:uniqueId val="{00000001-B0FA-4059-AA80-9E446A8DAAAB}"/>
            </c:ext>
          </c:extLst>
        </c:ser>
        <c:ser>
          <c:idx val="2"/>
          <c:order val="2"/>
          <c:tx>
            <c:strRef>
              <c:f>Taul1!$D$4</c:f>
              <c:strCache>
                <c:ptCount val="1"/>
                <c:pt idx="0">
                  <c:v>3=Jokseenkin 
samaa mieltä</c:v>
                </c:pt>
              </c:strCache>
            </c:strRef>
          </c:tx>
          <c:spPr>
            <a:solidFill>
              <a:srgbClr val="B9E6FD"/>
            </a:solidFill>
            <a:ln>
              <a:noFill/>
            </a:ln>
          </c:spPr>
          <c:invertIfNegative val="0"/>
          <c:dPt>
            <c:idx val="5"/>
            <c:invertIfNegative val="0"/>
            <c:bubble3D val="0"/>
            <c:extLst>
              <c:ext xmlns:c16="http://schemas.microsoft.com/office/drawing/2014/chart" uri="{C3380CC4-5D6E-409C-BE32-E72D297353CC}">
                <c16:uniqueId val="{00000002-B0FA-4059-AA80-9E446A8DAAAB}"/>
              </c:ext>
            </c:extLst>
          </c:dPt>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Pyrin kierrättämään mahdollisimman paljon vanhoja 
tai pieneksi jääneitä tuotteita tai tavaroita</c:v>
                </c:pt>
                <c:pt idx="1">
                  <c:v>Etsin mahdollisimman hyviä tarjouksia laatumerkeistä</c:v>
                </c:pt>
                <c:pt idx="2">
                  <c:v>Tuotteiden kotimaisuus on minulle tärkeää</c:v>
                </c:pt>
                <c:pt idx="3">
                  <c:v>Koen tärkeäksi, että yritys viestii avoimesti 
ympäristöön liittyvien asioiden edistämisestä</c:v>
                </c:pt>
                <c:pt idx="4">
                  <c:v>Ostan tuotteita yrityksiltä, jotka haluavat toimia 
eettisesti kestävästi</c:v>
                </c:pt>
                <c:pt idx="5">
                  <c:v>Yritysten tuotantoketjujen läpinäkyvyys on minulle tärkeää</c:v>
                </c:pt>
                <c:pt idx="6">
                  <c:v>Tuotteiden ympäristöystävällisyys vaikuttaa tuotteeni valintaan</c:v>
                </c:pt>
                <c:pt idx="7">
                  <c:v>Pyrin ostamaan aina edullisimman vaihtoehdon</c:v>
                </c:pt>
                <c:pt idx="8">
                  <c:v>Valitsen tuotteita, jotka kuormittavat ympäristöä mahdollisimman vähän</c:v>
                </c:pt>
              </c:strCache>
            </c:strRef>
          </c:cat>
          <c:val>
            <c:numRef>
              <c:f>Taul1!$D$5:$D$13</c:f>
              <c:numCache>
                <c:formatCode>General</c:formatCode>
                <c:ptCount val="9"/>
                <c:pt idx="0">
                  <c:v>23.4343</c:v>
                </c:pt>
                <c:pt idx="1">
                  <c:v>23.763909999999999</c:v>
                </c:pt>
                <c:pt idx="2">
                  <c:v>31.849209999999999</c:v>
                </c:pt>
                <c:pt idx="3">
                  <c:v>29.678740000000001</c:v>
                </c:pt>
                <c:pt idx="4">
                  <c:v>34.334099999999999</c:v>
                </c:pt>
                <c:pt idx="5">
                  <c:v>32.875230000000002</c:v>
                </c:pt>
                <c:pt idx="6">
                  <c:v>34.945480000000003</c:v>
                </c:pt>
                <c:pt idx="7">
                  <c:v>24.68393</c:v>
                </c:pt>
                <c:pt idx="8">
                  <c:v>36.044199999999996</c:v>
                </c:pt>
              </c:numCache>
            </c:numRef>
          </c:val>
          <c:extLst>
            <c:ext xmlns:c16="http://schemas.microsoft.com/office/drawing/2014/chart" uri="{C3380CC4-5D6E-409C-BE32-E72D297353CC}">
              <c16:uniqueId val="{00000003-B0FA-4059-AA80-9E446A8DAAAB}"/>
            </c:ext>
          </c:extLst>
        </c:ser>
        <c:ser>
          <c:idx val="3"/>
          <c:order val="3"/>
          <c:tx>
            <c:strRef>
              <c:f>Taul1!$E$4</c:f>
              <c:strCache>
                <c:ptCount val="1"/>
                <c:pt idx="0">
                  <c:v>2=Jonkin verran 
eri mieltä</c:v>
                </c:pt>
              </c:strCache>
            </c:strRef>
          </c:tx>
          <c:spPr>
            <a:solidFill>
              <a:srgbClr val="F39FC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Pyrin kierrättämään mahdollisimman paljon vanhoja 
tai pieneksi jääneitä tuotteita tai tavaroita</c:v>
                </c:pt>
                <c:pt idx="1">
                  <c:v>Etsin mahdollisimman hyviä tarjouksia laatumerkeistä</c:v>
                </c:pt>
                <c:pt idx="2">
                  <c:v>Tuotteiden kotimaisuus on minulle tärkeää</c:v>
                </c:pt>
                <c:pt idx="3">
                  <c:v>Koen tärkeäksi, että yritys viestii avoimesti 
ympäristöön liittyvien asioiden edistämisestä</c:v>
                </c:pt>
                <c:pt idx="4">
                  <c:v>Ostan tuotteita yrityksiltä, jotka haluavat toimia 
eettisesti kestävästi</c:v>
                </c:pt>
                <c:pt idx="5">
                  <c:v>Yritysten tuotantoketjujen läpinäkyvyys on minulle tärkeää</c:v>
                </c:pt>
                <c:pt idx="6">
                  <c:v>Tuotteiden ympäristöystävällisyys vaikuttaa tuotteeni valintaan</c:v>
                </c:pt>
                <c:pt idx="7">
                  <c:v>Pyrin ostamaan aina edullisimman vaihtoehdon</c:v>
                </c:pt>
                <c:pt idx="8">
                  <c:v>Valitsen tuotteita, jotka kuormittavat ympäristöä mahdollisimman vähän</c:v>
                </c:pt>
              </c:strCache>
            </c:strRef>
          </c:cat>
          <c:val>
            <c:numRef>
              <c:f>Taul1!$E$5:$E$13</c:f>
              <c:numCache>
                <c:formatCode>General</c:formatCode>
                <c:ptCount val="9"/>
                <c:pt idx="0">
                  <c:v>11.04379</c:v>
                </c:pt>
                <c:pt idx="1">
                  <c:v>10.374549999999999</c:v>
                </c:pt>
                <c:pt idx="2">
                  <c:v>15.9488</c:v>
                </c:pt>
                <c:pt idx="3">
                  <c:v>15.08907</c:v>
                </c:pt>
                <c:pt idx="4">
                  <c:v>16.655000000000001</c:v>
                </c:pt>
                <c:pt idx="5">
                  <c:v>17.404419999999998</c:v>
                </c:pt>
                <c:pt idx="6">
                  <c:v>18.46143</c:v>
                </c:pt>
                <c:pt idx="7">
                  <c:v>26.378900000000002</c:v>
                </c:pt>
                <c:pt idx="8">
                  <c:v>19.954750000000001</c:v>
                </c:pt>
              </c:numCache>
            </c:numRef>
          </c:val>
          <c:extLst>
            <c:ext xmlns:c16="http://schemas.microsoft.com/office/drawing/2014/chart" uri="{C3380CC4-5D6E-409C-BE32-E72D297353CC}">
              <c16:uniqueId val="{00000004-B0FA-4059-AA80-9E446A8DAAAB}"/>
            </c:ext>
          </c:extLst>
        </c:ser>
        <c:ser>
          <c:idx val="4"/>
          <c:order val="4"/>
          <c:tx>
            <c:strRef>
              <c:f>Taul1!$F$4</c:f>
              <c:strCache>
                <c:ptCount val="1"/>
                <c:pt idx="0">
                  <c:v>1=Täysin 
eri mieltä</c:v>
                </c:pt>
              </c:strCache>
            </c:strRef>
          </c:tx>
          <c:spPr>
            <a:solidFill>
              <a:srgbClr val="C10F70"/>
            </a:solidFill>
          </c:spPr>
          <c:invertIfNegative val="0"/>
          <c:dLbls>
            <c:numFmt formatCode="#,##0" sourceLinked="0"/>
            <c:spPr>
              <a:noFill/>
              <a:ln>
                <a:noFill/>
              </a:ln>
              <a:effectLst/>
            </c:spPr>
            <c:txPr>
              <a:bodyPr/>
              <a:lstStyle/>
              <a:p>
                <a:pPr>
                  <a:defRPr sz="11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Pyrin kierrättämään mahdollisimman paljon vanhoja 
tai pieneksi jääneitä tuotteita tai tavaroita</c:v>
                </c:pt>
                <c:pt idx="1">
                  <c:v>Etsin mahdollisimman hyviä tarjouksia laatumerkeistä</c:v>
                </c:pt>
                <c:pt idx="2">
                  <c:v>Tuotteiden kotimaisuus on minulle tärkeää</c:v>
                </c:pt>
                <c:pt idx="3">
                  <c:v>Koen tärkeäksi, että yritys viestii avoimesti 
ympäristöön liittyvien asioiden edistämisestä</c:v>
                </c:pt>
                <c:pt idx="4">
                  <c:v>Ostan tuotteita yrityksiltä, jotka haluavat toimia 
eettisesti kestävästi</c:v>
                </c:pt>
                <c:pt idx="5">
                  <c:v>Yritysten tuotantoketjujen läpinäkyvyys on minulle tärkeää</c:v>
                </c:pt>
                <c:pt idx="6">
                  <c:v>Tuotteiden ympäristöystävällisyys vaikuttaa tuotteeni valintaan</c:v>
                </c:pt>
                <c:pt idx="7">
                  <c:v>Pyrin ostamaan aina edullisimman vaihtoehdon</c:v>
                </c:pt>
                <c:pt idx="8">
                  <c:v>Valitsen tuotteita, jotka kuormittavat ympäristöä mahdollisimman vähän</c:v>
                </c:pt>
              </c:strCache>
            </c:strRef>
          </c:cat>
          <c:val>
            <c:numRef>
              <c:f>Taul1!$F$5:$F$13</c:f>
              <c:numCache>
                <c:formatCode>General</c:formatCode>
                <c:ptCount val="9"/>
                <c:pt idx="0">
                  <c:v>5.3976100000000002</c:v>
                </c:pt>
                <c:pt idx="1">
                  <c:v>4.7170100000000001</c:v>
                </c:pt>
                <c:pt idx="2">
                  <c:v>6.5770099999999996</c:v>
                </c:pt>
                <c:pt idx="3">
                  <c:v>9.7120700000000006</c:v>
                </c:pt>
                <c:pt idx="4">
                  <c:v>9.0085800000000003</c:v>
                </c:pt>
                <c:pt idx="5">
                  <c:v>9.9791600000000003</c:v>
                </c:pt>
                <c:pt idx="6">
                  <c:v>10.2157</c:v>
                </c:pt>
                <c:pt idx="7">
                  <c:v>10.435129999999999</c:v>
                </c:pt>
                <c:pt idx="8">
                  <c:v>8.7235999999999994</c:v>
                </c:pt>
              </c:numCache>
            </c:numRef>
          </c:val>
          <c:extLst>
            <c:ext xmlns:c16="http://schemas.microsoft.com/office/drawing/2014/chart" uri="{C3380CC4-5D6E-409C-BE32-E72D297353CC}">
              <c16:uniqueId val="{00000005-B0FA-4059-AA80-9E446A8DAAAB}"/>
            </c:ext>
          </c:extLst>
        </c:ser>
        <c:ser>
          <c:idx val="5"/>
          <c:order val="5"/>
          <c:tx>
            <c:strRef>
              <c:f>Taul1!$G$4</c:f>
              <c:strCache>
                <c:ptCount val="1"/>
                <c:pt idx="0">
                  <c:v>Ei osaa 
sanoa</c:v>
                </c:pt>
              </c:strCache>
            </c:strRef>
          </c:tx>
          <c:spPr>
            <a:solidFill>
              <a:srgbClr val="E1E1E1"/>
            </a:solidFill>
          </c:spPr>
          <c:invertIfNegative val="0"/>
          <c:dLbls>
            <c:numFmt formatCode="#,##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Taul1!$A$5:$A$13</c:f>
              <c:strCache>
                <c:ptCount val="9"/>
                <c:pt idx="0">
                  <c:v>Pyrin kierrättämään mahdollisimman paljon vanhoja 
tai pieneksi jääneitä tuotteita tai tavaroita</c:v>
                </c:pt>
                <c:pt idx="1">
                  <c:v>Etsin mahdollisimman hyviä tarjouksia laatumerkeistä</c:v>
                </c:pt>
                <c:pt idx="2">
                  <c:v>Tuotteiden kotimaisuus on minulle tärkeää</c:v>
                </c:pt>
                <c:pt idx="3">
                  <c:v>Koen tärkeäksi, että yritys viestii avoimesti 
ympäristöön liittyvien asioiden edistämisestä</c:v>
                </c:pt>
                <c:pt idx="4">
                  <c:v>Ostan tuotteita yrityksiltä, jotka haluavat toimia 
eettisesti kestävästi</c:v>
                </c:pt>
                <c:pt idx="5">
                  <c:v>Yritysten tuotantoketjujen läpinäkyvyys on minulle tärkeää</c:v>
                </c:pt>
                <c:pt idx="6">
                  <c:v>Tuotteiden ympäristöystävällisyys vaikuttaa tuotteeni valintaan</c:v>
                </c:pt>
                <c:pt idx="7">
                  <c:v>Pyrin ostamaan aina edullisimman vaihtoehdon</c:v>
                </c:pt>
                <c:pt idx="8">
                  <c:v>Valitsen tuotteita, jotka kuormittavat ympäristöä mahdollisimman vähän</c:v>
                </c:pt>
              </c:strCache>
            </c:strRef>
          </c:cat>
          <c:val>
            <c:numRef>
              <c:f>Taul1!$G$5:$G$13</c:f>
              <c:numCache>
                <c:formatCode>General</c:formatCode>
                <c:ptCount val="9"/>
                <c:pt idx="0">
                  <c:v>1.8679399999999999</c:v>
                </c:pt>
                <c:pt idx="1">
                  <c:v>1.73153</c:v>
                </c:pt>
                <c:pt idx="2">
                  <c:v>1.8390899999999999</c:v>
                </c:pt>
                <c:pt idx="3">
                  <c:v>4.4654600000000002</c:v>
                </c:pt>
                <c:pt idx="4">
                  <c:v>6.4964000000000004</c:v>
                </c:pt>
                <c:pt idx="5">
                  <c:v>6.5298600000000002</c:v>
                </c:pt>
                <c:pt idx="6">
                  <c:v>3.1238199999999998</c:v>
                </c:pt>
                <c:pt idx="7">
                  <c:v>1.3169500000000001</c:v>
                </c:pt>
                <c:pt idx="8">
                  <c:v>5.7906399999999998</c:v>
                </c:pt>
              </c:numCache>
            </c:numRef>
          </c:val>
          <c:extLst>
            <c:ext xmlns:c16="http://schemas.microsoft.com/office/drawing/2014/chart" uri="{C3380CC4-5D6E-409C-BE32-E72D297353CC}">
              <c16:uniqueId val="{00000000-BD44-4A56-9475-E2AD5E197CC4}"/>
            </c:ext>
          </c:extLst>
        </c:ser>
        <c:ser>
          <c:idx val="6"/>
          <c:order val="6"/>
          <c:tx>
            <c:strRef>
              <c:f>Taul1!$H$4</c:f>
              <c:strCache>
                <c:ptCount val="1"/>
                <c:pt idx="0">
                  <c:v>Keskiarvo</c:v>
                </c:pt>
              </c:strCache>
            </c:strRef>
          </c:tx>
          <c:spPr>
            <a:noFill/>
          </c:spPr>
          <c:invertIfNegative val="0"/>
          <c:dLbls>
            <c:numFmt formatCode="#,##0.0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Taul1!$A$5:$A$13</c:f>
              <c:strCache>
                <c:ptCount val="9"/>
                <c:pt idx="0">
                  <c:v>Pyrin kierrättämään mahdollisimman paljon vanhoja 
tai pieneksi jääneitä tuotteita tai tavaroita</c:v>
                </c:pt>
                <c:pt idx="1">
                  <c:v>Etsin mahdollisimman hyviä tarjouksia laatumerkeistä</c:v>
                </c:pt>
                <c:pt idx="2">
                  <c:v>Tuotteiden kotimaisuus on minulle tärkeää</c:v>
                </c:pt>
                <c:pt idx="3">
                  <c:v>Koen tärkeäksi, että yritys viestii avoimesti 
ympäristöön liittyvien asioiden edistämisestä</c:v>
                </c:pt>
                <c:pt idx="4">
                  <c:v>Ostan tuotteita yrityksiltä, jotka haluavat toimia 
eettisesti kestävästi</c:v>
                </c:pt>
                <c:pt idx="5">
                  <c:v>Yritysten tuotantoketjujen läpinäkyvyys on minulle tärkeää</c:v>
                </c:pt>
                <c:pt idx="6">
                  <c:v>Tuotteiden ympäristöystävällisyys vaikuttaa tuotteeni valintaan</c:v>
                </c:pt>
                <c:pt idx="7">
                  <c:v>Pyrin ostamaan aina edullisimman vaihtoehdon</c:v>
                </c:pt>
                <c:pt idx="8">
                  <c:v>Valitsen tuotteita, jotka kuormittavat ympäristöä mahdollisimman vähän</c:v>
                </c:pt>
              </c:strCache>
            </c:strRef>
          </c:cat>
          <c:val>
            <c:numRef>
              <c:f>Taul1!$H$5:$H$13</c:f>
              <c:numCache>
                <c:formatCode>General</c:formatCode>
                <c:ptCount val="9"/>
                <c:pt idx="0">
                  <c:v>3.7</c:v>
                </c:pt>
                <c:pt idx="1">
                  <c:v>3.65</c:v>
                </c:pt>
                <c:pt idx="2">
                  <c:v>3.31</c:v>
                </c:pt>
                <c:pt idx="3">
                  <c:v>3.24</c:v>
                </c:pt>
                <c:pt idx="4">
                  <c:v>3.11</c:v>
                </c:pt>
                <c:pt idx="5">
                  <c:v>3.09</c:v>
                </c:pt>
                <c:pt idx="6">
                  <c:v>3.05</c:v>
                </c:pt>
                <c:pt idx="7">
                  <c:v>3.04</c:v>
                </c:pt>
                <c:pt idx="8">
                  <c:v>3.02</c:v>
                </c:pt>
              </c:numCache>
            </c:numRef>
          </c:val>
          <c:extLst>
            <c:ext xmlns:c16="http://schemas.microsoft.com/office/drawing/2014/chart" uri="{C3380CC4-5D6E-409C-BE32-E72D297353CC}">
              <c16:uniqueId val="{00000000-B67C-49CA-9F6A-794E0A4AA0B6}"/>
            </c:ext>
          </c:extLst>
        </c:ser>
        <c:dLbls>
          <c:showLegendKey val="0"/>
          <c:showVal val="0"/>
          <c:showCatName val="0"/>
          <c:showSerName val="0"/>
          <c:showPercent val="0"/>
          <c:showBubbleSize val="0"/>
        </c:dLbls>
        <c:gapWidth val="30"/>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5021500437445316"/>
              <c:y val="0.94542495278302408"/>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15981028612844467"/>
          <c:y val="3.0819565989264604E-2"/>
          <c:w val="0.83692744906684824"/>
          <c:h val="8.8868815138160792E-2"/>
        </c:manualLayout>
      </c:layout>
      <c:overlay val="0"/>
      <c:txPr>
        <a:bodyPr/>
        <a:lstStyle/>
        <a:p>
          <a:pPr>
            <a:defRPr sz="11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338655790755264"/>
          <c:y val="0.1264984641769068"/>
          <c:w val="0.50839121492534467"/>
          <c:h val="0.80794874643558123"/>
        </c:manualLayout>
      </c:layout>
      <c:barChart>
        <c:barDir val="bar"/>
        <c:grouping val="stacked"/>
        <c:varyColors val="0"/>
        <c:ser>
          <c:idx val="0"/>
          <c:order val="0"/>
          <c:tx>
            <c:strRef>
              <c:f>Taul1!$B$4</c:f>
              <c:strCache>
                <c:ptCount val="1"/>
                <c:pt idx="0">
                  <c:v>5=Täysin 
samaa mieltä</c:v>
                </c:pt>
              </c:strCache>
            </c:strRef>
          </c:tx>
          <c:spPr>
            <a:solidFill>
              <a:srgbClr val="4A7040"/>
            </a:solidFill>
            <a:ln>
              <a:noFill/>
            </a:ln>
          </c:spPr>
          <c:invertIfNegative val="0"/>
          <c:dLbls>
            <c:numFmt formatCode="#,##0" sourceLinked="0"/>
            <c:spPr>
              <a:noFill/>
              <a:ln>
                <a:noFill/>
              </a:ln>
              <a:effectLst/>
            </c:spPr>
            <c:txPr>
              <a:bodyPr/>
              <a:lstStyle/>
              <a:p>
                <a:pPr>
                  <a:defRPr sz="11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Tuotteiden vastuullisuudesta ja muista ominaisuuksista kertovat sertifikaatit vaikuttavat tuotteeni valintaan</c:v>
                </c:pt>
                <c:pt idx="1">
                  <c:v>Tuotearvioinnit, esimerkiksi tuotetestit mediassa, vaikuttavat ostopäätöksiini</c:v>
                </c:pt>
                <c:pt idx="2">
                  <c:v>Ostan usein kansainvälisien brändien tuotteita</c:v>
                </c:pt>
                <c:pt idx="3">
                  <c:v>Verkkokauppojen omien sivujen tuotearviot 
vaikuttavat ostopäätöksiini</c:v>
                </c:pt>
                <c:pt idx="4">
                  <c:v>Ostan mielelläni käytettyjä vaatteita tai tavaroita</c:v>
                </c:pt>
                <c:pt idx="5">
                  <c:v>Ystävien ja tuttavien suositukset vaikuttavat 
tuotteeni valintaan</c:v>
                </c:pt>
                <c:pt idx="6">
                  <c:v>Ostan yleensä tietyn brändin tuotteita</c:v>
                </c:pt>
                <c:pt idx="7">
                  <c:v>Ostan mieluiten uutuuksia</c:v>
                </c:pt>
                <c:pt idx="8">
                  <c:v>Some-vaikuttajat (bloggarit ja vloggarit) vaikuttavat 
tuotteeni valintaan</c:v>
                </c:pt>
              </c:strCache>
            </c:strRef>
          </c:cat>
          <c:val>
            <c:numRef>
              <c:f>Taul1!$B$5:$B$13</c:f>
              <c:numCache>
                <c:formatCode>General</c:formatCode>
                <c:ptCount val="9"/>
                <c:pt idx="0">
                  <c:v>10.27904</c:v>
                </c:pt>
                <c:pt idx="1">
                  <c:v>8.6133199999999999</c:v>
                </c:pt>
                <c:pt idx="2">
                  <c:v>7.4191500000000001</c:v>
                </c:pt>
                <c:pt idx="3">
                  <c:v>7.9319300000000004</c:v>
                </c:pt>
                <c:pt idx="4">
                  <c:v>16.133590000000002</c:v>
                </c:pt>
                <c:pt idx="5">
                  <c:v>5.5501199999999997</c:v>
                </c:pt>
                <c:pt idx="6">
                  <c:v>5.0532000000000004</c:v>
                </c:pt>
                <c:pt idx="7">
                  <c:v>3.2574700000000001</c:v>
                </c:pt>
                <c:pt idx="8">
                  <c:v>2.3424200000000002</c:v>
                </c:pt>
              </c:numCache>
            </c:numRef>
          </c:val>
          <c:extLst>
            <c:ext xmlns:c16="http://schemas.microsoft.com/office/drawing/2014/chart" uri="{C3380CC4-5D6E-409C-BE32-E72D297353CC}">
              <c16:uniqueId val="{00000000-B0FA-4059-AA80-9E446A8DAAAB}"/>
            </c:ext>
          </c:extLst>
        </c:ser>
        <c:ser>
          <c:idx val="1"/>
          <c:order val="1"/>
          <c:tx>
            <c:strRef>
              <c:f>Taul1!$C$4</c:f>
              <c:strCache>
                <c:ptCount val="1"/>
                <c:pt idx="0">
                  <c:v>4=Melko paljon 
samaa mieltä</c:v>
                </c:pt>
              </c:strCache>
            </c:strRef>
          </c:tx>
          <c:spPr>
            <a:solidFill>
              <a:srgbClr val="70AD4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Tuotteiden vastuullisuudesta ja muista ominaisuuksista kertovat sertifikaatit vaikuttavat tuotteeni valintaan</c:v>
                </c:pt>
                <c:pt idx="1">
                  <c:v>Tuotearvioinnit, esimerkiksi tuotetestit mediassa, vaikuttavat ostopäätöksiini</c:v>
                </c:pt>
                <c:pt idx="2">
                  <c:v>Ostan usein kansainvälisien brändien tuotteita</c:v>
                </c:pt>
                <c:pt idx="3">
                  <c:v>Verkkokauppojen omien sivujen tuotearviot 
vaikuttavat ostopäätöksiini</c:v>
                </c:pt>
                <c:pt idx="4">
                  <c:v>Ostan mielelläni käytettyjä vaatteita tai tavaroita</c:v>
                </c:pt>
                <c:pt idx="5">
                  <c:v>Ystävien ja tuttavien suositukset vaikuttavat 
tuotteeni valintaan</c:v>
                </c:pt>
                <c:pt idx="6">
                  <c:v>Ostan yleensä tietyn brändin tuotteita</c:v>
                </c:pt>
                <c:pt idx="7">
                  <c:v>Ostan mieluiten uutuuksia</c:v>
                </c:pt>
                <c:pt idx="8">
                  <c:v>Some-vaikuttajat (bloggarit ja vloggarit) vaikuttavat 
tuotteeni valintaan</c:v>
                </c:pt>
              </c:strCache>
            </c:strRef>
          </c:cat>
          <c:val>
            <c:numRef>
              <c:f>Taul1!$C$5:$C$13</c:f>
              <c:numCache>
                <c:formatCode>General</c:formatCode>
                <c:ptCount val="9"/>
                <c:pt idx="0">
                  <c:v>21.518419999999999</c:v>
                </c:pt>
                <c:pt idx="1">
                  <c:v>22.736660000000001</c:v>
                </c:pt>
                <c:pt idx="2">
                  <c:v>17.849959999999999</c:v>
                </c:pt>
                <c:pt idx="3">
                  <c:v>19.6556</c:v>
                </c:pt>
                <c:pt idx="4">
                  <c:v>15.550549999999999</c:v>
                </c:pt>
                <c:pt idx="5">
                  <c:v>17.407640000000001</c:v>
                </c:pt>
                <c:pt idx="6">
                  <c:v>19.93253</c:v>
                </c:pt>
                <c:pt idx="7">
                  <c:v>10.73212</c:v>
                </c:pt>
                <c:pt idx="8">
                  <c:v>5.9111500000000001</c:v>
                </c:pt>
              </c:numCache>
            </c:numRef>
          </c:val>
          <c:extLst>
            <c:ext xmlns:c16="http://schemas.microsoft.com/office/drawing/2014/chart" uri="{C3380CC4-5D6E-409C-BE32-E72D297353CC}">
              <c16:uniqueId val="{00000001-B0FA-4059-AA80-9E446A8DAAAB}"/>
            </c:ext>
          </c:extLst>
        </c:ser>
        <c:ser>
          <c:idx val="2"/>
          <c:order val="2"/>
          <c:tx>
            <c:strRef>
              <c:f>Taul1!$D$4</c:f>
              <c:strCache>
                <c:ptCount val="1"/>
                <c:pt idx="0">
                  <c:v>3=Jokseenkin 
samaa mieltä</c:v>
                </c:pt>
              </c:strCache>
            </c:strRef>
          </c:tx>
          <c:spPr>
            <a:solidFill>
              <a:srgbClr val="B9E6FD"/>
            </a:solidFill>
            <a:ln>
              <a:noFill/>
            </a:ln>
          </c:spPr>
          <c:invertIfNegative val="0"/>
          <c:dPt>
            <c:idx val="5"/>
            <c:invertIfNegative val="0"/>
            <c:bubble3D val="0"/>
            <c:extLst>
              <c:ext xmlns:c16="http://schemas.microsoft.com/office/drawing/2014/chart" uri="{C3380CC4-5D6E-409C-BE32-E72D297353CC}">
                <c16:uniqueId val="{00000002-B0FA-4059-AA80-9E446A8DAAAB}"/>
              </c:ext>
            </c:extLst>
          </c:dPt>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Tuotteiden vastuullisuudesta ja muista ominaisuuksista kertovat sertifikaatit vaikuttavat tuotteeni valintaan</c:v>
                </c:pt>
                <c:pt idx="1">
                  <c:v>Tuotearvioinnit, esimerkiksi tuotetestit mediassa, vaikuttavat ostopäätöksiini</c:v>
                </c:pt>
                <c:pt idx="2">
                  <c:v>Ostan usein kansainvälisien brändien tuotteita</c:v>
                </c:pt>
                <c:pt idx="3">
                  <c:v>Verkkokauppojen omien sivujen tuotearviot 
vaikuttavat ostopäätöksiini</c:v>
                </c:pt>
                <c:pt idx="4">
                  <c:v>Ostan mielelläni käytettyjä vaatteita tai tavaroita</c:v>
                </c:pt>
                <c:pt idx="5">
                  <c:v>Ystävien ja tuttavien suositukset vaikuttavat 
tuotteeni valintaan</c:v>
                </c:pt>
                <c:pt idx="6">
                  <c:v>Ostan yleensä tietyn brändin tuotteita</c:v>
                </c:pt>
                <c:pt idx="7">
                  <c:v>Ostan mieluiten uutuuksia</c:v>
                </c:pt>
                <c:pt idx="8">
                  <c:v>Some-vaikuttajat (bloggarit ja vloggarit) vaikuttavat 
tuotteeni valintaan</c:v>
                </c:pt>
              </c:strCache>
            </c:strRef>
          </c:cat>
          <c:val>
            <c:numRef>
              <c:f>Taul1!$D$5:$D$13</c:f>
              <c:numCache>
                <c:formatCode>General</c:formatCode>
                <c:ptCount val="9"/>
                <c:pt idx="0">
                  <c:v>32.14743</c:v>
                </c:pt>
                <c:pt idx="1">
                  <c:v>33.125039999999998</c:v>
                </c:pt>
                <c:pt idx="2">
                  <c:v>31.329460000000001</c:v>
                </c:pt>
                <c:pt idx="3">
                  <c:v>31.259399999999999</c:v>
                </c:pt>
                <c:pt idx="4">
                  <c:v>20.152750000000001</c:v>
                </c:pt>
                <c:pt idx="5">
                  <c:v>33.601999999999997</c:v>
                </c:pt>
                <c:pt idx="6">
                  <c:v>29.158449999999998</c:v>
                </c:pt>
                <c:pt idx="7">
                  <c:v>24.727440000000001</c:v>
                </c:pt>
                <c:pt idx="8">
                  <c:v>9.2796000000000003</c:v>
                </c:pt>
              </c:numCache>
            </c:numRef>
          </c:val>
          <c:extLst>
            <c:ext xmlns:c16="http://schemas.microsoft.com/office/drawing/2014/chart" uri="{C3380CC4-5D6E-409C-BE32-E72D297353CC}">
              <c16:uniqueId val="{00000003-B0FA-4059-AA80-9E446A8DAAAB}"/>
            </c:ext>
          </c:extLst>
        </c:ser>
        <c:ser>
          <c:idx val="3"/>
          <c:order val="3"/>
          <c:tx>
            <c:strRef>
              <c:f>Taul1!$E$4</c:f>
              <c:strCache>
                <c:ptCount val="1"/>
                <c:pt idx="0">
                  <c:v>2=Jonkin verran 
eri mieltä</c:v>
                </c:pt>
              </c:strCache>
            </c:strRef>
          </c:tx>
          <c:spPr>
            <a:solidFill>
              <a:srgbClr val="F39FC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Tuotteiden vastuullisuudesta ja muista ominaisuuksista kertovat sertifikaatit vaikuttavat tuotteeni valintaan</c:v>
                </c:pt>
                <c:pt idx="1">
                  <c:v>Tuotearvioinnit, esimerkiksi tuotetestit mediassa, vaikuttavat ostopäätöksiini</c:v>
                </c:pt>
                <c:pt idx="2">
                  <c:v>Ostan usein kansainvälisien brändien tuotteita</c:v>
                </c:pt>
                <c:pt idx="3">
                  <c:v>Verkkokauppojen omien sivujen tuotearviot 
vaikuttavat ostopäätöksiini</c:v>
                </c:pt>
                <c:pt idx="4">
                  <c:v>Ostan mielelläni käytettyjä vaatteita tai tavaroita</c:v>
                </c:pt>
                <c:pt idx="5">
                  <c:v>Ystävien ja tuttavien suositukset vaikuttavat 
tuotteeni valintaan</c:v>
                </c:pt>
                <c:pt idx="6">
                  <c:v>Ostan yleensä tietyn brändin tuotteita</c:v>
                </c:pt>
                <c:pt idx="7">
                  <c:v>Ostan mieluiten uutuuksia</c:v>
                </c:pt>
                <c:pt idx="8">
                  <c:v>Some-vaikuttajat (bloggarit ja vloggarit) vaikuttavat 
tuotteeni valintaan</c:v>
                </c:pt>
              </c:strCache>
            </c:strRef>
          </c:cat>
          <c:val>
            <c:numRef>
              <c:f>Taul1!$E$5:$E$13</c:f>
              <c:numCache>
                <c:formatCode>General</c:formatCode>
                <c:ptCount val="9"/>
                <c:pt idx="0">
                  <c:v>19.796800000000001</c:v>
                </c:pt>
                <c:pt idx="1">
                  <c:v>19.662880000000001</c:v>
                </c:pt>
                <c:pt idx="2">
                  <c:v>23.422509999999999</c:v>
                </c:pt>
                <c:pt idx="3">
                  <c:v>19.471599999999999</c:v>
                </c:pt>
                <c:pt idx="4">
                  <c:v>23.255189999999999</c:v>
                </c:pt>
                <c:pt idx="5">
                  <c:v>24.333860000000001</c:v>
                </c:pt>
                <c:pt idx="6">
                  <c:v>26.59891</c:v>
                </c:pt>
                <c:pt idx="7">
                  <c:v>36.81033</c:v>
                </c:pt>
                <c:pt idx="8">
                  <c:v>15.131399999999999</c:v>
                </c:pt>
              </c:numCache>
            </c:numRef>
          </c:val>
          <c:extLst>
            <c:ext xmlns:c16="http://schemas.microsoft.com/office/drawing/2014/chart" uri="{C3380CC4-5D6E-409C-BE32-E72D297353CC}">
              <c16:uniqueId val="{00000004-B0FA-4059-AA80-9E446A8DAAAB}"/>
            </c:ext>
          </c:extLst>
        </c:ser>
        <c:ser>
          <c:idx val="4"/>
          <c:order val="4"/>
          <c:tx>
            <c:strRef>
              <c:f>Taul1!$F$4</c:f>
              <c:strCache>
                <c:ptCount val="1"/>
                <c:pt idx="0">
                  <c:v>1=Täysin 
eri mieltä</c:v>
                </c:pt>
              </c:strCache>
            </c:strRef>
          </c:tx>
          <c:spPr>
            <a:solidFill>
              <a:srgbClr val="C10F70"/>
            </a:solidFill>
          </c:spPr>
          <c:invertIfNegative val="0"/>
          <c:dLbls>
            <c:numFmt formatCode="#,##0" sourceLinked="0"/>
            <c:spPr>
              <a:noFill/>
              <a:ln>
                <a:noFill/>
              </a:ln>
              <a:effectLst/>
            </c:spPr>
            <c:txPr>
              <a:bodyPr/>
              <a:lstStyle/>
              <a:p>
                <a:pPr>
                  <a:defRPr sz="11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Tuotteiden vastuullisuudesta ja muista ominaisuuksista kertovat sertifikaatit vaikuttavat tuotteeni valintaan</c:v>
                </c:pt>
                <c:pt idx="1">
                  <c:v>Tuotearvioinnit, esimerkiksi tuotetestit mediassa, vaikuttavat ostopäätöksiini</c:v>
                </c:pt>
                <c:pt idx="2">
                  <c:v>Ostan usein kansainvälisien brändien tuotteita</c:v>
                </c:pt>
                <c:pt idx="3">
                  <c:v>Verkkokauppojen omien sivujen tuotearviot 
vaikuttavat ostopäätöksiini</c:v>
                </c:pt>
                <c:pt idx="4">
                  <c:v>Ostan mielelläni käytettyjä vaatteita tai tavaroita</c:v>
                </c:pt>
                <c:pt idx="5">
                  <c:v>Ystävien ja tuttavien suositukset vaikuttavat 
tuotteeni valintaan</c:v>
                </c:pt>
                <c:pt idx="6">
                  <c:v>Ostan yleensä tietyn brändin tuotteita</c:v>
                </c:pt>
                <c:pt idx="7">
                  <c:v>Ostan mieluiten uutuuksia</c:v>
                </c:pt>
                <c:pt idx="8">
                  <c:v>Some-vaikuttajat (bloggarit ja vloggarit) vaikuttavat 
tuotteeni valintaan</c:v>
                </c:pt>
              </c:strCache>
            </c:strRef>
          </c:cat>
          <c:val>
            <c:numRef>
              <c:f>Taul1!$F$5:$F$13</c:f>
              <c:numCache>
                <c:formatCode>General</c:formatCode>
                <c:ptCount val="9"/>
                <c:pt idx="0">
                  <c:v>11.4604</c:v>
                </c:pt>
                <c:pt idx="1">
                  <c:v>12.93838</c:v>
                </c:pt>
                <c:pt idx="2">
                  <c:v>13.003830000000001</c:v>
                </c:pt>
                <c:pt idx="3">
                  <c:v>17.02919</c:v>
                </c:pt>
                <c:pt idx="4">
                  <c:v>23.28633</c:v>
                </c:pt>
                <c:pt idx="5">
                  <c:v>16.564800000000002</c:v>
                </c:pt>
                <c:pt idx="6">
                  <c:v>16.755949999999999</c:v>
                </c:pt>
                <c:pt idx="7">
                  <c:v>20.905760000000001</c:v>
                </c:pt>
                <c:pt idx="8">
                  <c:v>65.588250000000002</c:v>
                </c:pt>
              </c:numCache>
            </c:numRef>
          </c:val>
          <c:extLst>
            <c:ext xmlns:c16="http://schemas.microsoft.com/office/drawing/2014/chart" uri="{C3380CC4-5D6E-409C-BE32-E72D297353CC}">
              <c16:uniqueId val="{00000005-B0FA-4059-AA80-9E446A8DAAAB}"/>
            </c:ext>
          </c:extLst>
        </c:ser>
        <c:ser>
          <c:idx val="5"/>
          <c:order val="5"/>
          <c:tx>
            <c:strRef>
              <c:f>Taul1!$G$4</c:f>
              <c:strCache>
                <c:ptCount val="1"/>
                <c:pt idx="0">
                  <c:v>Ei osaa 
sanoa</c:v>
                </c:pt>
              </c:strCache>
            </c:strRef>
          </c:tx>
          <c:spPr>
            <a:solidFill>
              <a:srgbClr val="E1E1E1"/>
            </a:solidFill>
          </c:spPr>
          <c:invertIfNegative val="0"/>
          <c:dLbls>
            <c:numFmt formatCode="#,##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Taul1!$A$5:$A$13</c:f>
              <c:strCache>
                <c:ptCount val="9"/>
                <c:pt idx="0">
                  <c:v>Tuotteiden vastuullisuudesta ja muista ominaisuuksista kertovat sertifikaatit vaikuttavat tuotteeni valintaan</c:v>
                </c:pt>
                <c:pt idx="1">
                  <c:v>Tuotearvioinnit, esimerkiksi tuotetestit mediassa, vaikuttavat ostopäätöksiini</c:v>
                </c:pt>
                <c:pt idx="2">
                  <c:v>Ostan usein kansainvälisien brändien tuotteita</c:v>
                </c:pt>
                <c:pt idx="3">
                  <c:v>Verkkokauppojen omien sivujen tuotearviot 
vaikuttavat ostopäätöksiini</c:v>
                </c:pt>
                <c:pt idx="4">
                  <c:v>Ostan mielelläni käytettyjä vaatteita tai tavaroita</c:v>
                </c:pt>
                <c:pt idx="5">
                  <c:v>Ystävien ja tuttavien suositukset vaikuttavat 
tuotteeni valintaan</c:v>
                </c:pt>
                <c:pt idx="6">
                  <c:v>Ostan yleensä tietyn brändin tuotteita</c:v>
                </c:pt>
                <c:pt idx="7">
                  <c:v>Ostan mieluiten uutuuksia</c:v>
                </c:pt>
                <c:pt idx="8">
                  <c:v>Some-vaikuttajat (bloggarit ja vloggarit) vaikuttavat 
tuotteeni valintaan</c:v>
                </c:pt>
              </c:strCache>
            </c:strRef>
          </c:cat>
          <c:val>
            <c:numRef>
              <c:f>Taul1!$G$5:$G$13</c:f>
              <c:numCache>
                <c:formatCode>General</c:formatCode>
                <c:ptCount val="9"/>
                <c:pt idx="0">
                  <c:v>4.7979000000000003</c:v>
                </c:pt>
                <c:pt idx="1">
                  <c:v>2.9237199999999999</c:v>
                </c:pt>
                <c:pt idx="2">
                  <c:v>6.9750899999999998</c:v>
                </c:pt>
                <c:pt idx="3">
                  <c:v>4.6522699999999997</c:v>
                </c:pt>
                <c:pt idx="4">
                  <c:v>1.6215900000000001</c:v>
                </c:pt>
                <c:pt idx="5">
                  <c:v>2.5415800000000002</c:v>
                </c:pt>
                <c:pt idx="6">
                  <c:v>2.5009600000000001</c:v>
                </c:pt>
                <c:pt idx="7">
                  <c:v>3.5668799999999998</c:v>
                </c:pt>
                <c:pt idx="8">
                  <c:v>1.7471699999999999</c:v>
                </c:pt>
              </c:numCache>
            </c:numRef>
          </c:val>
          <c:extLst>
            <c:ext xmlns:c16="http://schemas.microsoft.com/office/drawing/2014/chart" uri="{C3380CC4-5D6E-409C-BE32-E72D297353CC}">
              <c16:uniqueId val="{00000000-BD44-4A56-9475-E2AD5E197CC4}"/>
            </c:ext>
          </c:extLst>
        </c:ser>
        <c:ser>
          <c:idx val="6"/>
          <c:order val="6"/>
          <c:tx>
            <c:strRef>
              <c:f>Taul1!$H$4</c:f>
              <c:strCache>
                <c:ptCount val="1"/>
                <c:pt idx="0">
                  <c:v>Keskiarvo</c:v>
                </c:pt>
              </c:strCache>
            </c:strRef>
          </c:tx>
          <c:spPr>
            <a:noFill/>
          </c:spPr>
          <c:invertIfNegative val="0"/>
          <c:dLbls>
            <c:numFmt formatCode="#,##0.0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Taul1!$A$5:$A$13</c:f>
              <c:strCache>
                <c:ptCount val="9"/>
                <c:pt idx="0">
                  <c:v>Tuotteiden vastuullisuudesta ja muista ominaisuuksista kertovat sertifikaatit vaikuttavat tuotteeni valintaan</c:v>
                </c:pt>
                <c:pt idx="1">
                  <c:v>Tuotearvioinnit, esimerkiksi tuotetestit mediassa, vaikuttavat ostopäätöksiini</c:v>
                </c:pt>
                <c:pt idx="2">
                  <c:v>Ostan usein kansainvälisien brändien tuotteita</c:v>
                </c:pt>
                <c:pt idx="3">
                  <c:v>Verkkokauppojen omien sivujen tuotearviot 
vaikuttavat ostopäätöksiini</c:v>
                </c:pt>
                <c:pt idx="4">
                  <c:v>Ostan mielelläni käytettyjä vaatteita tai tavaroita</c:v>
                </c:pt>
                <c:pt idx="5">
                  <c:v>Ystävien ja tuttavien suositukset vaikuttavat 
tuotteeni valintaan</c:v>
                </c:pt>
                <c:pt idx="6">
                  <c:v>Ostan yleensä tietyn brändin tuotteita</c:v>
                </c:pt>
                <c:pt idx="7">
                  <c:v>Ostan mieluiten uutuuksia</c:v>
                </c:pt>
                <c:pt idx="8">
                  <c:v>Some-vaikuttajat (bloggarit ja vloggarit) vaikuttavat 
tuotteeni valintaan</c:v>
                </c:pt>
              </c:strCache>
            </c:strRef>
          </c:cat>
          <c:val>
            <c:numRef>
              <c:f>Taul1!$H$5:$H$13</c:f>
              <c:numCache>
                <c:formatCode>General</c:formatCode>
                <c:ptCount val="9"/>
                <c:pt idx="0">
                  <c:v>2.99</c:v>
                </c:pt>
                <c:pt idx="1">
                  <c:v>2.94</c:v>
                </c:pt>
                <c:pt idx="2">
                  <c:v>2.82</c:v>
                </c:pt>
                <c:pt idx="3">
                  <c:v>2.81</c:v>
                </c:pt>
                <c:pt idx="4">
                  <c:v>2.78</c:v>
                </c:pt>
                <c:pt idx="5">
                  <c:v>2.7</c:v>
                </c:pt>
                <c:pt idx="6">
                  <c:v>2.69</c:v>
                </c:pt>
                <c:pt idx="7">
                  <c:v>2.36</c:v>
                </c:pt>
                <c:pt idx="8">
                  <c:v>1.62</c:v>
                </c:pt>
              </c:numCache>
            </c:numRef>
          </c:val>
          <c:extLst>
            <c:ext xmlns:c16="http://schemas.microsoft.com/office/drawing/2014/chart" uri="{C3380CC4-5D6E-409C-BE32-E72D297353CC}">
              <c16:uniqueId val="{00000000-B67C-49CA-9F6A-794E0A4AA0B6}"/>
            </c:ext>
          </c:extLst>
        </c:ser>
        <c:dLbls>
          <c:showLegendKey val="0"/>
          <c:showVal val="0"/>
          <c:showCatName val="0"/>
          <c:showSerName val="0"/>
          <c:showPercent val="0"/>
          <c:showBubbleSize val="0"/>
        </c:dLbls>
        <c:gapWidth val="30"/>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5021500437445316"/>
              <c:y val="0.94542495278302408"/>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15981028612844467"/>
          <c:y val="3.0819565989264604E-2"/>
          <c:w val="0.83692744906684824"/>
          <c:h val="8.8868815138160792E-2"/>
        </c:manualLayout>
      </c:layout>
      <c:overlay val="0"/>
      <c:txPr>
        <a:bodyPr/>
        <a:lstStyle/>
        <a:p>
          <a:pPr>
            <a:defRPr sz="11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98311711843444"/>
          <c:y val="0.1264984641769068"/>
          <c:w val="0.73723713280288894"/>
          <c:h val="0.80794874643558123"/>
        </c:manualLayout>
      </c:layout>
      <c:barChart>
        <c:barDir val="bar"/>
        <c:grouping val="stacked"/>
        <c:varyColors val="0"/>
        <c:ser>
          <c:idx val="0"/>
          <c:order val="0"/>
          <c:tx>
            <c:strRef>
              <c:f>Taul1!$B$4</c:f>
              <c:strCache>
                <c:ptCount val="1"/>
                <c:pt idx="0">
                  <c:v>Kyllä</c:v>
                </c:pt>
              </c:strCache>
            </c:strRef>
          </c:tx>
          <c:spPr>
            <a:solidFill>
              <a:srgbClr val="70AD4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n=3130</c:v>
                </c:pt>
                <c:pt idx="1">
                  <c:v>SUKUPUOLI</c:v>
                </c:pt>
                <c:pt idx="2">
                  <c:v>Mies, n=1547</c:v>
                </c:pt>
                <c:pt idx="3">
                  <c:v>Nainen, n=1583</c:v>
                </c:pt>
                <c:pt idx="4">
                  <c:v>IKÄRYHMÄ</c:v>
                </c:pt>
                <c:pt idx="5">
                  <c:v>15-24 vuotta, n=422</c:v>
                </c:pt>
                <c:pt idx="6">
                  <c:v>25-34 vuotta, n=481</c:v>
                </c:pt>
                <c:pt idx="7">
                  <c:v>35-49 vuotta, n=678</c:v>
                </c:pt>
                <c:pt idx="8">
                  <c:v>50-64 vuotta, n=768</c:v>
                </c:pt>
                <c:pt idx="9">
                  <c:v>65-79 vuotta, n=781</c:v>
                </c:pt>
                <c:pt idx="10">
                  <c:v>SUURALUE</c:v>
                </c:pt>
                <c:pt idx="11">
                  <c:v>Helsinki-Uusimaa, n=1142</c:v>
                </c:pt>
                <c:pt idx="12">
                  <c:v>Etelä-Suomi, n=678</c:v>
                </c:pt>
                <c:pt idx="13">
                  <c:v>Länsi-Suomi, n=705</c:v>
                </c:pt>
                <c:pt idx="14">
                  <c:v>Pohjois- ja Itä-Suomi, n=605</c:v>
                </c:pt>
                <c:pt idx="15">
                  <c:v>TALOUDEN ELINVAIHE</c:v>
                </c:pt>
                <c:pt idx="16">
                  <c:v>Yksinäistalous, n=1062</c:v>
                </c:pt>
                <c:pt idx="17">
                  <c:v>Lapseton pari, n=1051</c:v>
                </c:pt>
                <c:pt idx="18">
                  <c:v>Muu aikuistalous, n=427</c:v>
                </c:pt>
                <c:pt idx="19">
                  <c:v>Talous, jossa lapsia, n=590</c:v>
                </c:pt>
              </c:strCache>
            </c:strRef>
          </c:cat>
          <c:val>
            <c:numRef>
              <c:f>Taul1!$B$5:$B$24</c:f>
              <c:numCache>
                <c:formatCode>General</c:formatCode>
                <c:ptCount val="20"/>
                <c:pt idx="0">
                  <c:v>92.059569999999994</c:v>
                </c:pt>
                <c:pt idx="2">
                  <c:v>91.046199999999999</c:v>
                </c:pt>
                <c:pt idx="3">
                  <c:v>93.07526</c:v>
                </c:pt>
                <c:pt idx="5">
                  <c:v>81.704970000000003</c:v>
                </c:pt>
                <c:pt idx="6">
                  <c:v>86.775739999999999</c:v>
                </c:pt>
                <c:pt idx="7">
                  <c:v>92.209620000000001</c:v>
                </c:pt>
                <c:pt idx="8">
                  <c:v>96.291120000000006</c:v>
                </c:pt>
                <c:pt idx="9">
                  <c:v>97.781229999999994</c:v>
                </c:pt>
                <c:pt idx="11">
                  <c:v>92.021969999999996</c:v>
                </c:pt>
                <c:pt idx="12">
                  <c:v>92.038740000000004</c:v>
                </c:pt>
                <c:pt idx="13">
                  <c:v>92.165099999999995</c:v>
                </c:pt>
                <c:pt idx="14">
                  <c:v>92.015420000000006</c:v>
                </c:pt>
                <c:pt idx="16">
                  <c:v>91.793229999999994</c:v>
                </c:pt>
                <c:pt idx="17">
                  <c:v>94.320729999999998</c:v>
                </c:pt>
                <c:pt idx="18">
                  <c:v>92.229950000000002</c:v>
                </c:pt>
                <c:pt idx="19">
                  <c:v>88.681759999999997</c:v>
                </c:pt>
              </c:numCache>
            </c:numRef>
          </c:val>
          <c:extLst>
            <c:ext xmlns:c16="http://schemas.microsoft.com/office/drawing/2014/chart" uri="{C3380CC4-5D6E-409C-BE32-E72D297353CC}">
              <c16:uniqueId val="{00000000-6D36-4774-B6AB-0202421678B8}"/>
            </c:ext>
          </c:extLst>
        </c:ser>
        <c:ser>
          <c:idx val="1"/>
          <c:order val="1"/>
          <c:tx>
            <c:strRef>
              <c:f>Taul1!$C$4</c:f>
              <c:strCache>
                <c:ptCount val="1"/>
                <c:pt idx="0">
                  <c:v>Ei</c:v>
                </c:pt>
              </c:strCache>
            </c:strRef>
          </c:tx>
          <c:spPr>
            <a:solidFill>
              <a:srgbClr val="EB599E"/>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n=3130</c:v>
                </c:pt>
                <c:pt idx="1">
                  <c:v>SUKUPUOLI</c:v>
                </c:pt>
                <c:pt idx="2">
                  <c:v>Mies, n=1547</c:v>
                </c:pt>
                <c:pt idx="3">
                  <c:v>Nainen, n=1583</c:v>
                </c:pt>
                <c:pt idx="4">
                  <c:v>IKÄRYHMÄ</c:v>
                </c:pt>
                <c:pt idx="5">
                  <c:v>15-24 vuotta, n=422</c:v>
                </c:pt>
                <c:pt idx="6">
                  <c:v>25-34 vuotta, n=481</c:v>
                </c:pt>
                <c:pt idx="7">
                  <c:v>35-49 vuotta, n=678</c:v>
                </c:pt>
                <c:pt idx="8">
                  <c:v>50-64 vuotta, n=768</c:v>
                </c:pt>
                <c:pt idx="9">
                  <c:v>65-79 vuotta, n=781</c:v>
                </c:pt>
                <c:pt idx="10">
                  <c:v>SUURALUE</c:v>
                </c:pt>
                <c:pt idx="11">
                  <c:v>Helsinki-Uusimaa, n=1142</c:v>
                </c:pt>
                <c:pt idx="12">
                  <c:v>Etelä-Suomi, n=678</c:v>
                </c:pt>
                <c:pt idx="13">
                  <c:v>Länsi-Suomi, n=705</c:v>
                </c:pt>
                <c:pt idx="14">
                  <c:v>Pohjois- ja Itä-Suomi, n=605</c:v>
                </c:pt>
                <c:pt idx="15">
                  <c:v>TALOUDEN ELINVAIHE</c:v>
                </c:pt>
                <c:pt idx="16">
                  <c:v>Yksinäistalous, n=1062</c:v>
                </c:pt>
                <c:pt idx="17">
                  <c:v>Lapseton pari, n=1051</c:v>
                </c:pt>
                <c:pt idx="18">
                  <c:v>Muu aikuistalous, n=427</c:v>
                </c:pt>
                <c:pt idx="19">
                  <c:v>Talous, jossa lapsia, n=590</c:v>
                </c:pt>
              </c:strCache>
            </c:strRef>
          </c:cat>
          <c:val>
            <c:numRef>
              <c:f>Taul1!$C$5:$C$24</c:f>
              <c:numCache>
                <c:formatCode>General</c:formatCode>
                <c:ptCount val="20"/>
                <c:pt idx="0">
                  <c:v>5.3512399999999998</c:v>
                </c:pt>
                <c:pt idx="2">
                  <c:v>5.6470599999999997</c:v>
                </c:pt>
                <c:pt idx="3">
                  <c:v>5.0547399999999998</c:v>
                </c:pt>
                <c:pt idx="5">
                  <c:v>9.65184</c:v>
                </c:pt>
                <c:pt idx="6">
                  <c:v>9.7297399999999996</c:v>
                </c:pt>
                <c:pt idx="7">
                  <c:v>5.6566299999999998</c:v>
                </c:pt>
                <c:pt idx="8">
                  <c:v>2.8802400000000001</c:v>
                </c:pt>
                <c:pt idx="9">
                  <c:v>1.72959</c:v>
                </c:pt>
                <c:pt idx="11">
                  <c:v>5.3713699999999998</c:v>
                </c:pt>
                <c:pt idx="12">
                  <c:v>5.4260400000000004</c:v>
                </c:pt>
                <c:pt idx="13">
                  <c:v>4.7844199999999999</c:v>
                </c:pt>
                <c:pt idx="14">
                  <c:v>5.8717600000000001</c:v>
                </c:pt>
                <c:pt idx="16">
                  <c:v>5.3115899999999998</c:v>
                </c:pt>
                <c:pt idx="17">
                  <c:v>3.7418499999999999</c:v>
                </c:pt>
                <c:pt idx="18">
                  <c:v>4.9153200000000004</c:v>
                </c:pt>
                <c:pt idx="19">
                  <c:v>8.3523899999999998</c:v>
                </c:pt>
              </c:numCache>
            </c:numRef>
          </c:val>
          <c:extLst>
            <c:ext xmlns:c16="http://schemas.microsoft.com/office/drawing/2014/chart" uri="{C3380CC4-5D6E-409C-BE32-E72D297353CC}">
              <c16:uniqueId val="{00000001-6D36-4774-B6AB-0202421678B8}"/>
            </c:ext>
          </c:extLst>
        </c:ser>
        <c:ser>
          <c:idx val="2"/>
          <c:order val="2"/>
          <c:tx>
            <c:strRef>
              <c:f>Taul1!$D$4</c:f>
              <c:strCache>
                <c:ptCount val="1"/>
                <c:pt idx="0">
                  <c:v>Ei osaa sanoa</c:v>
                </c:pt>
              </c:strCache>
            </c:strRef>
          </c:tx>
          <c:spPr>
            <a:solidFill>
              <a:srgbClr val="E1E1E1"/>
            </a:solidFill>
          </c:spPr>
          <c:invertIfNegative val="0"/>
          <c:dLbls>
            <c:numFmt formatCode="#,##0" sourceLinked="0"/>
            <c:spPr>
              <a:noFill/>
              <a:ln>
                <a:noFill/>
              </a:ln>
              <a:effectLst/>
            </c:spPr>
            <c:txPr>
              <a:bodyPr wrap="square" lIns="38100" tIns="19050" rIns="38100" bIns="19050" anchor="ctr">
                <a:spAutoFit/>
              </a:bodyPr>
              <a:lstStyle/>
              <a:p>
                <a:pPr>
                  <a:defRPr sz="1100"/>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Taul1!$A$5:$A$24</c:f>
              <c:strCache>
                <c:ptCount val="20"/>
                <c:pt idx="0">
                  <c:v>Kaikki, n=3130</c:v>
                </c:pt>
                <c:pt idx="1">
                  <c:v>SUKUPUOLI</c:v>
                </c:pt>
                <c:pt idx="2">
                  <c:v>Mies, n=1547</c:v>
                </c:pt>
                <c:pt idx="3">
                  <c:v>Nainen, n=1583</c:v>
                </c:pt>
                <c:pt idx="4">
                  <c:v>IKÄRYHMÄ</c:v>
                </c:pt>
                <c:pt idx="5">
                  <c:v>15-24 vuotta, n=422</c:v>
                </c:pt>
                <c:pt idx="6">
                  <c:v>25-34 vuotta, n=481</c:v>
                </c:pt>
                <c:pt idx="7">
                  <c:v>35-49 vuotta, n=678</c:v>
                </c:pt>
                <c:pt idx="8">
                  <c:v>50-64 vuotta, n=768</c:v>
                </c:pt>
                <c:pt idx="9">
                  <c:v>65-79 vuotta, n=781</c:v>
                </c:pt>
                <c:pt idx="10">
                  <c:v>SUURALUE</c:v>
                </c:pt>
                <c:pt idx="11">
                  <c:v>Helsinki-Uusimaa, n=1142</c:v>
                </c:pt>
                <c:pt idx="12">
                  <c:v>Etelä-Suomi, n=678</c:v>
                </c:pt>
                <c:pt idx="13">
                  <c:v>Länsi-Suomi, n=705</c:v>
                </c:pt>
                <c:pt idx="14">
                  <c:v>Pohjois- ja Itä-Suomi, n=605</c:v>
                </c:pt>
                <c:pt idx="15">
                  <c:v>TALOUDEN ELINVAIHE</c:v>
                </c:pt>
                <c:pt idx="16">
                  <c:v>Yksinäistalous, n=1062</c:v>
                </c:pt>
                <c:pt idx="17">
                  <c:v>Lapseton pari, n=1051</c:v>
                </c:pt>
                <c:pt idx="18">
                  <c:v>Muu aikuistalous, n=427</c:v>
                </c:pt>
                <c:pt idx="19">
                  <c:v>Talous, jossa lapsia, n=590</c:v>
                </c:pt>
              </c:strCache>
            </c:strRef>
          </c:cat>
          <c:val>
            <c:numRef>
              <c:f>Taul1!$D$5:$D$24</c:f>
              <c:numCache>
                <c:formatCode>General</c:formatCode>
                <c:ptCount val="20"/>
                <c:pt idx="0">
                  <c:v>2.5891899999999999</c:v>
                </c:pt>
                <c:pt idx="2">
                  <c:v>3.30674</c:v>
                </c:pt>
                <c:pt idx="3">
                  <c:v>1.87</c:v>
                </c:pt>
                <c:pt idx="5">
                  <c:v>8.6432000000000002</c:v>
                </c:pt>
                <c:pt idx="6">
                  <c:v>3.4945200000000001</c:v>
                </c:pt>
                <c:pt idx="7">
                  <c:v>2.13375</c:v>
                </c:pt>
                <c:pt idx="8">
                  <c:v>0.82862999999999998</c:v>
                </c:pt>
                <c:pt idx="9">
                  <c:v>0.48916999999999999</c:v>
                </c:pt>
                <c:pt idx="11">
                  <c:v>2.6066600000000002</c:v>
                </c:pt>
                <c:pt idx="12">
                  <c:v>2.5352199999999998</c:v>
                </c:pt>
                <c:pt idx="13">
                  <c:v>3.0504799999999999</c:v>
                </c:pt>
                <c:pt idx="14">
                  <c:v>2.1128200000000001</c:v>
                </c:pt>
                <c:pt idx="16">
                  <c:v>2.8951899999999999</c:v>
                </c:pt>
                <c:pt idx="17">
                  <c:v>1.9374199999999999</c:v>
                </c:pt>
                <c:pt idx="18">
                  <c:v>2.85473</c:v>
                </c:pt>
                <c:pt idx="19">
                  <c:v>2.96584</c:v>
                </c:pt>
              </c:numCache>
            </c:numRef>
          </c:val>
          <c:extLst>
            <c:ext xmlns:c16="http://schemas.microsoft.com/office/drawing/2014/chart" uri="{C3380CC4-5D6E-409C-BE32-E72D297353CC}">
              <c16:uniqueId val="{00000000-F901-45B0-99CB-ED48A45A9B60}"/>
            </c:ext>
          </c:extLst>
        </c:ser>
        <c:dLbls>
          <c:showLegendKey val="0"/>
          <c:showVal val="0"/>
          <c:showCatName val="0"/>
          <c:showSerName val="0"/>
          <c:showPercent val="0"/>
          <c:showBubbleSize val="0"/>
        </c:dLbls>
        <c:gapWidth val="25"/>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58663153077809"/>
              <c:y val="0.9454249322195537"/>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485419376"/>
        <c:crosses val="autoZero"/>
        <c:crossBetween val="between"/>
        <c:majorUnit val="10"/>
        <c:minorUnit val="1"/>
      </c:valAx>
      <c:spPr>
        <a:ln>
          <a:noFill/>
        </a:ln>
      </c:spPr>
    </c:plotArea>
    <c:legend>
      <c:legendPos val="t"/>
      <c:layout>
        <c:manualLayout>
          <c:xMode val="edge"/>
          <c:yMode val="edge"/>
          <c:x val="0.22972213656982821"/>
          <c:y val="6.2649804716055052E-2"/>
          <c:w val="0.73636587311931168"/>
          <c:h val="5.6487186449173957E-2"/>
        </c:manualLayout>
      </c:layout>
      <c:overlay val="0"/>
      <c:txPr>
        <a:bodyPr/>
        <a:lstStyle/>
        <a:p>
          <a:pPr>
            <a:defRPr sz="1100">
              <a:solidFill>
                <a:srgbClr val="444444"/>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2186128126798"/>
          <c:y val="0.1264984641769068"/>
          <c:w val="0.71238652294018345"/>
          <c:h val="0.80794874643558123"/>
        </c:manualLayout>
      </c:layout>
      <c:barChart>
        <c:barDir val="bar"/>
        <c:grouping val="stacked"/>
        <c:varyColors val="0"/>
        <c:ser>
          <c:idx val="0"/>
          <c:order val="0"/>
          <c:tx>
            <c:strRef>
              <c:f>Taul1!$B$4</c:f>
              <c:strCache>
                <c:ptCount val="1"/>
                <c:pt idx="0">
                  <c:v>5=Erittäin 
mielellään</c:v>
                </c:pt>
              </c:strCache>
            </c:strRef>
          </c:tx>
          <c:spPr>
            <a:solidFill>
              <a:srgbClr val="4A7040"/>
            </a:solidFill>
            <a:ln>
              <a:noFill/>
            </a:ln>
          </c:spPr>
          <c:invertIfNegative val="0"/>
          <c:dLbls>
            <c:numFmt formatCode="#,##0" sourceLinked="0"/>
            <c:spPr>
              <a:noFill/>
              <a:ln>
                <a:noFill/>
              </a:ln>
              <a:effectLst/>
            </c:spPr>
            <c:txPr>
              <a:bodyPr/>
              <a:lstStyle/>
              <a:p>
                <a:pPr>
                  <a:defRPr sz="11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n=3130</c:v>
                </c:pt>
                <c:pt idx="1">
                  <c:v>SUKUPUOLI</c:v>
                </c:pt>
                <c:pt idx="2">
                  <c:v>Mies, n=1547</c:v>
                </c:pt>
                <c:pt idx="3">
                  <c:v>Nainen, n=1583</c:v>
                </c:pt>
                <c:pt idx="4">
                  <c:v>IKÄRYHMÄ</c:v>
                </c:pt>
                <c:pt idx="5">
                  <c:v>15-24 vuotta, n=422</c:v>
                </c:pt>
                <c:pt idx="6">
                  <c:v>25-34 vuotta, n=481</c:v>
                </c:pt>
                <c:pt idx="7">
                  <c:v>35-49 vuotta, n=678</c:v>
                </c:pt>
                <c:pt idx="8">
                  <c:v>50-64 vuotta, n=768</c:v>
                </c:pt>
                <c:pt idx="9">
                  <c:v>65-79 vuotta, n=781</c:v>
                </c:pt>
                <c:pt idx="10">
                  <c:v>SUURALUE</c:v>
                </c:pt>
                <c:pt idx="11">
                  <c:v>Helsinki-Uusimaa, n=1142</c:v>
                </c:pt>
                <c:pt idx="12">
                  <c:v>Etelä-Suomi, n=678</c:v>
                </c:pt>
                <c:pt idx="13">
                  <c:v>Länsi-Suomi, n=705</c:v>
                </c:pt>
                <c:pt idx="14">
                  <c:v>Pohjois- ja Itä-Suomi, n=605</c:v>
                </c:pt>
                <c:pt idx="15">
                  <c:v>TALOUDEN ELINVAIHE</c:v>
                </c:pt>
                <c:pt idx="16">
                  <c:v>Yksinäistalous, n=1062</c:v>
                </c:pt>
                <c:pt idx="17">
                  <c:v>Lapseton pari, n=1051</c:v>
                </c:pt>
                <c:pt idx="18">
                  <c:v>Muu aikuistalous, n=427</c:v>
                </c:pt>
                <c:pt idx="19">
                  <c:v>Talous, jossa lapsia, n=590</c:v>
                </c:pt>
              </c:strCache>
            </c:strRef>
          </c:cat>
          <c:val>
            <c:numRef>
              <c:f>Taul1!$B$5:$B$24</c:f>
              <c:numCache>
                <c:formatCode>General</c:formatCode>
                <c:ptCount val="20"/>
                <c:pt idx="0">
                  <c:v>15.91353</c:v>
                </c:pt>
                <c:pt idx="2">
                  <c:v>13.26519</c:v>
                </c:pt>
                <c:pt idx="3">
                  <c:v>18.56793</c:v>
                </c:pt>
                <c:pt idx="5">
                  <c:v>25.498390000000001</c:v>
                </c:pt>
                <c:pt idx="6">
                  <c:v>19.718399999999999</c:v>
                </c:pt>
                <c:pt idx="7">
                  <c:v>14.37636</c:v>
                </c:pt>
                <c:pt idx="8">
                  <c:v>13.36342</c:v>
                </c:pt>
                <c:pt idx="9">
                  <c:v>11.440770000000001</c:v>
                </c:pt>
                <c:pt idx="11">
                  <c:v>20.532820000000001</c:v>
                </c:pt>
                <c:pt idx="12">
                  <c:v>12.828189999999999</c:v>
                </c:pt>
                <c:pt idx="13">
                  <c:v>14.12598</c:v>
                </c:pt>
                <c:pt idx="14">
                  <c:v>14.33389</c:v>
                </c:pt>
                <c:pt idx="16">
                  <c:v>17.907019999999999</c:v>
                </c:pt>
                <c:pt idx="17">
                  <c:v>13.78689</c:v>
                </c:pt>
                <c:pt idx="18">
                  <c:v>13.978999999999999</c:v>
                </c:pt>
                <c:pt idx="19">
                  <c:v>17.329969999999999</c:v>
                </c:pt>
              </c:numCache>
            </c:numRef>
          </c:val>
          <c:extLst>
            <c:ext xmlns:c16="http://schemas.microsoft.com/office/drawing/2014/chart" uri="{C3380CC4-5D6E-409C-BE32-E72D297353CC}">
              <c16:uniqueId val="{00000000-B0FA-4059-AA80-9E446A8DAAAB}"/>
            </c:ext>
          </c:extLst>
        </c:ser>
        <c:ser>
          <c:idx val="1"/>
          <c:order val="1"/>
          <c:tx>
            <c:strRef>
              <c:f>Taul1!$C$4</c:f>
              <c:strCache>
                <c:ptCount val="1"/>
                <c:pt idx="0">
                  <c:v>4=Melko 
mielellään</c:v>
                </c:pt>
              </c:strCache>
            </c:strRef>
          </c:tx>
          <c:spPr>
            <a:solidFill>
              <a:srgbClr val="70AD4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n=3130</c:v>
                </c:pt>
                <c:pt idx="1">
                  <c:v>SUKUPUOLI</c:v>
                </c:pt>
                <c:pt idx="2">
                  <c:v>Mies, n=1547</c:v>
                </c:pt>
                <c:pt idx="3">
                  <c:v>Nainen, n=1583</c:v>
                </c:pt>
                <c:pt idx="4">
                  <c:v>IKÄRYHMÄ</c:v>
                </c:pt>
                <c:pt idx="5">
                  <c:v>15-24 vuotta, n=422</c:v>
                </c:pt>
                <c:pt idx="6">
                  <c:v>25-34 vuotta, n=481</c:v>
                </c:pt>
                <c:pt idx="7">
                  <c:v>35-49 vuotta, n=678</c:v>
                </c:pt>
                <c:pt idx="8">
                  <c:v>50-64 vuotta, n=768</c:v>
                </c:pt>
                <c:pt idx="9">
                  <c:v>65-79 vuotta, n=781</c:v>
                </c:pt>
                <c:pt idx="10">
                  <c:v>SUURALUE</c:v>
                </c:pt>
                <c:pt idx="11">
                  <c:v>Helsinki-Uusimaa, n=1142</c:v>
                </c:pt>
                <c:pt idx="12">
                  <c:v>Etelä-Suomi, n=678</c:v>
                </c:pt>
                <c:pt idx="13">
                  <c:v>Länsi-Suomi, n=705</c:v>
                </c:pt>
                <c:pt idx="14">
                  <c:v>Pohjois- ja Itä-Suomi, n=605</c:v>
                </c:pt>
                <c:pt idx="15">
                  <c:v>TALOUDEN ELINVAIHE</c:v>
                </c:pt>
                <c:pt idx="16">
                  <c:v>Yksinäistalous, n=1062</c:v>
                </c:pt>
                <c:pt idx="17">
                  <c:v>Lapseton pari, n=1051</c:v>
                </c:pt>
                <c:pt idx="18">
                  <c:v>Muu aikuistalous, n=427</c:v>
                </c:pt>
                <c:pt idx="19">
                  <c:v>Talous, jossa lapsia, n=590</c:v>
                </c:pt>
              </c:strCache>
            </c:strRef>
          </c:cat>
          <c:val>
            <c:numRef>
              <c:f>Taul1!$C$5:$C$24</c:f>
              <c:numCache>
                <c:formatCode>General</c:formatCode>
                <c:ptCount val="20"/>
                <c:pt idx="0">
                  <c:v>26.190100000000001</c:v>
                </c:pt>
                <c:pt idx="2">
                  <c:v>26.459070000000001</c:v>
                </c:pt>
                <c:pt idx="3">
                  <c:v>25.92052</c:v>
                </c:pt>
                <c:pt idx="5">
                  <c:v>43.524299999999997</c:v>
                </c:pt>
                <c:pt idx="6">
                  <c:v>32.54804</c:v>
                </c:pt>
                <c:pt idx="7">
                  <c:v>23.41161</c:v>
                </c:pt>
                <c:pt idx="8">
                  <c:v>21.465319999999998</c:v>
                </c:pt>
                <c:pt idx="9">
                  <c:v>18.61787</c:v>
                </c:pt>
                <c:pt idx="11">
                  <c:v>26.294499999999999</c:v>
                </c:pt>
                <c:pt idx="12">
                  <c:v>27.393190000000001</c:v>
                </c:pt>
                <c:pt idx="13">
                  <c:v>25.66854</c:v>
                </c:pt>
                <c:pt idx="14">
                  <c:v>25.515560000000001</c:v>
                </c:pt>
                <c:pt idx="16">
                  <c:v>26.747599999999998</c:v>
                </c:pt>
                <c:pt idx="17">
                  <c:v>23.804210000000001</c:v>
                </c:pt>
                <c:pt idx="18">
                  <c:v>26.805250000000001</c:v>
                </c:pt>
                <c:pt idx="19">
                  <c:v>28.757159999999999</c:v>
                </c:pt>
              </c:numCache>
            </c:numRef>
          </c:val>
          <c:extLst>
            <c:ext xmlns:c16="http://schemas.microsoft.com/office/drawing/2014/chart" uri="{C3380CC4-5D6E-409C-BE32-E72D297353CC}">
              <c16:uniqueId val="{00000001-B0FA-4059-AA80-9E446A8DAAAB}"/>
            </c:ext>
          </c:extLst>
        </c:ser>
        <c:ser>
          <c:idx val="2"/>
          <c:order val="2"/>
          <c:tx>
            <c:strRef>
              <c:f>Taul1!$D$4</c:f>
              <c:strCache>
                <c:ptCount val="1"/>
                <c:pt idx="0">
                  <c:v>3=Jokseenkin 
mielellään</c:v>
                </c:pt>
              </c:strCache>
            </c:strRef>
          </c:tx>
          <c:spPr>
            <a:solidFill>
              <a:srgbClr val="B9E6FD"/>
            </a:solidFill>
            <a:ln>
              <a:noFill/>
            </a:ln>
          </c:spPr>
          <c:invertIfNegative val="0"/>
          <c:dPt>
            <c:idx val="5"/>
            <c:invertIfNegative val="0"/>
            <c:bubble3D val="0"/>
            <c:extLst>
              <c:ext xmlns:c16="http://schemas.microsoft.com/office/drawing/2014/chart" uri="{C3380CC4-5D6E-409C-BE32-E72D297353CC}">
                <c16:uniqueId val="{00000002-B0FA-4059-AA80-9E446A8DAAAB}"/>
              </c:ext>
            </c:extLst>
          </c:dPt>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n=3130</c:v>
                </c:pt>
                <c:pt idx="1">
                  <c:v>SUKUPUOLI</c:v>
                </c:pt>
                <c:pt idx="2">
                  <c:v>Mies, n=1547</c:v>
                </c:pt>
                <c:pt idx="3">
                  <c:v>Nainen, n=1583</c:v>
                </c:pt>
                <c:pt idx="4">
                  <c:v>IKÄRYHMÄ</c:v>
                </c:pt>
                <c:pt idx="5">
                  <c:v>15-24 vuotta, n=422</c:v>
                </c:pt>
                <c:pt idx="6">
                  <c:v>25-34 vuotta, n=481</c:v>
                </c:pt>
                <c:pt idx="7">
                  <c:v>35-49 vuotta, n=678</c:v>
                </c:pt>
                <c:pt idx="8">
                  <c:v>50-64 vuotta, n=768</c:v>
                </c:pt>
                <c:pt idx="9">
                  <c:v>65-79 vuotta, n=781</c:v>
                </c:pt>
                <c:pt idx="10">
                  <c:v>SUURALUE</c:v>
                </c:pt>
                <c:pt idx="11">
                  <c:v>Helsinki-Uusimaa, n=1142</c:v>
                </c:pt>
                <c:pt idx="12">
                  <c:v>Etelä-Suomi, n=678</c:v>
                </c:pt>
                <c:pt idx="13">
                  <c:v>Länsi-Suomi, n=705</c:v>
                </c:pt>
                <c:pt idx="14">
                  <c:v>Pohjois- ja Itä-Suomi, n=605</c:v>
                </c:pt>
                <c:pt idx="15">
                  <c:v>TALOUDEN ELINVAIHE</c:v>
                </c:pt>
                <c:pt idx="16">
                  <c:v>Yksinäistalous, n=1062</c:v>
                </c:pt>
                <c:pt idx="17">
                  <c:v>Lapseton pari, n=1051</c:v>
                </c:pt>
                <c:pt idx="18">
                  <c:v>Muu aikuistalous, n=427</c:v>
                </c:pt>
                <c:pt idx="19">
                  <c:v>Talous, jossa lapsia, n=590</c:v>
                </c:pt>
              </c:strCache>
            </c:strRef>
          </c:cat>
          <c:val>
            <c:numRef>
              <c:f>Taul1!$D$5:$D$24</c:f>
              <c:numCache>
                <c:formatCode>General</c:formatCode>
                <c:ptCount val="20"/>
                <c:pt idx="0">
                  <c:v>27.807220000000001</c:v>
                </c:pt>
                <c:pt idx="2">
                  <c:v>27.808879999999998</c:v>
                </c:pt>
                <c:pt idx="3">
                  <c:v>27.805569999999999</c:v>
                </c:pt>
                <c:pt idx="5">
                  <c:v>21.71302</c:v>
                </c:pt>
                <c:pt idx="6">
                  <c:v>27.339780000000001</c:v>
                </c:pt>
                <c:pt idx="7">
                  <c:v>27.920359999999999</c:v>
                </c:pt>
                <c:pt idx="8">
                  <c:v>28.485859999999999</c:v>
                </c:pt>
                <c:pt idx="9">
                  <c:v>31.187259999999998</c:v>
                </c:pt>
                <c:pt idx="11">
                  <c:v>25.43066</c:v>
                </c:pt>
                <c:pt idx="12">
                  <c:v>27.41667</c:v>
                </c:pt>
                <c:pt idx="13">
                  <c:v>26.628820000000001</c:v>
                </c:pt>
                <c:pt idx="14">
                  <c:v>32.707569999999997</c:v>
                </c:pt>
                <c:pt idx="16">
                  <c:v>26.903479999999998</c:v>
                </c:pt>
                <c:pt idx="17">
                  <c:v>30.064499999999999</c:v>
                </c:pt>
                <c:pt idx="18">
                  <c:v>28.001930000000002</c:v>
                </c:pt>
                <c:pt idx="19">
                  <c:v>25.496079999999999</c:v>
                </c:pt>
              </c:numCache>
            </c:numRef>
          </c:val>
          <c:extLst>
            <c:ext xmlns:c16="http://schemas.microsoft.com/office/drawing/2014/chart" uri="{C3380CC4-5D6E-409C-BE32-E72D297353CC}">
              <c16:uniqueId val="{00000003-B0FA-4059-AA80-9E446A8DAAAB}"/>
            </c:ext>
          </c:extLst>
        </c:ser>
        <c:ser>
          <c:idx val="3"/>
          <c:order val="3"/>
          <c:tx>
            <c:strRef>
              <c:f>Taul1!$E$4</c:f>
              <c:strCache>
                <c:ptCount val="1"/>
                <c:pt idx="0">
                  <c:v>2=Ei kovin 
mielellään</c:v>
                </c:pt>
              </c:strCache>
            </c:strRef>
          </c:tx>
          <c:spPr>
            <a:solidFill>
              <a:srgbClr val="F39FC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n=3130</c:v>
                </c:pt>
                <c:pt idx="1">
                  <c:v>SUKUPUOLI</c:v>
                </c:pt>
                <c:pt idx="2">
                  <c:v>Mies, n=1547</c:v>
                </c:pt>
                <c:pt idx="3">
                  <c:v>Nainen, n=1583</c:v>
                </c:pt>
                <c:pt idx="4">
                  <c:v>IKÄRYHMÄ</c:v>
                </c:pt>
                <c:pt idx="5">
                  <c:v>15-24 vuotta, n=422</c:v>
                </c:pt>
                <c:pt idx="6">
                  <c:v>25-34 vuotta, n=481</c:v>
                </c:pt>
                <c:pt idx="7">
                  <c:v>35-49 vuotta, n=678</c:v>
                </c:pt>
                <c:pt idx="8">
                  <c:v>50-64 vuotta, n=768</c:v>
                </c:pt>
                <c:pt idx="9">
                  <c:v>65-79 vuotta, n=781</c:v>
                </c:pt>
                <c:pt idx="10">
                  <c:v>SUURALUE</c:v>
                </c:pt>
                <c:pt idx="11">
                  <c:v>Helsinki-Uusimaa, n=1142</c:v>
                </c:pt>
                <c:pt idx="12">
                  <c:v>Etelä-Suomi, n=678</c:v>
                </c:pt>
                <c:pt idx="13">
                  <c:v>Länsi-Suomi, n=705</c:v>
                </c:pt>
                <c:pt idx="14">
                  <c:v>Pohjois- ja Itä-Suomi, n=605</c:v>
                </c:pt>
                <c:pt idx="15">
                  <c:v>TALOUDEN ELINVAIHE</c:v>
                </c:pt>
                <c:pt idx="16">
                  <c:v>Yksinäistalous, n=1062</c:v>
                </c:pt>
                <c:pt idx="17">
                  <c:v>Lapseton pari, n=1051</c:v>
                </c:pt>
                <c:pt idx="18">
                  <c:v>Muu aikuistalous, n=427</c:v>
                </c:pt>
                <c:pt idx="19">
                  <c:v>Talous, jossa lapsia, n=590</c:v>
                </c:pt>
              </c:strCache>
            </c:strRef>
          </c:cat>
          <c:val>
            <c:numRef>
              <c:f>Taul1!$E$5:$E$24</c:f>
              <c:numCache>
                <c:formatCode>General</c:formatCode>
                <c:ptCount val="20"/>
                <c:pt idx="0">
                  <c:v>16.226859999999999</c:v>
                </c:pt>
                <c:pt idx="2">
                  <c:v>16.77224</c:v>
                </c:pt>
                <c:pt idx="3">
                  <c:v>15.68023</c:v>
                </c:pt>
                <c:pt idx="5">
                  <c:v>4.9467400000000001</c:v>
                </c:pt>
                <c:pt idx="6">
                  <c:v>12.76351</c:v>
                </c:pt>
                <c:pt idx="7">
                  <c:v>18.917120000000001</c:v>
                </c:pt>
                <c:pt idx="8">
                  <c:v>20.83024</c:v>
                </c:pt>
                <c:pt idx="9">
                  <c:v>17.975439999999999</c:v>
                </c:pt>
                <c:pt idx="11">
                  <c:v>15.67207</c:v>
                </c:pt>
                <c:pt idx="12">
                  <c:v>18.31118</c:v>
                </c:pt>
                <c:pt idx="13">
                  <c:v>15.809979999999999</c:v>
                </c:pt>
                <c:pt idx="14">
                  <c:v>15.53871</c:v>
                </c:pt>
                <c:pt idx="16">
                  <c:v>14.237019999999999</c:v>
                </c:pt>
                <c:pt idx="17">
                  <c:v>17.668880000000001</c:v>
                </c:pt>
                <c:pt idx="18">
                  <c:v>16.55405</c:v>
                </c:pt>
                <c:pt idx="19">
                  <c:v>17.000689999999999</c:v>
                </c:pt>
              </c:numCache>
            </c:numRef>
          </c:val>
          <c:extLst>
            <c:ext xmlns:c16="http://schemas.microsoft.com/office/drawing/2014/chart" uri="{C3380CC4-5D6E-409C-BE32-E72D297353CC}">
              <c16:uniqueId val="{00000004-B0FA-4059-AA80-9E446A8DAAAB}"/>
            </c:ext>
          </c:extLst>
        </c:ser>
        <c:ser>
          <c:idx val="4"/>
          <c:order val="4"/>
          <c:tx>
            <c:strRef>
              <c:f>Taul1!$F$4</c:f>
              <c:strCache>
                <c:ptCount val="1"/>
                <c:pt idx="0">
                  <c:v>1=Ei lainkaan 
mielellään</c:v>
                </c:pt>
              </c:strCache>
            </c:strRef>
          </c:tx>
          <c:spPr>
            <a:solidFill>
              <a:srgbClr val="C10F70"/>
            </a:solidFill>
          </c:spPr>
          <c:invertIfNegative val="0"/>
          <c:dLbls>
            <c:numFmt formatCode="#,##0" sourceLinked="0"/>
            <c:spPr>
              <a:noFill/>
              <a:ln>
                <a:noFill/>
              </a:ln>
              <a:effectLst/>
            </c:spPr>
            <c:txPr>
              <a:bodyPr/>
              <a:lstStyle/>
              <a:p>
                <a:pPr>
                  <a:defRPr sz="11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Taul1!$A$5:$A$24</c:f>
              <c:strCache>
                <c:ptCount val="20"/>
                <c:pt idx="0">
                  <c:v>Kaikki, n=3130</c:v>
                </c:pt>
                <c:pt idx="1">
                  <c:v>SUKUPUOLI</c:v>
                </c:pt>
                <c:pt idx="2">
                  <c:v>Mies, n=1547</c:v>
                </c:pt>
                <c:pt idx="3">
                  <c:v>Nainen, n=1583</c:v>
                </c:pt>
                <c:pt idx="4">
                  <c:v>IKÄRYHMÄ</c:v>
                </c:pt>
                <c:pt idx="5">
                  <c:v>15-24 vuotta, n=422</c:v>
                </c:pt>
                <c:pt idx="6">
                  <c:v>25-34 vuotta, n=481</c:v>
                </c:pt>
                <c:pt idx="7">
                  <c:v>35-49 vuotta, n=678</c:v>
                </c:pt>
                <c:pt idx="8">
                  <c:v>50-64 vuotta, n=768</c:v>
                </c:pt>
                <c:pt idx="9">
                  <c:v>65-79 vuotta, n=781</c:v>
                </c:pt>
                <c:pt idx="10">
                  <c:v>SUURALUE</c:v>
                </c:pt>
                <c:pt idx="11">
                  <c:v>Helsinki-Uusimaa, n=1142</c:v>
                </c:pt>
                <c:pt idx="12">
                  <c:v>Etelä-Suomi, n=678</c:v>
                </c:pt>
                <c:pt idx="13">
                  <c:v>Länsi-Suomi, n=705</c:v>
                </c:pt>
                <c:pt idx="14">
                  <c:v>Pohjois- ja Itä-Suomi, n=605</c:v>
                </c:pt>
                <c:pt idx="15">
                  <c:v>TALOUDEN ELINVAIHE</c:v>
                </c:pt>
                <c:pt idx="16">
                  <c:v>Yksinäistalous, n=1062</c:v>
                </c:pt>
                <c:pt idx="17">
                  <c:v>Lapseton pari, n=1051</c:v>
                </c:pt>
                <c:pt idx="18">
                  <c:v>Muu aikuistalous, n=427</c:v>
                </c:pt>
                <c:pt idx="19">
                  <c:v>Talous, jossa lapsia, n=590</c:v>
                </c:pt>
              </c:strCache>
            </c:strRef>
          </c:cat>
          <c:val>
            <c:numRef>
              <c:f>Taul1!$F$5:$F$24</c:f>
              <c:numCache>
                <c:formatCode>General</c:formatCode>
                <c:ptCount val="20"/>
                <c:pt idx="0">
                  <c:v>10.033060000000001</c:v>
                </c:pt>
                <c:pt idx="2">
                  <c:v>10.7502</c:v>
                </c:pt>
                <c:pt idx="3">
                  <c:v>9.3142899999999997</c:v>
                </c:pt>
                <c:pt idx="5">
                  <c:v>1.4234199999999999</c:v>
                </c:pt>
                <c:pt idx="6">
                  <c:v>4.9442700000000004</c:v>
                </c:pt>
                <c:pt idx="7">
                  <c:v>12.98696</c:v>
                </c:pt>
                <c:pt idx="8">
                  <c:v>12.099410000000001</c:v>
                </c:pt>
                <c:pt idx="9">
                  <c:v>13.8284</c:v>
                </c:pt>
                <c:pt idx="11">
                  <c:v>9.1703399999999995</c:v>
                </c:pt>
                <c:pt idx="12">
                  <c:v>9.9508700000000001</c:v>
                </c:pt>
                <c:pt idx="13">
                  <c:v>11.66586</c:v>
                </c:pt>
                <c:pt idx="14">
                  <c:v>9.5165900000000008</c:v>
                </c:pt>
                <c:pt idx="16">
                  <c:v>9.5210500000000007</c:v>
                </c:pt>
                <c:pt idx="17">
                  <c:v>11.049020000000001</c:v>
                </c:pt>
                <c:pt idx="18">
                  <c:v>9.8258200000000002</c:v>
                </c:pt>
                <c:pt idx="19">
                  <c:v>9.3673099999999998</c:v>
                </c:pt>
              </c:numCache>
            </c:numRef>
          </c:val>
          <c:extLst>
            <c:ext xmlns:c16="http://schemas.microsoft.com/office/drawing/2014/chart" uri="{C3380CC4-5D6E-409C-BE32-E72D297353CC}">
              <c16:uniqueId val="{00000005-B0FA-4059-AA80-9E446A8DAAAB}"/>
            </c:ext>
          </c:extLst>
        </c:ser>
        <c:ser>
          <c:idx val="5"/>
          <c:order val="5"/>
          <c:tx>
            <c:strRef>
              <c:f>Taul1!$G$4</c:f>
              <c:strCache>
                <c:ptCount val="1"/>
                <c:pt idx="0">
                  <c:v>Ei osaa 
sanoa</c:v>
                </c:pt>
              </c:strCache>
            </c:strRef>
          </c:tx>
          <c:spPr>
            <a:solidFill>
              <a:srgbClr val="E1E1E1"/>
            </a:solidFill>
          </c:spPr>
          <c:invertIfNegative val="0"/>
          <c:dLbls>
            <c:numFmt formatCode="#,##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Taul1!$A$5:$A$24</c:f>
              <c:strCache>
                <c:ptCount val="20"/>
                <c:pt idx="0">
                  <c:v>Kaikki, n=3130</c:v>
                </c:pt>
                <c:pt idx="1">
                  <c:v>SUKUPUOLI</c:v>
                </c:pt>
                <c:pt idx="2">
                  <c:v>Mies, n=1547</c:v>
                </c:pt>
                <c:pt idx="3">
                  <c:v>Nainen, n=1583</c:v>
                </c:pt>
                <c:pt idx="4">
                  <c:v>IKÄRYHMÄ</c:v>
                </c:pt>
                <c:pt idx="5">
                  <c:v>15-24 vuotta, n=422</c:v>
                </c:pt>
                <c:pt idx="6">
                  <c:v>25-34 vuotta, n=481</c:v>
                </c:pt>
                <c:pt idx="7">
                  <c:v>35-49 vuotta, n=678</c:v>
                </c:pt>
                <c:pt idx="8">
                  <c:v>50-64 vuotta, n=768</c:v>
                </c:pt>
                <c:pt idx="9">
                  <c:v>65-79 vuotta, n=781</c:v>
                </c:pt>
                <c:pt idx="10">
                  <c:v>SUURALUE</c:v>
                </c:pt>
                <c:pt idx="11">
                  <c:v>Helsinki-Uusimaa, n=1142</c:v>
                </c:pt>
                <c:pt idx="12">
                  <c:v>Etelä-Suomi, n=678</c:v>
                </c:pt>
                <c:pt idx="13">
                  <c:v>Länsi-Suomi, n=705</c:v>
                </c:pt>
                <c:pt idx="14">
                  <c:v>Pohjois- ja Itä-Suomi, n=605</c:v>
                </c:pt>
                <c:pt idx="15">
                  <c:v>TALOUDEN ELINVAIHE</c:v>
                </c:pt>
                <c:pt idx="16">
                  <c:v>Yksinäistalous, n=1062</c:v>
                </c:pt>
                <c:pt idx="17">
                  <c:v>Lapseton pari, n=1051</c:v>
                </c:pt>
                <c:pt idx="18">
                  <c:v>Muu aikuistalous, n=427</c:v>
                </c:pt>
                <c:pt idx="19">
                  <c:v>Talous, jossa lapsia, n=590</c:v>
                </c:pt>
              </c:strCache>
            </c:strRef>
          </c:cat>
          <c:val>
            <c:numRef>
              <c:f>Taul1!$G$5:$G$24</c:f>
              <c:numCache>
                <c:formatCode>General</c:formatCode>
                <c:ptCount val="20"/>
                <c:pt idx="0">
                  <c:v>3.8292199999999998</c:v>
                </c:pt>
                <c:pt idx="2">
                  <c:v>4.9444299999999997</c:v>
                </c:pt>
                <c:pt idx="3">
                  <c:v>2.7114699999999998</c:v>
                </c:pt>
                <c:pt idx="5">
                  <c:v>2.8941300000000001</c:v>
                </c:pt>
                <c:pt idx="6">
                  <c:v>2.6859899999999999</c:v>
                </c:pt>
                <c:pt idx="7">
                  <c:v>2.3875899999999999</c:v>
                </c:pt>
                <c:pt idx="8">
                  <c:v>3.7557499999999999</c:v>
                </c:pt>
                <c:pt idx="9">
                  <c:v>6.9502699999999997</c:v>
                </c:pt>
                <c:pt idx="11">
                  <c:v>2.8996</c:v>
                </c:pt>
                <c:pt idx="12">
                  <c:v>4.0998900000000003</c:v>
                </c:pt>
                <c:pt idx="13">
                  <c:v>6.1008199999999997</c:v>
                </c:pt>
                <c:pt idx="14">
                  <c:v>2.3876900000000001</c:v>
                </c:pt>
                <c:pt idx="16">
                  <c:v>4.6838300000000004</c:v>
                </c:pt>
                <c:pt idx="17">
                  <c:v>3.6265000000000001</c:v>
                </c:pt>
                <c:pt idx="18">
                  <c:v>4.8339499999999997</c:v>
                </c:pt>
                <c:pt idx="19">
                  <c:v>2.0487899999999999</c:v>
                </c:pt>
              </c:numCache>
            </c:numRef>
          </c:val>
          <c:extLst>
            <c:ext xmlns:c16="http://schemas.microsoft.com/office/drawing/2014/chart" uri="{C3380CC4-5D6E-409C-BE32-E72D297353CC}">
              <c16:uniqueId val="{00000000-BD44-4A56-9475-E2AD5E197CC4}"/>
            </c:ext>
          </c:extLst>
        </c:ser>
        <c:ser>
          <c:idx val="6"/>
          <c:order val="6"/>
          <c:tx>
            <c:strRef>
              <c:f>Taul1!$H$4</c:f>
              <c:strCache>
                <c:ptCount val="1"/>
                <c:pt idx="0">
                  <c:v>Keskiarvo</c:v>
                </c:pt>
              </c:strCache>
            </c:strRef>
          </c:tx>
          <c:spPr>
            <a:noFill/>
          </c:spPr>
          <c:invertIfNegative val="0"/>
          <c:dLbls>
            <c:numFmt formatCode="#,##0.0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Taul1!$A$5:$A$24</c:f>
              <c:strCache>
                <c:ptCount val="20"/>
                <c:pt idx="0">
                  <c:v>Kaikki, n=3130</c:v>
                </c:pt>
                <c:pt idx="1">
                  <c:v>SUKUPUOLI</c:v>
                </c:pt>
                <c:pt idx="2">
                  <c:v>Mies, n=1547</c:v>
                </c:pt>
                <c:pt idx="3">
                  <c:v>Nainen, n=1583</c:v>
                </c:pt>
                <c:pt idx="4">
                  <c:v>IKÄRYHMÄ</c:v>
                </c:pt>
                <c:pt idx="5">
                  <c:v>15-24 vuotta, n=422</c:v>
                </c:pt>
                <c:pt idx="6">
                  <c:v>25-34 vuotta, n=481</c:v>
                </c:pt>
                <c:pt idx="7">
                  <c:v>35-49 vuotta, n=678</c:v>
                </c:pt>
                <c:pt idx="8">
                  <c:v>50-64 vuotta, n=768</c:v>
                </c:pt>
                <c:pt idx="9">
                  <c:v>65-79 vuotta, n=781</c:v>
                </c:pt>
                <c:pt idx="10">
                  <c:v>SUURALUE</c:v>
                </c:pt>
                <c:pt idx="11">
                  <c:v>Helsinki-Uusimaa, n=1142</c:v>
                </c:pt>
                <c:pt idx="12">
                  <c:v>Etelä-Suomi, n=678</c:v>
                </c:pt>
                <c:pt idx="13">
                  <c:v>Länsi-Suomi, n=705</c:v>
                </c:pt>
                <c:pt idx="14">
                  <c:v>Pohjois- ja Itä-Suomi, n=605</c:v>
                </c:pt>
                <c:pt idx="15">
                  <c:v>TALOUDEN ELINVAIHE</c:v>
                </c:pt>
                <c:pt idx="16">
                  <c:v>Yksinäistalous, n=1062</c:v>
                </c:pt>
                <c:pt idx="17">
                  <c:v>Lapseton pari, n=1051</c:v>
                </c:pt>
                <c:pt idx="18">
                  <c:v>Muu aikuistalous, n=427</c:v>
                </c:pt>
                <c:pt idx="19">
                  <c:v>Talous, jossa lapsia, n=590</c:v>
                </c:pt>
              </c:strCache>
            </c:strRef>
          </c:cat>
          <c:val>
            <c:numRef>
              <c:f>Taul1!$H$5:$H$24</c:f>
              <c:numCache>
                <c:formatCode>General</c:formatCode>
                <c:ptCount val="20"/>
                <c:pt idx="0">
                  <c:v>3.23</c:v>
                </c:pt>
                <c:pt idx="2">
                  <c:v>3.15</c:v>
                </c:pt>
                <c:pt idx="3">
                  <c:v>3.3</c:v>
                </c:pt>
                <c:pt idx="5">
                  <c:v>3.89</c:v>
                </c:pt>
                <c:pt idx="6">
                  <c:v>3.51</c:v>
                </c:pt>
                <c:pt idx="7">
                  <c:v>3.07</c:v>
                </c:pt>
                <c:pt idx="8">
                  <c:v>3.03</c:v>
                </c:pt>
                <c:pt idx="9">
                  <c:v>2.96</c:v>
                </c:pt>
                <c:pt idx="11">
                  <c:v>3.34</c:v>
                </c:pt>
                <c:pt idx="12">
                  <c:v>3.15</c:v>
                </c:pt>
                <c:pt idx="13">
                  <c:v>3.16</c:v>
                </c:pt>
                <c:pt idx="14">
                  <c:v>3.2</c:v>
                </c:pt>
                <c:pt idx="16">
                  <c:v>3.31</c:v>
                </c:pt>
                <c:pt idx="17">
                  <c:v>3.12</c:v>
                </c:pt>
                <c:pt idx="18">
                  <c:v>3.2</c:v>
                </c:pt>
                <c:pt idx="19">
                  <c:v>3.28</c:v>
                </c:pt>
              </c:numCache>
            </c:numRef>
          </c:val>
          <c:extLst>
            <c:ext xmlns:c16="http://schemas.microsoft.com/office/drawing/2014/chart" uri="{C3380CC4-5D6E-409C-BE32-E72D297353CC}">
              <c16:uniqueId val="{00000001-6D86-4709-81DF-D3EBA056708C}"/>
            </c:ext>
          </c:extLst>
        </c:ser>
        <c:dLbls>
          <c:showLegendKey val="0"/>
          <c:showVal val="0"/>
          <c:showCatName val="0"/>
          <c:showSerName val="0"/>
          <c:showPercent val="0"/>
          <c:showBubbleSize val="0"/>
        </c:dLbls>
        <c:gapWidth val="25"/>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5828926915019752"/>
              <c:y val="0.94542492533260947"/>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20018170316518269"/>
          <c:y val="3.0819565989264604E-2"/>
          <c:w val="0.79981829683481731"/>
          <c:h val="8.6449173959355891E-2"/>
        </c:manualLayout>
      </c:layout>
      <c:overlay val="0"/>
      <c:txPr>
        <a:bodyPr/>
        <a:lstStyle/>
        <a:p>
          <a:pPr>
            <a:defRPr sz="11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34648530257901"/>
          <c:y val="2.3030556193738384E-2"/>
          <c:w val="0.54750558683192452"/>
          <c:h val="0.90959418534221681"/>
        </c:manualLayout>
      </c:layout>
      <c:barChart>
        <c:barDir val="bar"/>
        <c:grouping val="clustered"/>
        <c:varyColors val="0"/>
        <c:ser>
          <c:idx val="0"/>
          <c:order val="0"/>
          <c:tx>
            <c:strRef>
              <c:f>Taul1!$B$4</c:f>
              <c:strCache>
                <c:ptCount val="1"/>
                <c:pt idx="0">
                  <c:v>Kaikki, n=3130</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1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Taul1!$A$5:$A$22</c:f>
              <c:strCache>
                <c:ptCount val="18"/>
                <c:pt idx="0">
                  <c:v>Ulkona syöminen</c:v>
                </c:pt>
                <c:pt idx="1">
                  <c:v>Kulttuuritapahtumat (elokuvat, teatteri, konsertit jne.)</c:v>
                </c:pt>
                <c:pt idx="2">
                  <c:v>Matkailu</c:v>
                </c:pt>
                <c:pt idx="3">
                  <c:v>Urheilutapahtumat</c:v>
                </c:pt>
                <c:pt idx="4">
                  <c:v>Kirjat ja lehdet</c:v>
                </c:pt>
                <c:pt idx="5">
                  <c:v>Rauta- ja sisustuskauppatuotteet</c:v>
                </c:pt>
                <c:pt idx="6">
                  <c:v>Kauneus-, terveys- ja hyvinvointipalvelut sekä tuotteet</c:v>
                </c:pt>
                <c:pt idx="7">
                  <c:v>Elektroniikka- ja kodintekniikkatuotteet</c:v>
                </c:pt>
                <c:pt idx="8">
                  <c:v>Urheiluun ja vapaa-aikaa liittyvät tuotteet</c:v>
                </c:pt>
                <c:pt idx="9">
                  <c:v>Kodin kunnostus</c:v>
                </c:pt>
                <c:pt idx="10">
                  <c:v>Toimistotarvikkeet</c:v>
                </c:pt>
                <c:pt idx="11">
                  <c:v>Asia ei vaikuttaisi omaan ostokäyttäytymiseeni</c:v>
                </c:pt>
                <c:pt idx="12">
                  <c:v>Vaatteet ja kengät</c:v>
                </c:pt>
                <c:pt idx="13">
                  <c:v>Harrastukset</c:v>
                </c:pt>
                <c:pt idx="14">
                  <c:v>Silmälasit/piilolinssi/aurinkolasit</c:v>
                </c:pt>
                <c:pt idx="15">
                  <c:v>Peruselintarvikkeet (ruoka ja juoma)</c:v>
                </c:pt>
                <c:pt idx="16">
                  <c:v>Jotain muuta</c:v>
                </c:pt>
                <c:pt idx="17">
                  <c:v>Ei osaa sanoa</c:v>
                </c:pt>
              </c:strCache>
            </c:strRef>
          </c:cat>
          <c:val>
            <c:numRef>
              <c:f>Taul1!$B$5:$B$22</c:f>
              <c:numCache>
                <c:formatCode>General</c:formatCode>
                <c:ptCount val="18"/>
                <c:pt idx="0">
                  <c:v>43.775469999999999</c:v>
                </c:pt>
                <c:pt idx="1">
                  <c:v>35.867530000000002</c:v>
                </c:pt>
                <c:pt idx="2">
                  <c:v>35.504750000000001</c:v>
                </c:pt>
                <c:pt idx="3">
                  <c:v>34.935830000000003</c:v>
                </c:pt>
                <c:pt idx="4">
                  <c:v>30.165009999999999</c:v>
                </c:pt>
                <c:pt idx="5">
                  <c:v>25.989059999999998</c:v>
                </c:pt>
                <c:pt idx="6">
                  <c:v>25.389759999999999</c:v>
                </c:pt>
                <c:pt idx="7">
                  <c:v>24.46893</c:v>
                </c:pt>
                <c:pt idx="8">
                  <c:v>24.20232</c:v>
                </c:pt>
                <c:pt idx="9">
                  <c:v>22.754149999999999</c:v>
                </c:pt>
                <c:pt idx="10">
                  <c:v>22.33709</c:v>
                </c:pt>
                <c:pt idx="11">
                  <c:v>21.779730000000001</c:v>
                </c:pt>
                <c:pt idx="12">
                  <c:v>19.665150000000001</c:v>
                </c:pt>
                <c:pt idx="13">
                  <c:v>15.52089</c:v>
                </c:pt>
                <c:pt idx="14">
                  <c:v>14.358000000000001</c:v>
                </c:pt>
                <c:pt idx="15">
                  <c:v>6.04664</c:v>
                </c:pt>
                <c:pt idx="16">
                  <c:v>0.84953000000000001</c:v>
                </c:pt>
                <c:pt idx="17">
                  <c:v>7.2937500000000002</c:v>
                </c:pt>
              </c:numCache>
            </c:numRef>
          </c:val>
          <c:extLst>
            <c:ext xmlns:c16="http://schemas.microsoft.com/office/drawing/2014/chart" uri="{C3380CC4-5D6E-409C-BE32-E72D297353CC}">
              <c16:uniqueId val="{00000000-1AF8-49AF-A8F4-A948250B75E9}"/>
            </c:ext>
          </c:extLst>
        </c:ser>
        <c:dLbls>
          <c:showLegendKey val="0"/>
          <c:showVal val="0"/>
          <c:showCatName val="0"/>
          <c:showSerName val="0"/>
          <c:showPercent val="0"/>
          <c:showBubbleSize val="0"/>
        </c:dLbls>
        <c:gapWidth val="3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11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1000" b="0">
                    <a:solidFill>
                      <a:srgbClr val="A0A0A0"/>
                    </a:solidFill>
                  </a:defRPr>
                </a:pPr>
                <a:r>
                  <a:rPr lang="fi-FI" sz="1000" b="0">
                    <a:solidFill>
                      <a:srgbClr val="A0A0A0"/>
                    </a:solidFill>
                  </a:rPr>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rot="0" vert="horz"/>
          <a:lstStyle/>
          <a:p>
            <a:pPr>
              <a:defRPr sz="1000">
                <a:solidFill>
                  <a:srgbClr val="A0A0A0"/>
                </a:solidFill>
              </a:defRPr>
            </a:pPr>
            <a:endParaRPr lang="fi-FI"/>
          </a:p>
        </c:txPr>
        <c:crossAx val="639397440"/>
        <c:crosses val="autoZero"/>
        <c:crossBetween val="between"/>
        <c:majorUnit val="1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009628741905848"/>
          <c:y val="0.1264984641769068"/>
          <c:w val="0.56168148541383878"/>
          <c:h val="0.80794874643558123"/>
        </c:manualLayout>
      </c:layout>
      <c:barChart>
        <c:barDir val="bar"/>
        <c:grouping val="stacked"/>
        <c:varyColors val="0"/>
        <c:ser>
          <c:idx val="0"/>
          <c:order val="0"/>
          <c:tx>
            <c:strRef>
              <c:f>Taul1!$B$4</c:f>
              <c:strCache>
                <c:ptCount val="1"/>
                <c:pt idx="0">
                  <c:v>5=Täysin 
samaa mieltä</c:v>
                </c:pt>
              </c:strCache>
            </c:strRef>
          </c:tx>
          <c:spPr>
            <a:solidFill>
              <a:srgbClr val="4A7040"/>
            </a:solidFill>
            <a:ln>
              <a:noFill/>
            </a:ln>
          </c:spPr>
          <c:invertIfNegative val="0"/>
          <c:dLbls>
            <c:numFmt formatCode="#,##0" sourceLinked="0"/>
            <c:spPr>
              <a:noFill/>
              <a:ln>
                <a:noFill/>
              </a:ln>
              <a:effectLst/>
            </c:spPr>
            <c:txPr>
              <a:bodyPr/>
              <a:lstStyle/>
              <a:p>
                <a:pPr>
                  <a:defRPr sz="11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Vaikka tuote olisi tosi hyvässä tarjouksessa, 
en silti osta sitä, jos minulla ei ole siihen 
aktiivista tarvetta</c:v>
                </c:pt>
                <c:pt idx="1">
                  <c:v>Ostan käyttötavaratuotteita tarpeen mukaan riippumatta siitä onko tuote tarjouksessa vai ei</c:v>
                </c:pt>
                <c:pt idx="2">
                  <c:v>Etsin yleensä vain parasta tarjousta, 
kun haluan ostaa jonkin käyttötavaratuotteen</c:v>
                </c:pt>
                <c:pt idx="3">
                  <c:v>Ostan käyttötavaratuotteita yleensä 
vain tarjouksesta</c:v>
                </c:pt>
                <c:pt idx="4">
                  <c:v>Teen helposti heräteostoksia, jos huomaan 
tosi hyvän tarjouksen</c:v>
                </c:pt>
              </c:strCache>
            </c:strRef>
          </c:cat>
          <c:val>
            <c:numRef>
              <c:f>Taul1!$B$5:$B$9</c:f>
              <c:numCache>
                <c:formatCode>General</c:formatCode>
                <c:ptCount val="5"/>
                <c:pt idx="0">
                  <c:v>40.463760000000001</c:v>
                </c:pt>
                <c:pt idx="1">
                  <c:v>25.023240000000001</c:v>
                </c:pt>
                <c:pt idx="2">
                  <c:v>12.160539999999999</c:v>
                </c:pt>
                <c:pt idx="3">
                  <c:v>8.5447600000000001</c:v>
                </c:pt>
                <c:pt idx="4">
                  <c:v>7.6381399999999999</c:v>
                </c:pt>
              </c:numCache>
            </c:numRef>
          </c:val>
          <c:extLst>
            <c:ext xmlns:c16="http://schemas.microsoft.com/office/drawing/2014/chart" uri="{C3380CC4-5D6E-409C-BE32-E72D297353CC}">
              <c16:uniqueId val="{00000000-B0FA-4059-AA80-9E446A8DAAAB}"/>
            </c:ext>
          </c:extLst>
        </c:ser>
        <c:ser>
          <c:idx val="1"/>
          <c:order val="1"/>
          <c:tx>
            <c:strRef>
              <c:f>Taul1!$C$4</c:f>
              <c:strCache>
                <c:ptCount val="1"/>
                <c:pt idx="0">
                  <c:v>4=Melko paljon 
samaa mieltä</c:v>
                </c:pt>
              </c:strCache>
            </c:strRef>
          </c:tx>
          <c:spPr>
            <a:solidFill>
              <a:srgbClr val="70AD4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Vaikka tuote olisi tosi hyvässä tarjouksessa, 
en silti osta sitä, jos minulla ei ole siihen 
aktiivista tarvetta</c:v>
                </c:pt>
                <c:pt idx="1">
                  <c:v>Ostan käyttötavaratuotteita tarpeen mukaan riippumatta siitä onko tuote tarjouksessa vai ei</c:v>
                </c:pt>
                <c:pt idx="2">
                  <c:v>Etsin yleensä vain parasta tarjousta, 
kun haluan ostaa jonkin käyttötavaratuotteen</c:v>
                </c:pt>
                <c:pt idx="3">
                  <c:v>Ostan käyttötavaratuotteita yleensä 
vain tarjouksesta</c:v>
                </c:pt>
                <c:pt idx="4">
                  <c:v>Teen helposti heräteostoksia, jos huomaan 
tosi hyvän tarjouksen</c:v>
                </c:pt>
              </c:strCache>
            </c:strRef>
          </c:cat>
          <c:val>
            <c:numRef>
              <c:f>Taul1!$C$5:$C$9</c:f>
              <c:numCache>
                <c:formatCode>General</c:formatCode>
                <c:ptCount val="5"/>
                <c:pt idx="0">
                  <c:v>26.90981</c:v>
                </c:pt>
                <c:pt idx="1">
                  <c:v>37.378270000000001</c:v>
                </c:pt>
                <c:pt idx="2">
                  <c:v>21.397739999999999</c:v>
                </c:pt>
                <c:pt idx="3">
                  <c:v>20.437570000000001</c:v>
                </c:pt>
                <c:pt idx="4">
                  <c:v>16.59451</c:v>
                </c:pt>
              </c:numCache>
            </c:numRef>
          </c:val>
          <c:extLst>
            <c:ext xmlns:c16="http://schemas.microsoft.com/office/drawing/2014/chart" uri="{C3380CC4-5D6E-409C-BE32-E72D297353CC}">
              <c16:uniqueId val="{00000001-B0FA-4059-AA80-9E446A8DAAAB}"/>
            </c:ext>
          </c:extLst>
        </c:ser>
        <c:ser>
          <c:idx val="2"/>
          <c:order val="2"/>
          <c:tx>
            <c:strRef>
              <c:f>Taul1!$D$4</c:f>
              <c:strCache>
                <c:ptCount val="1"/>
                <c:pt idx="0">
                  <c:v>3=Jokseenkin 
samaa mieltä</c:v>
                </c:pt>
              </c:strCache>
            </c:strRef>
          </c:tx>
          <c:spPr>
            <a:solidFill>
              <a:srgbClr val="B9E6FD"/>
            </a:solidFill>
            <a:ln>
              <a:noFill/>
            </a:ln>
          </c:spPr>
          <c:invertIfNegative val="0"/>
          <c:dPt>
            <c:idx val="5"/>
            <c:invertIfNegative val="0"/>
            <c:bubble3D val="0"/>
            <c:extLst>
              <c:ext xmlns:c16="http://schemas.microsoft.com/office/drawing/2014/chart" uri="{C3380CC4-5D6E-409C-BE32-E72D297353CC}">
                <c16:uniqueId val="{00000002-B0FA-4059-AA80-9E446A8DAAAB}"/>
              </c:ext>
            </c:extLst>
          </c:dPt>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Vaikka tuote olisi tosi hyvässä tarjouksessa, 
en silti osta sitä, jos minulla ei ole siihen 
aktiivista tarvetta</c:v>
                </c:pt>
                <c:pt idx="1">
                  <c:v>Ostan käyttötavaratuotteita tarpeen mukaan riippumatta siitä onko tuote tarjouksessa vai ei</c:v>
                </c:pt>
                <c:pt idx="2">
                  <c:v>Etsin yleensä vain parasta tarjousta, 
kun haluan ostaa jonkin käyttötavaratuotteen</c:v>
                </c:pt>
                <c:pt idx="3">
                  <c:v>Ostan käyttötavaratuotteita yleensä 
vain tarjouksesta</c:v>
                </c:pt>
                <c:pt idx="4">
                  <c:v>Teen helposti heräteostoksia, jos huomaan 
tosi hyvän tarjouksen</c:v>
                </c:pt>
              </c:strCache>
            </c:strRef>
          </c:cat>
          <c:val>
            <c:numRef>
              <c:f>Taul1!$D$5:$D$9</c:f>
              <c:numCache>
                <c:formatCode>General</c:formatCode>
                <c:ptCount val="5"/>
                <c:pt idx="0">
                  <c:v>19.109059999999999</c:v>
                </c:pt>
                <c:pt idx="1">
                  <c:v>24.013069999999999</c:v>
                </c:pt>
                <c:pt idx="2">
                  <c:v>25.144729999999999</c:v>
                </c:pt>
                <c:pt idx="3">
                  <c:v>25.282440000000001</c:v>
                </c:pt>
                <c:pt idx="4">
                  <c:v>20.962119999999999</c:v>
                </c:pt>
              </c:numCache>
            </c:numRef>
          </c:val>
          <c:extLst>
            <c:ext xmlns:c16="http://schemas.microsoft.com/office/drawing/2014/chart" uri="{C3380CC4-5D6E-409C-BE32-E72D297353CC}">
              <c16:uniqueId val="{00000003-B0FA-4059-AA80-9E446A8DAAAB}"/>
            </c:ext>
          </c:extLst>
        </c:ser>
        <c:ser>
          <c:idx val="3"/>
          <c:order val="3"/>
          <c:tx>
            <c:strRef>
              <c:f>Taul1!$E$4</c:f>
              <c:strCache>
                <c:ptCount val="1"/>
                <c:pt idx="0">
                  <c:v>2=Jonkin verran 
eri mieltä</c:v>
                </c:pt>
              </c:strCache>
            </c:strRef>
          </c:tx>
          <c:spPr>
            <a:solidFill>
              <a:srgbClr val="F39FC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Vaikka tuote olisi tosi hyvässä tarjouksessa, 
en silti osta sitä, jos minulla ei ole siihen 
aktiivista tarvetta</c:v>
                </c:pt>
                <c:pt idx="1">
                  <c:v>Ostan käyttötavaratuotteita tarpeen mukaan riippumatta siitä onko tuote tarjouksessa vai ei</c:v>
                </c:pt>
                <c:pt idx="2">
                  <c:v>Etsin yleensä vain parasta tarjousta, 
kun haluan ostaa jonkin käyttötavaratuotteen</c:v>
                </c:pt>
                <c:pt idx="3">
                  <c:v>Ostan käyttötavaratuotteita yleensä 
vain tarjouksesta</c:v>
                </c:pt>
                <c:pt idx="4">
                  <c:v>Teen helposti heräteostoksia, jos huomaan 
tosi hyvän tarjouksen</c:v>
                </c:pt>
              </c:strCache>
            </c:strRef>
          </c:cat>
          <c:val>
            <c:numRef>
              <c:f>Taul1!$E$5:$E$9</c:f>
              <c:numCache>
                <c:formatCode>General</c:formatCode>
                <c:ptCount val="5"/>
                <c:pt idx="0">
                  <c:v>10.00961</c:v>
                </c:pt>
                <c:pt idx="1">
                  <c:v>10.060180000000001</c:v>
                </c:pt>
                <c:pt idx="2">
                  <c:v>25.943149999999999</c:v>
                </c:pt>
                <c:pt idx="3">
                  <c:v>31.934640000000002</c:v>
                </c:pt>
                <c:pt idx="4">
                  <c:v>30.534600000000001</c:v>
                </c:pt>
              </c:numCache>
            </c:numRef>
          </c:val>
          <c:extLst>
            <c:ext xmlns:c16="http://schemas.microsoft.com/office/drawing/2014/chart" uri="{C3380CC4-5D6E-409C-BE32-E72D297353CC}">
              <c16:uniqueId val="{00000004-B0FA-4059-AA80-9E446A8DAAAB}"/>
            </c:ext>
          </c:extLst>
        </c:ser>
        <c:ser>
          <c:idx val="4"/>
          <c:order val="4"/>
          <c:tx>
            <c:strRef>
              <c:f>Taul1!$F$4</c:f>
              <c:strCache>
                <c:ptCount val="1"/>
                <c:pt idx="0">
                  <c:v>1=Täysin 
eri mieltä</c:v>
                </c:pt>
              </c:strCache>
            </c:strRef>
          </c:tx>
          <c:spPr>
            <a:solidFill>
              <a:srgbClr val="C10F70"/>
            </a:solidFill>
          </c:spPr>
          <c:invertIfNegative val="0"/>
          <c:dLbls>
            <c:numFmt formatCode="#,##0" sourceLinked="0"/>
            <c:spPr>
              <a:noFill/>
              <a:ln>
                <a:noFill/>
              </a:ln>
              <a:effectLst/>
            </c:spPr>
            <c:txPr>
              <a:bodyPr/>
              <a:lstStyle/>
              <a:p>
                <a:pPr>
                  <a:defRPr sz="11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Taul1!$A$5:$A$9</c:f>
              <c:strCache>
                <c:ptCount val="5"/>
                <c:pt idx="0">
                  <c:v>Vaikka tuote olisi tosi hyvässä tarjouksessa, 
en silti osta sitä, jos minulla ei ole siihen 
aktiivista tarvetta</c:v>
                </c:pt>
                <c:pt idx="1">
                  <c:v>Ostan käyttötavaratuotteita tarpeen mukaan riippumatta siitä onko tuote tarjouksessa vai ei</c:v>
                </c:pt>
                <c:pt idx="2">
                  <c:v>Etsin yleensä vain parasta tarjousta, 
kun haluan ostaa jonkin käyttötavaratuotteen</c:v>
                </c:pt>
                <c:pt idx="3">
                  <c:v>Ostan käyttötavaratuotteita yleensä 
vain tarjouksesta</c:v>
                </c:pt>
                <c:pt idx="4">
                  <c:v>Teen helposti heräteostoksia, jos huomaan 
tosi hyvän tarjouksen</c:v>
                </c:pt>
              </c:strCache>
            </c:strRef>
          </c:cat>
          <c:val>
            <c:numRef>
              <c:f>Taul1!$F$5:$F$9</c:f>
              <c:numCache>
                <c:formatCode>General</c:formatCode>
                <c:ptCount val="5"/>
                <c:pt idx="0">
                  <c:v>2.25312</c:v>
                </c:pt>
                <c:pt idx="1">
                  <c:v>2.8079000000000001</c:v>
                </c:pt>
                <c:pt idx="2">
                  <c:v>13.14542</c:v>
                </c:pt>
                <c:pt idx="3">
                  <c:v>12.21313</c:v>
                </c:pt>
                <c:pt idx="4">
                  <c:v>23.01257</c:v>
                </c:pt>
              </c:numCache>
            </c:numRef>
          </c:val>
          <c:extLst>
            <c:ext xmlns:c16="http://schemas.microsoft.com/office/drawing/2014/chart" uri="{C3380CC4-5D6E-409C-BE32-E72D297353CC}">
              <c16:uniqueId val="{00000005-B0FA-4059-AA80-9E446A8DAAAB}"/>
            </c:ext>
          </c:extLst>
        </c:ser>
        <c:ser>
          <c:idx val="5"/>
          <c:order val="5"/>
          <c:tx>
            <c:strRef>
              <c:f>Taul1!$G$4</c:f>
              <c:strCache>
                <c:ptCount val="1"/>
                <c:pt idx="0">
                  <c:v>Ei osaa 
sanoa</c:v>
                </c:pt>
              </c:strCache>
            </c:strRef>
          </c:tx>
          <c:spPr>
            <a:solidFill>
              <a:srgbClr val="E1E1E1"/>
            </a:solidFill>
          </c:spPr>
          <c:invertIfNegative val="0"/>
          <c:dLbls>
            <c:numFmt formatCode="#,##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Taul1!$A$5:$A$9</c:f>
              <c:strCache>
                <c:ptCount val="5"/>
                <c:pt idx="0">
                  <c:v>Vaikka tuote olisi tosi hyvässä tarjouksessa, 
en silti osta sitä, jos minulla ei ole siihen 
aktiivista tarvetta</c:v>
                </c:pt>
                <c:pt idx="1">
                  <c:v>Ostan käyttötavaratuotteita tarpeen mukaan riippumatta siitä onko tuote tarjouksessa vai ei</c:v>
                </c:pt>
                <c:pt idx="2">
                  <c:v>Etsin yleensä vain parasta tarjousta, 
kun haluan ostaa jonkin käyttötavaratuotteen</c:v>
                </c:pt>
                <c:pt idx="3">
                  <c:v>Ostan käyttötavaratuotteita yleensä 
vain tarjouksesta</c:v>
                </c:pt>
                <c:pt idx="4">
                  <c:v>Teen helposti heräteostoksia, jos huomaan 
tosi hyvän tarjouksen</c:v>
                </c:pt>
              </c:strCache>
            </c:strRef>
          </c:cat>
          <c:val>
            <c:numRef>
              <c:f>Taul1!$G$5:$G$9</c:f>
              <c:numCache>
                <c:formatCode>General</c:formatCode>
                <c:ptCount val="5"/>
                <c:pt idx="0">
                  <c:v>1.25465</c:v>
                </c:pt>
                <c:pt idx="1">
                  <c:v>0.71733999999999998</c:v>
                </c:pt>
                <c:pt idx="2">
                  <c:v>2.2084299999999999</c:v>
                </c:pt>
                <c:pt idx="3">
                  <c:v>1.58745</c:v>
                </c:pt>
                <c:pt idx="4">
                  <c:v>1.25807</c:v>
                </c:pt>
              </c:numCache>
            </c:numRef>
          </c:val>
          <c:extLst>
            <c:ext xmlns:c16="http://schemas.microsoft.com/office/drawing/2014/chart" uri="{C3380CC4-5D6E-409C-BE32-E72D297353CC}">
              <c16:uniqueId val="{00000000-BD44-4A56-9475-E2AD5E197CC4}"/>
            </c:ext>
          </c:extLst>
        </c:ser>
        <c:ser>
          <c:idx val="6"/>
          <c:order val="6"/>
          <c:tx>
            <c:strRef>
              <c:f>Taul1!$H$4</c:f>
              <c:strCache>
                <c:ptCount val="1"/>
                <c:pt idx="0">
                  <c:v>Keskiarvo</c:v>
                </c:pt>
              </c:strCache>
            </c:strRef>
          </c:tx>
          <c:spPr>
            <a:noFill/>
          </c:spPr>
          <c:invertIfNegative val="0"/>
          <c:dLbls>
            <c:numFmt formatCode="#,##0.0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Taul1!$A$5:$A$9</c:f>
              <c:strCache>
                <c:ptCount val="5"/>
                <c:pt idx="0">
                  <c:v>Vaikka tuote olisi tosi hyvässä tarjouksessa, 
en silti osta sitä, jos minulla ei ole siihen 
aktiivista tarvetta</c:v>
                </c:pt>
                <c:pt idx="1">
                  <c:v>Ostan käyttötavaratuotteita tarpeen mukaan riippumatta siitä onko tuote tarjouksessa vai ei</c:v>
                </c:pt>
                <c:pt idx="2">
                  <c:v>Etsin yleensä vain parasta tarjousta, 
kun haluan ostaa jonkin käyttötavaratuotteen</c:v>
                </c:pt>
                <c:pt idx="3">
                  <c:v>Ostan käyttötavaratuotteita yleensä 
vain tarjouksesta</c:v>
                </c:pt>
                <c:pt idx="4">
                  <c:v>Teen helposti heräteostoksia, jos huomaan 
tosi hyvän tarjouksen</c:v>
                </c:pt>
              </c:strCache>
            </c:strRef>
          </c:cat>
          <c:val>
            <c:numRef>
              <c:f>Taul1!$H$5:$H$9</c:f>
              <c:numCache>
                <c:formatCode>General</c:formatCode>
                <c:ptCount val="5"/>
                <c:pt idx="0">
                  <c:v>3.95</c:v>
                </c:pt>
                <c:pt idx="1">
                  <c:v>3.72</c:v>
                </c:pt>
                <c:pt idx="2">
                  <c:v>2.93</c:v>
                </c:pt>
                <c:pt idx="3">
                  <c:v>2.81</c:v>
                </c:pt>
                <c:pt idx="4">
                  <c:v>2.5499999999999998</c:v>
                </c:pt>
              </c:numCache>
            </c:numRef>
          </c:val>
          <c:extLst>
            <c:ext xmlns:c16="http://schemas.microsoft.com/office/drawing/2014/chart" uri="{C3380CC4-5D6E-409C-BE32-E72D297353CC}">
              <c16:uniqueId val="{00000000-B67C-49CA-9F6A-794E0A4AA0B6}"/>
            </c:ext>
          </c:extLst>
        </c:ser>
        <c:dLbls>
          <c:showLegendKey val="0"/>
          <c:showVal val="0"/>
          <c:showCatName val="0"/>
          <c:showSerName val="0"/>
          <c:showPercent val="0"/>
          <c:showBubbleSize val="0"/>
        </c:dLbls>
        <c:gapWidth val="40"/>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5021500437445316"/>
              <c:y val="0.94542495278302408"/>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15981028612844467"/>
          <c:y val="3.0819565989264604E-2"/>
          <c:w val="0.83692744906684824"/>
          <c:h val="8.8868815138160792E-2"/>
        </c:manualLayout>
      </c:layout>
      <c:overlay val="0"/>
      <c:txPr>
        <a:bodyPr/>
        <a:lstStyle/>
        <a:p>
          <a:pPr>
            <a:defRPr sz="11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19116024909483"/>
          <c:y val="0.19015292391340527"/>
          <c:w val="0.64617739899993321"/>
          <c:h val="0.70772295238236549"/>
        </c:manualLayout>
      </c:layout>
      <c:barChart>
        <c:barDir val="bar"/>
        <c:grouping val="stacked"/>
        <c:varyColors val="0"/>
        <c:ser>
          <c:idx val="0"/>
          <c:order val="0"/>
          <c:tx>
            <c:strRef>
              <c:f>Taul1!$B$9</c:f>
              <c:strCache>
                <c:ptCount val="1"/>
                <c:pt idx="0">
                  <c:v>Vähintään kerran 
kuukaudessa</c:v>
                </c:pt>
              </c:strCache>
            </c:strRef>
          </c:tx>
          <c:spPr>
            <a:solidFill>
              <a:srgbClr val="4A7040"/>
            </a:solidFill>
            <a:ln>
              <a:noFill/>
            </a:ln>
          </c:spPr>
          <c:invertIfNegative val="0"/>
          <c:dLbls>
            <c:numFmt formatCode="#,##0" sourceLinked="0"/>
            <c:spPr>
              <a:noFill/>
              <a:ln>
                <a:noFill/>
              </a:ln>
              <a:effectLst/>
            </c:spPr>
            <c:txPr>
              <a:bodyPr/>
              <a:lstStyle/>
              <a:p>
                <a:pPr>
                  <a:defRPr sz="10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Taul1!$A$10:$A$14</c:f>
              <c:strCache>
                <c:ptCount val="5"/>
                <c:pt idx="0">
                  <c:v>Omaan talouteesi terveystuotteita, n=1912</c:v>
                </c:pt>
                <c:pt idx="1">
                  <c:v>Itsellesi vaatteita ja kenkiä, n=1919</c:v>
                </c:pt>
                <c:pt idx="2">
                  <c:v>Omaan talouteesi kirjakauppatuotteita, n=1919</c:v>
                </c:pt>
                <c:pt idx="3">
                  <c:v>Omaan talouteesi tai työhösi liittyen toimistotarvikkeita, n=1913</c:v>
                </c:pt>
                <c:pt idx="4">
                  <c:v>Itsellesi urheiluvälineitä, n=1920</c:v>
                </c:pt>
              </c:strCache>
            </c:strRef>
          </c:cat>
          <c:val>
            <c:numRef>
              <c:f>Taul1!$B$10:$B$14</c:f>
              <c:numCache>
                <c:formatCode>General</c:formatCode>
                <c:ptCount val="5"/>
                <c:pt idx="0">
                  <c:v>10.68505</c:v>
                </c:pt>
                <c:pt idx="1">
                  <c:v>9.0659399999999994</c:v>
                </c:pt>
                <c:pt idx="2">
                  <c:v>6.9134099999999998</c:v>
                </c:pt>
                <c:pt idx="3">
                  <c:v>2.49004</c:v>
                </c:pt>
                <c:pt idx="4">
                  <c:v>2.42876</c:v>
                </c:pt>
              </c:numCache>
            </c:numRef>
          </c:val>
          <c:extLst>
            <c:ext xmlns:c16="http://schemas.microsoft.com/office/drawing/2014/chart" uri="{C3380CC4-5D6E-409C-BE32-E72D297353CC}">
              <c16:uniqueId val="{00000000-B0FA-4059-AA80-9E446A8DAAAB}"/>
            </c:ext>
          </c:extLst>
        </c:ser>
        <c:ser>
          <c:idx val="1"/>
          <c:order val="1"/>
          <c:tx>
            <c:strRef>
              <c:f>Taul1!$C$9</c:f>
              <c:strCache>
                <c:ptCount val="1"/>
                <c:pt idx="0">
                  <c:v>Noin 2-3 
kk välein</c:v>
                </c:pt>
              </c:strCache>
            </c:strRef>
          </c:tx>
          <c:spPr>
            <a:solidFill>
              <a:srgbClr val="70AD47"/>
            </a:solidFill>
            <a:ln>
              <a:noFill/>
            </a:ln>
          </c:spPr>
          <c:invertIfNegative val="0"/>
          <c:dLbls>
            <c:numFmt formatCode="#,##0" sourceLinked="0"/>
            <c:spPr>
              <a:noFill/>
              <a:ln>
                <a:noFill/>
              </a:ln>
              <a:effectLst/>
            </c:spPr>
            <c:txPr>
              <a:bodyPr/>
              <a:lstStyle/>
              <a:p>
                <a:pPr>
                  <a:defRPr sz="10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Taul1!$A$10:$A$14</c:f>
              <c:strCache>
                <c:ptCount val="5"/>
                <c:pt idx="0">
                  <c:v>Omaan talouteesi terveystuotteita, n=1912</c:v>
                </c:pt>
                <c:pt idx="1">
                  <c:v>Itsellesi vaatteita ja kenkiä, n=1919</c:v>
                </c:pt>
                <c:pt idx="2">
                  <c:v>Omaan talouteesi kirjakauppatuotteita, n=1919</c:v>
                </c:pt>
                <c:pt idx="3">
                  <c:v>Omaan talouteesi tai työhösi liittyen toimistotarvikkeita, n=1913</c:v>
                </c:pt>
                <c:pt idx="4">
                  <c:v>Itsellesi urheiluvälineitä, n=1920</c:v>
                </c:pt>
              </c:strCache>
            </c:strRef>
          </c:cat>
          <c:val>
            <c:numRef>
              <c:f>Taul1!$C$10:$C$14</c:f>
              <c:numCache>
                <c:formatCode>General</c:formatCode>
                <c:ptCount val="5"/>
                <c:pt idx="0">
                  <c:v>32.361220000000003</c:v>
                </c:pt>
                <c:pt idx="1">
                  <c:v>22.08437</c:v>
                </c:pt>
                <c:pt idx="2">
                  <c:v>16.70224</c:v>
                </c:pt>
                <c:pt idx="3">
                  <c:v>6.3259299999999996</c:v>
                </c:pt>
                <c:pt idx="4">
                  <c:v>4.4176000000000002</c:v>
                </c:pt>
              </c:numCache>
            </c:numRef>
          </c:val>
          <c:extLst>
            <c:ext xmlns:c16="http://schemas.microsoft.com/office/drawing/2014/chart" uri="{C3380CC4-5D6E-409C-BE32-E72D297353CC}">
              <c16:uniqueId val="{00000001-B0FA-4059-AA80-9E446A8DAAAB}"/>
            </c:ext>
          </c:extLst>
        </c:ser>
        <c:ser>
          <c:idx val="2"/>
          <c:order val="2"/>
          <c:tx>
            <c:strRef>
              <c:f>Taul1!$D$9</c:f>
              <c:strCache>
                <c:ptCount val="1"/>
                <c:pt idx="0">
                  <c:v>Noin 4-6 
kk välein</c:v>
                </c:pt>
              </c:strCache>
            </c:strRef>
          </c:tx>
          <c:spPr>
            <a:solidFill>
              <a:srgbClr val="B3D79D"/>
            </a:solidFill>
            <a:ln>
              <a:noFill/>
            </a:ln>
          </c:spPr>
          <c:invertIfNegative val="0"/>
          <c:dPt>
            <c:idx val="5"/>
            <c:invertIfNegative val="0"/>
            <c:bubble3D val="0"/>
            <c:extLst>
              <c:ext xmlns:c16="http://schemas.microsoft.com/office/drawing/2014/chart" uri="{C3380CC4-5D6E-409C-BE32-E72D297353CC}">
                <c16:uniqueId val="{00000002-B0FA-4059-AA80-9E446A8DAAAB}"/>
              </c:ext>
            </c:extLst>
          </c:dPt>
          <c:dLbls>
            <c:numFmt formatCode="#,##0" sourceLinked="0"/>
            <c:spPr>
              <a:noFill/>
              <a:ln>
                <a:noFill/>
              </a:ln>
              <a:effectLst/>
            </c:spPr>
            <c:txPr>
              <a:bodyPr/>
              <a:lstStyle/>
              <a:p>
                <a:pPr>
                  <a:defRPr sz="10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Taul1!$A$10:$A$14</c:f>
              <c:strCache>
                <c:ptCount val="5"/>
                <c:pt idx="0">
                  <c:v>Omaan talouteesi terveystuotteita, n=1912</c:v>
                </c:pt>
                <c:pt idx="1">
                  <c:v>Itsellesi vaatteita ja kenkiä, n=1919</c:v>
                </c:pt>
                <c:pt idx="2">
                  <c:v>Omaan talouteesi kirjakauppatuotteita, n=1919</c:v>
                </c:pt>
                <c:pt idx="3">
                  <c:v>Omaan talouteesi tai työhösi liittyen toimistotarvikkeita, n=1913</c:v>
                </c:pt>
                <c:pt idx="4">
                  <c:v>Itsellesi urheiluvälineitä, n=1920</c:v>
                </c:pt>
              </c:strCache>
            </c:strRef>
          </c:cat>
          <c:val>
            <c:numRef>
              <c:f>Taul1!$D$10:$D$14</c:f>
              <c:numCache>
                <c:formatCode>General</c:formatCode>
                <c:ptCount val="5"/>
                <c:pt idx="0">
                  <c:v>22.07658</c:v>
                </c:pt>
                <c:pt idx="1">
                  <c:v>26.452100000000002</c:v>
                </c:pt>
                <c:pt idx="2">
                  <c:v>17.56757</c:v>
                </c:pt>
                <c:pt idx="3">
                  <c:v>12.209540000000001</c:v>
                </c:pt>
                <c:pt idx="4">
                  <c:v>8.0675299999999996</c:v>
                </c:pt>
              </c:numCache>
            </c:numRef>
          </c:val>
          <c:extLst>
            <c:ext xmlns:c16="http://schemas.microsoft.com/office/drawing/2014/chart" uri="{C3380CC4-5D6E-409C-BE32-E72D297353CC}">
              <c16:uniqueId val="{00000003-B0FA-4059-AA80-9E446A8DAAAB}"/>
            </c:ext>
          </c:extLst>
        </c:ser>
        <c:ser>
          <c:idx val="3"/>
          <c:order val="3"/>
          <c:tx>
            <c:strRef>
              <c:f>Taul1!$E$9</c:f>
              <c:strCache>
                <c:ptCount val="1"/>
                <c:pt idx="0">
                  <c:v>Noin 7-11 
kk välein</c:v>
                </c:pt>
              </c:strCache>
            </c:strRef>
          </c:tx>
          <c:spPr>
            <a:solidFill>
              <a:srgbClr val="B9E6FD"/>
            </a:solidFill>
            <a:ln>
              <a:noFill/>
            </a:ln>
          </c:spPr>
          <c:invertIfNegative val="0"/>
          <c:dLbls>
            <c:numFmt formatCode="#,##0" sourceLinked="0"/>
            <c:spPr>
              <a:noFill/>
              <a:ln>
                <a:noFill/>
              </a:ln>
              <a:effectLst/>
            </c:spPr>
            <c:txPr>
              <a:bodyPr/>
              <a:lstStyle/>
              <a:p>
                <a:pPr>
                  <a:defRPr sz="10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Taul1!$A$10:$A$14</c:f>
              <c:strCache>
                <c:ptCount val="5"/>
                <c:pt idx="0">
                  <c:v>Omaan talouteesi terveystuotteita, n=1912</c:v>
                </c:pt>
                <c:pt idx="1">
                  <c:v>Itsellesi vaatteita ja kenkiä, n=1919</c:v>
                </c:pt>
                <c:pt idx="2">
                  <c:v>Omaan talouteesi kirjakauppatuotteita, n=1919</c:v>
                </c:pt>
                <c:pt idx="3">
                  <c:v>Omaan talouteesi tai työhösi liittyen toimistotarvikkeita, n=1913</c:v>
                </c:pt>
                <c:pt idx="4">
                  <c:v>Itsellesi urheiluvälineitä, n=1920</c:v>
                </c:pt>
              </c:strCache>
            </c:strRef>
          </c:cat>
          <c:val>
            <c:numRef>
              <c:f>Taul1!$E$10:$E$14</c:f>
              <c:numCache>
                <c:formatCode>General</c:formatCode>
                <c:ptCount val="5"/>
                <c:pt idx="0">
                  <c:v>8.5917899999999996</c:v>
                </c:pt>
                <c:pt idx="1">
                  <c:v>14.92488</c:v>
                </c:pt>
                <c:pt idx="2">
                  <c:v>10.84718</c:v>
                </c:pt>
                <c:pt idx="3">
                  <c:v>9.45852</c:v>
                </c:pt>
                <c:pt idx="4">
                  <c:v>5.9990100000000002</c:v>
                </c:pt>
              </c:numCache>
            </c:numRef>
          </c:val>
          <c:extLst>
            <c:ext xmlns:c16="http://schemas.microsoft.com/office/drawing/2014/chart" uri="{C3380CC4-5D6E-409C-BE32-E72D297353CC}">
              <c16:uniqueId val="{00000004-B0FA-4059-AA80-9E446A8DAAAB}"/>
            </c:ext>
          </c:extLst>
        </c:ser>
        <c:ser>
          <c:idx val="4"/>
          <c:order val="4"/>
          <c:tx>
            <c:strRef>
              <c:f>Taul1!$F$9</c:f>
              <c:strCache>
                <c:ptCount val="1"/>
                <c:pt idx="0">
                  <c:v>Noin kerran 
vuodessa</c:v>
                </c:pt>
              </c:strCache>
            </c:strRef>
          </c:tx>
          <c:spPr>
            <a:solidFill>
              <a:srgbClr val="F39FC7"/>
            </a:solidFill>
          </c:spPr>
          <c:invertIfNegative val="0"/>
          <c:dLbls>
            <c:numFmt formatCode="#,##0" sourceLinked="0"/>
            <c:spPr>
              <a:noFill/>
              <a:ln>
                <a:noFill/>
              </a:ln>
              <a:effectLst/>
            </c:spPr>
            <c:txPr>
              <a:bodyPr/>
              <a:lstStyle/>
              <a:p>
                <a:pPr>
                  <a:defRPr sz="10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Taul1!$A$10:$A$14</c:f>
              <c:strCache>
                <c:ptCount val="5"/>
                <c:pt idx="0">
                  <c:v>Omaan talouteesi terveystuotteita, n=1912</c:v>
                </c:pt>
                <c:pt idx="1">
                  <c:v>Itsellesi vaatteita ja kenkiä, n=1919</c:v>
                </c:pt>
                <c:pt idx="2">
                  <c:v>Omaan talouteesi kirjakauppatuotteita, n=1919</c:v>
                </c:pt>
                <c:pt idx="3">
                  <c:v>Omaan talouteesi tai työhösi liittyen toimistotarvikkeita, n=1913</c:v>
                </c:pt>
                <c:pt idx="4">
                  <c:v>Itsellesi urheiluvälineitä, n=1920</c:v>
                </c:pt>
              </c:strCache>
            </c:strRef>
          </c:cat>
          <c:val>
            <c:numRef>
              <c:f>Taul1!$F$10:$F$14</c:f>
              <c:numCache>
                <c:formatCode>General</c:formatCode>
                <c:ptCount val="5"/>
                <c:pt idx="0">
                  <c:v>13.214079999999999</c:v>
                </c:pt>
                <c:pt idx="1">
                  <c:v>17.938230000000001</c:v>
                </c:pt>
                <c:pt idx="2">
                  <c:v>20.592079999999999</c:v>
                </c:pt>
                <c:pt idx="3">
                  <c:v>25.3611</c:v>
                </c:pt>
                <c:pt idx="4">
                  <c:v>18.163530000000002</c:v>
                </c:pt>
              </c:numCache>
            </c:numRef>
          </c:val>
          <c:extLst>
            <c:ext xmlns:c16="http://schemas.microsoft.com/office/drawing/2014/chart" uri="{C3380CC4-5D6E-409C-BE32-E72D297353CC}">
              <c16:uniqueId val="{00000005-B0FA-4059-AA80-9E446A8DAAAB}"/>
            </c:ext>
          </c:extLst>
        </c:ser>
        <c:ser>
          <c:idx val="5"/>
          <c:order val="5"/>
          <c:tx>
            <c:strRef>
              <c:f>Taul1!$G$9</c:f>
              <c:strCache>
                <c:ptCount val="1"/>
                <c:pt idx="0">
                  <c:v>Harvemmin</c:v>
                </c:pt>
              </c:strCache>
            </c:strRef>
          </c:tx>
          <c:spPr>
            <a:solidFill>
              <a:srgbClr val="EB599E"/>
            </a:solidFill>
          </c:spPr>
          <c:invertIfNegative val="0"/>
          <c:dLbls>
            <c:numFmt formatCode="#,##0" sourceLinked="0"/>
            <c:spPr>
              <a:noFill/>
              <a:ln>
                <a:noFill/>
              </a:ln>
              <a:effectLst/>
            </c:spPr>
            <c:txPr>
              <a:bodyPr wrap="square" lIns="38100" tIns="19050" rIns="38100" bIns="19050" anchor="ctr">
                <a:spAutoFit/>
              </a:bodyPr>
              <a:lstStyle/>
              <a:p>
                <a:pPr>
                  <a:defRPr sz="1000">
                    <a:solidFill>
                      <a:srgbClr val="262626"/>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Taul1!$A$10:$A$14</c:f>
              <c:strCache>
                <c:ptCount val="5"/>
                <c:pt idx="0">
                  <c:v>Omaan talouteesi terveystuotteita, n=1912</c:v>
                </c:pt>
                <c:pt idx="1">
                  <c:v>Itsellesi vaatteita ja kenkiä, n=1919</c:v>
                </c:pt>
                <c:pt idx="2">
                  <c:v>Omaan talouteesi kirjakauppatuotteita, n=1919</c:v>
                </c:pt>
                <c:pt idx="3">
                  <c:v>Omaan talouteesi tai työhösi liittyen toimistotarvikkeita, n=1913</c:v>
                </c:pt>
                <c:pt idx="4">
                  <c:v>Itsellesi urheiluvälineitä, n=1920</c:v>
                </c:pt>
              </c:strCache>
            </c:strRef>
          </c:cat>
          <c:val>
            <c:numRef>
              <c:f>Taul1!$G$10:$G$14</c:f>
              <c:numCache>
                <c:formatCode>General</c:formatCode>
                <c:ptCount val="5"/>
                <c:pt idx="0">
                  <c:v>10.032830000000001</c:v>
                </c:pt>
                <c:pt idx="1">
                  <c:v>8.4226200000000002</c:v>
                </c:pt>
                <c:pt idx="2">
                  <c:v>22.720559999999999</c:v>
                </c:pt>
                <c:pt idx="3">
                  <c:v>34.930399999999999</c:v>
                </c:pt>
                <c:pt idx="4">
                  <c:v>56.911900000000003</c:v>
                </c:pt>
              </c:numCache>
            </c:numRef>
          </c:val>
          <c:extLst>
            <c:ext xmlns:c16="http://schemas.microsoft.com/office/drawing/2014/chart" uri="{C3380CC4-5D6E-409C-BE32-E72D297353CC}">
              <c16:uniqueId val="{00000000-BD44-4A56-9475-E2AD5E197CC4}"/>
            </c:ext>
          </c:extLst>
        </c:ser>
        <c:ser>
          <c:idx val="6"/>
          <c:order val="6"/>
          <c:tx>
            <c:strRef>
              <c:f>Taul1!$H$9</c:f>
              <c:strCache>
                <c:ptCount val="1"/>
                <c:pt idx="0">
                  <c:v>Ei koskaan</c:v>
                </c:pt>
              </c:strCache>
            </c:strRef>
          </c:tx>
          <c:spPr>
            <a:solidFill>
              <a:srgbClr val="C10F70"/>
            </a:solidFill>
          </c:spPr>
          <c:invertIfNegative val="0"/>
          <c:dLbls>
            <c:numFmt formatCode="#,##0" sourceLinked="0"/>
            <c:spPr>
              <a:noFill/>
              <a:ln>
                <a:noFill/>
              </a:ln>
              <a:effectLst/>
            </c:spPr>
            <c:txPr>
              <a:bodyPr wrap="square" lIns="38100" tIns="19050" rIns="38100" bIns="19050" anchor="ctr">
                <a:spAutoFit/>
              </a:bodyPr>
              <a:lstStyle/>
              <a:p>
                <a:pPr>
                  <a:defRPr sz="1000">
                    <a:solidFill>
                      <a:srgbClr val="FFFFFF"/>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Taul1!$A$10:$A$14</c:f>
              <c:strCache>
                <c:ptCount val="5"/>
                <c:pt idx="0">
                  <c:v>Omaan talouteesi terveystuotteita, n=1912</c:v>
                </c:pt>
                <c:pt idx="1">
                  <c:v>Itsellesi vaatteita ja kenkiä, n=1919</c:v>
                </c:pt>
                <c:pt idx="2">
                  <c:v>Omaan talouteesi kirjakauppatuotteita, n=1919</c:v>
                </c:pt>
                <c:pt idx="3">
                  <c:v>Omaan talouteesi tai työhösi liittyen toimistotarvikkeita, n=1913</c:v>
                </c:pt>
                <c:pt idx="4">
                  <c:v>Itsellesi urheiluvälineitä, n=1920</c:v>
                </c:pt>
              </c:strCache>
            </c:strRef>
          </c:cat>
          <c:val>
            <c:numRef>
              <c:f>Taul1!$H$10:$H$14</c:f>
              <c:numCache>
                <c:formatCode>General</c:formatCode>
                <c:ptCount val="5"/>
                <c:pt idx="0">
                  <c:v>1.8923099999999999</c:v>
                </c:pt>
                <c:pt idx="1">
                  <c:v>0.18361</c:v>
                </c:pt>
                <c:pt idx="2">
                  <c:v>2.27521</c:v>
                </c:pt>
                <c:pt idx="3">
                  <c:v>6.7005400000000002</c:v>
                </c:pt>
                <c:pt idx="4">
                  <c:v>2.99288</c:v>
                </c:pt>
              </c:numCache>
            </c:numRef>
          </c:val>
          <c:extLst>
            <c:ext xmlns:c16="http://schemas.microsoft.com/office/drawing/2014/chart" uri="{C3380CC4-5D6E-409C-BE32-E72D297353CC}">
              <c16:uniqueId val="{00000000-B67C-49CA-9F6A-794E0A4AA0B6}"/>
            </c:ext>
          </c:extLst>
        </c:ser>
        <c:ser>
          <c:idx val="7"/>
          <c:order val="7"/>
          <c:tx>
            <c:strRef>
              <c:f>Taul1!$I$9</c:f>
              <c:strCache>
                <c:ptCount val="1"/>
                <c:pt idx="0">
                  <c:v>Ei osaa 
sanoa</c:v>
                </c:pt>
              </c:strCache>
            </c:strRef>
          </c:tx>
          <c:spPr>
            <a:solidFill>
              <a:srgbClr val="E1E1E1"/>
            </a:solidFill>
          </c:spPr>
          <c:invertIfNegative val="0"/>
          <c:dLbls>
            <c:numFmt formatCode="#,##0" sourceLinked="0"/>
            <c:spPr>
              <a:noFill/>
              <a:ln>
                <a:noFill/>
              </a:ln>
              <a:effectLst/>
            </c:spPr>
            <c:txPr>
              <a:bodyPr wrap="square" lIns="38100" tIns="19050" rIns="38100" bIns="19050" anchor="ctr">
                <a:spAutoFit/>
              </a:bodyPr>
              <a:lstStyle/>
              <a:p>
                <a:pPr>
                  <a:defRPr sz="1000">
                    <a:solidFill>
                      <a:srgbClr val="262626"/>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Taul1!$A$10:$A$14</c:f>
              <c:strCache>
                <c:ptCount val="5"/>
                <c:pt idx="0">
                  <c:v>Omaan talouteesi terveystuotteita, n=1912</c:v>
                </c:pt>
                <c:pt idx="1">
                  <c:v>Itsellesi vaatteita ja kenkiä, n=1919</c:v>
                </c:pt>
                <c:pt idx="2">
                  <c:v>Omaan talouteesi kirjakauppatuotteita, n=1919</c:v>
                </c:pt>
                <c:pt idx="3">
                  <c:v>Omaan talouteesi tai työhösi liittyen toimistotarvikkeita, n=1913</c:v>
                </c:pt>
                <c:pt idx="4">
                  <c:v>Itsellesi urheiluvälineitä, n=1920</c:v>
                </c:pt>
              </c:strCache>
            </c:strRef>
          </c:cat>
          <c:val>
            <c:numRef>
              <c:f>Taul1!$I$10:$I$14</c:f>
              <c:numCache>
                <c:formatCode>General</c:formatCode>
                <c:ptCount val="5"/>
                <c:pt idx="0">
                  <c:v>1.14615</c:v>
                </c:pt>
                <c:pt idx="1">
                  <c:v>0.92827000000000004</c:v>
                </c:pt>
                <c:pt idx="2">
                  <c:v>2.3817400000000002</c:v>
                </c:pt>
                <c:pt idx="3">
                  <c:v>2.52393</c:v>
                </c:pt>
                <c:pt idx="4">
                  <c:v>1.01878</c:v>
                </c:pt>
              </c:numCache>
            </c:numRef>
          </c:val>
          <c:extLst>
            <c:ext xmlns:c16="http://schemas.microsoft.com/office/drawing/2014/chart" uri="{C3380CC4-5D6E-409C-BE32-E72D297353CC}">
              <c16:uniqueId val="{00000000-E70F-4A73-9D15-3258DD8C143A}"/>
            </c:ext>
          </c:extLst>
        </c:ser>
        <c:dLbls>
          <c:showLegendKey val="0"/>
          <c:showVal val="0"/>
          <c:showCatName val="0"/>
          <c:showSerName val="0"/>
          <c:showPercent val="0"/>
          <c:showBubbleSize val="0"/>
        </c:dLbls>
        <c:gapWidth val="25"/>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0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443783596489275"/>
              <c:y val="0.94542492533260947"/>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05"/>
          <c:y val="2.2862006307566993E-2"/>
          <c:w val="0.91282571309591565"/>
          <c:h val="0.15344802364916346"/>
        </c:manualLayout>
      </c:layout>
      <c:overlay val="0"/>
      <c:txPr>
        <a:bodyPr/>
        <a:lstStyle/>
        <a:p>
          <a:pPr>
            <a:defRPr sz="10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24671646237285"/>
          <c:y val="4.1047470025448625E-2"/>
          <c:w val="0.65683569383032148"/>
          <c:h val="0.81937316995641518"/>
        </c:manualLayout>
      </c:layout>
      <c:barChart>
        <c:barDir val="bar"/>
        <c:grouping val="clustered"/>
        <c:varyColors val="0"/>
        <c:ser>
          <c:idx val="0"/>
          <c:order val="0"/>
          <c:tx>
            <c:strRef>
              <c:f>Taul1!$B$1</c:f>
              <c:strCache>
                <c:ptCount val="1"/>
                <c:pt idx="0">
                  <c:v>X</c:v>
                </c:pt>
              </c:strCache>
            </c:strRef>
          </c:tx>
          <c:spPr>
            <a:solidFill>
              <a:srgbClr val="4BA7BC"/>
            </a:solidFill>
          </c:spPr>
          <c:invertIfNegative val="0"/>
          <c:dLbls>
            <c:numFmt formatCode="#,##0" sourceLinked="0"/>
            <c:spPr>
              <a:noFill/>
              <a:ln>
                <a:noFill/>
              </a:ln>
              <a:effectLst/>
            </c:spPr>
            <c:txPr>
              <a:bodyPr anchorCtr="0"/>
              <a:lstStyle/>
              <a:p>
                <a:pPr algn="ctr">
                  <a:defRPr lang="fi-FI" sz="1600" b="1" i="0" u="none" strike="noStrike" kern="1200" baseline="0">
                    <a:solidFill>
                      <a:srgbClr val="4BA7BC"/>
                    </a:solidFill>
                    <a:latin typeface="Calibri" panose="020F0502020204030204" pitchFamily="34" charset="0"/>
                    <a:ea typeface="+mn-ea"/>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Taul1!$A$2:$A$7</c:f>
              <c:strCache>
                <c:ptCount val="6"/>
                <c:pt idx="0">
                  <c:v>1 henkilö</c:v>
                </c:pt>
                <c:pt idx="1">
                  <c:v>2 henkilöä</c:v>
                </c:pt>
                <c:pt idx="2">
                  <c:v>3 henkilöä</c:v>
                </c:pt>
                <c:pt idx="3">
                  <c:v>4 henkilöä</c:v>
                </c:pt>
                <c:pt idx="4">
                  <c:v>5 henkilöä</c:v>
                </c:pt>
                <c:pt idx="5">
                  <c:v>6+ henkilöä</c:v>
                </c:pt>
              </c:strCache>
            </c:strRef>
          </c:cat>
          <c:val>
            <c:numRef>
              <c:f>Taul1!$B$2:$B$7</c:f>
              <c:numCache>
                <c:formatCode>General</c:formatCode>
                <c:ptCount val="6"/>
                <c:pt idx="0">
                  <c:v>33.600760000000001</c:v>
                </c:pt>
                <c:pt idx="1">
                  <c:v>41.643210000000003</c:v>
                </c:pt>
                <c:pt idx="2">
                  <c:v>10.536160000000001</c:v>
                </c:pt>
                <c:pt idx="3">
                  <c:v>9.6200899999999994</c:v>
                </c:pt>
                <c:pt idx="4">
                  <c:v>3.1667399999999999</c:v>
                </c:pt>
                <c:pt idx="5">
                  <c:v>1.4330499999999999</c:v>
                </c:pt>
              </c:numCache>
            </c:numRef>
          </c:val>
          <c:extLst>
            <c:ext xmlns:c16="http://schemas.microsoft.com/office/drawing/2014/chart" uri="{C3380CC4-5D6E-409C-BE32-E72D297353CC}">
              <c16:uniqueId val="{00000000-CAC2-43F3-A737-D96F14209440}"/>
            </c:ext>
          </c:extLst>
        </c:ser>
        <c:dLbls>
          <c:showLegendKey val="0"/>
          <c:showVal val="0"/>
          <c:showCatName val="0"/>
          <c:showSerName val="0"/>
          <c:showPercent val="0"/>
          <c:showBubbleSize val="0"/>
        </c:dLbls>
        <c:gapWidth val="40"/>
        <c:axId val="207469120"/>
        <c:axId val="207468000"/>
      </c:barChart>
      <c:catAx>
        <c:axId val="207469120"/>
        <c:scaling>
          <c:orientation val="maxMin"/>
        </c:scaling>
        <c:delete val="0"/>
        <c:axPos val="l"/>
        <c:numFmt formatCode="General" sourceLinked="0"/>
        <c:majorTickMark val="none"/>
        <c:minorTickMark val="none"/>
        <c:tickLblPos val="low"/>
        <c:spPr>
          <a:ln>
            <a:noFill/>
          </a:ln>
        </c:spPr>
        <c:txPr>
          <a:bodyPr/>
          <a:lstStyle/>
          <a:p>
            <a:pPr marL="0" algn="ctr" defTabSz="914400" rtl="0" eaLnBrk="1" latinLnBrk="0" hangingPunct="1">
              <a:defRPr lang="fi-FI" sz="1200" b="1" i="0" u="none" strike="noStrike" kern="1200" baseline="0">
                <a:solidFill>
                  <a:schemeClr val="tx1">
                    <a:lumMod val="50000"/>
                    <a:lumOff val="50000"/>
                  </a:schemeClr>
                </a:solidFill>
                <a:latin typeface="Calibri" panose="020F0502020204030204" pitchFamily="34" charset="0"/>
                <a:ea typeface="+mn-ea"/>
                <a:cs typeface="Calibri" panose="020F0502020204030204" pitchFamily="34" charset="0"/>
              </a:defRPr>
            </a:pPr>
            <a:endParaRPr lang="fi-FI"/>
          </a:p>
        </c:txPr>
        <c:crossAx val="207468000"/>
        <c:crosses val="autoZero"/>
        <c:auto val="1"/>
        <c:lblAlgn val="ctr"/>
        <c:lblOffset val="100"/>
        <c:tickLblSkip val="1"/>
        <c:noMultiLvlLbl val="0"/>
      </c:catAx>
      <c:valAx>
        <c:axId val="207468000"/>
        <c:scaling>
          <c:orientation val="minMax"/>
          <c:max val="100"/>
          <c:min val="0"/>
        </c:scaling>
        <c:delete val="0"/>
        <c:axPos val="t"/>
        <c:majorGridlines>
          <c:spPr>
            <a:ln w="6350">
              <a:solidFill>
                <a:srgbClr val="BCBEC0"/>
              </a:solidFill>
            </a:ln>
          </c:spPr>
        </c:majorGridlines>
        <c:title>
          <c:tx>
            <c:rich>
              <a:bodyPr/>
              <a:lstStyle/>
              <a:p>
                <a:pPr>
                  <a:defRPr b="0">
                    <a:solidFill>
                      <a:schemeClr val="bg1">
                        <a:lumMod val="65000"/>
                      </a:schemeClr>
                    </a:solidFill>
                    <a:latin typeface="Calibri" panose="020F0502020204030204" pitchFamily="34" charset="0"/>
                    <a:cs typeface="Arial" panose="020B0604020202020204" pitchFamily="34" charset="0"/>
                  </a:defRPr>
                </a:pPr>
                <a:r>
                  <a:rPr lang="fi-FI" b="0" dirty="0">
                    <a:solidFill>
                      <a:schemeClr val="bg1">
                        <a:lumMod val="65000"/>
                      </a:schemeClr>
                    </a:solidFill>
                    <a:latin typeface="Calibri" panose="020F0502020204030204" pitchFamily="34" charset="0"/>
                    <a:cs typeface="Arial" panose="020B0604020202020204" pitchFamily="34" charset="0"/>
                  </a:rPr>
                  <a:t>%</a:t>
                </a:r>
              </a:p>
            </c:rich>
          </c:tx>
          <c:layout>
            <c:manualLayout>
              <c:xMode val="edge"/>
              <c:yMode val="edge"/>
              <c:x val="0.94275536967901263"/>
              <c:y val="0.88545799228554489"/>
            </c:manualLayout>
          </c:layout>
          <c:overlay val="0"/>
        </c:title>
        <c:numFmt formatCode="General" sourceLinked="0"/>
        <c:majorTickMark val="none"/>
        <c:minorTickMark val="none"/>
        <c:tickLblPos val="high"/>
        <c:spPr>
          <a:ln>
            <a:noFill/>
          </a:ln>
        </c:spPr>
        <c:txPr>
          <a:bodyPr rot="0" vert="horz" anchor="ctr" anchorCtr="1"/>
          <a:lstStyle/>
          <a:p>
            <a:pPr>
              <a:defRPr>
                <a:solidFill>
                  <a:schemeClr val="bg1">
                    <a:lumMod val="65000"/>
                  </a:schemeClr>
                </a:solidFill>
                <a:latin typeface="Calibri" panose="020F0502020204030204" pitchFamily="34" charset="0"/>
                <a:cs typeface="Arial" panose="020B0604020202020204" pitchFamily="34" charset="0"/>
              </a:defRPr>
            </a:pPr>
            <a:endParaRPr lang="fi-FI"/>
          </a:p>
        </c:txPr>
        <c:crossAx val="207469120"/>
        <c:crosses val="autoZero"/>
        <c:crossBetween val="between"/>
        <c:majorUnit val="20"/>
        <c:minorUnit val="1"/>
      </c:valAx>
      <c:spPr>
        <a:ln w="6350">
          <a:noFill/>
        </a:ln>
      </c:spPr>
    </c:plotArea>
    <c:plotVisOnly val="1"/>
    <c:dispBlanksAs val="gap"/>
    <c:showDLblsOverMax val="0"/>
  </c:chart>
  <c:spPr>
    <a:ln>
      <a:noFill/>
    </a:ln>
  </c:spPr>
  <c:txPr>
    <a:bodyPr/>
    <a:lstStyle/>
    <a:p>
      <a:pPr>
        <a:defRPr sz="1200">
          <a:latin typeface="Calibri" panose="020F0502020204030204" pitchFamily="34" charset="0"/>
        </a:defRPr>
      </a:pPr>
      <a:endParaRPr lang="fi-FI"/>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49188862252081"/>
          <c:y val="0.34405194023009839"/>
          <c:w val="0.64587669567977135"/>
          <c:h val="0.41479266238187545"/>
        </c:manualLayout>
      </c:layout>
      <c:barChart>
        <c:barDir val="bar"/>
        <c:grouping val="stacked"/>
        <c:varyColors val="0"/>
        <c:ser>
          <c:idx val="0"/>
          <c:order val="0"/>
          <c:tx>
            <c:strRef>
              <c:f>Taul1!$B$1</c:f>
              <c:strCache>
                <c:ptCount val="1"/>
                <c:pt idx="0">
                  <c:v>Noin kerran vuodessa 
tai useammin</c:v>
                </c:pt>
              </c:strCache>
            </c:strRef>
          </c:tx>
          <c:spPr>
            <a:solidFill>
              <a:srgbClr val="4A7040"/>
            </a:solidFill>
            <a:ln>
              <a:noFill/>
            </a:ln>
          </c:spPr>
          <c:invertIfNegative val="0"/>
          <c:dLbls>
            <c:numFmt formatCode="#,##0" sourceLinked="0"/>
            <c:spPr>
              <a:noFill/>
              <a:ln>
                <a:noFill/>
              </a:ln>
              <a:effectLst/>
            </c:spPr>
            <c:txPr>
              <a:bodyPr/>
              <a:lstStyle/>
              <a:p>
                <a:pPr>
                  <a:defRPr sz="10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Taul1!$A$2:$A$2</c:f>
              <c:strCache>
                <c:ptCount val="1"/>
                <c:pt idx="0">
                  <c:v>Omaan talouteesi kodinkoneita ja elektroniikkaa, n=1915</c:v>
                </c:pt>
              </c:strCache>
            </c:strRef>
          </c:cat>
          <c:val>
            <c:numRef>
              <c:f>Taul1!$B$2:$B$2</c:f>
              <c:numCache>
                <c:formatCode>General</c:formatCode>
                <c:ptCount val="1"/>
                <c:pt idx="0">
                  <c:v>16.0899</c:v>
                </c:pt>
              </c:numCache>
            </c:numRef>
          </c:val>
          <c:extLst>
            <c:ext xmlns:c16="http://schemas.microsoft.com/office/drawing/2014/chart" uri="{C3380CC4-5D6E-409C-BE32-E72D297353CC}">
              <c16:uniqueId val="{00000000-3C9D-4F23-B20C-D3A5C11100CC}"/>
            </c:ext>
          </c:extLst>
        </c:ser>
        <c:ser>
          <c:idx val="1"/>
          <c:order val="1"/>
          <c:tx>
            <c:strRef>
              <c:f>Taul1!$C$1</c:f>
              <c:strCache>
                <c:ptCount val="1"/>
                <c:pt idx="0">
                  <c:v>Noin 2-3 
vuoden välein</c:v>
                </c:pt>
              </c:strCache>
            </c:strRef>
          </c:tx>
          <c:spPr>
            <a:solidFill>
              <a:srgbClr val="70AD47"/>
            </a:solidFill>
            <a:ln>
              <a:noFill/>
            </a:ln>
          </c:spPr>
          <c:invertIfNegative val="0"/>
          <c:dLbls>
            <c:numFmt formatCode="#,##0" sourceLinked="0"/>
            <c:spPr>
              <a:noFill/>
              <a:ln>
                <a:noFill/>
              </a:ln>
              <a:effectLst/>
            </c:spPr>
            <c:txPr>
              <a:bodyPr/>
              <a:lstStyle/>
              <a:p>
                <a:pPr>
                  <a:defRPr sz="10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Taul1!$A$2:$A$2</c:f>
              <c:strCache>
                <c:ptCount val="1"/>
                <c:pt idx="0">
                  <c:v>Omaan talouteesi kodinkoneita ja elektroniikkaa, n=1915</c:v>
                </c:pt>
              </c:strCache>
            </c:strRef>
          </c:cat>
          <c:val>
            <c:numRef>
              <c:f>Taul1!$C$2:$C$2</c:f>
              <c:numCache>
                <c:formatCode>General</c:formatCode>
                <c:ptCount val="1"/>
                <c:pt idx="0">
                  <c:v>31.763750000000002</c:v>
                </c:pt>
              </c:numCache>
            </c:numRef>
          </c:val>
          <c:extLst>
            <c:ext xmlns:c16="http://schemas.microsoft.com/office/drawing/2014/chart" uri="{C3380CC4-5D6E-409C-BE32-E72D297353CC}">
              <c16:uniqueId val="{00000001-3C9D-4F23-B20C-D3A5C11100CC}"/>
            </c:ext>
          </c:extLst>
        </c:ser>
        <c:ser>
          <c:idx val="2"/>
          <c:order val="2"/>
          <c:tx>
            <c:strRef>
              <c:f>Taul1!$D$1</c:f>
              <c:strCache>
                <c:ptCount val="1"/>
                <c:pt idx="0">
                  <c:v>Noin 4-5 
vuoden välein</c:v>
                </c:pt>
              </c:strCache>
            </c:strRef>
          </c:tx>
          <c:spPr>
            <a:solidFill>
              <a:srgbClr val="B3D79D"/>
            </a:solidFill>
            <a:ln>
              <a:noFill/>
            </a:ln>
          </c:spPr>
          <c:invertIfNegative val="0"/>
          <c:dLbls>
            <c:numFmt formatCode="#,##0" sourceLinked="0"/>
            <c:spPr>
              <a:noFill/>
              <a:ln>
                <a:noFill/>
              </a:ln>
              <a:effectLst/>
            </c:spPr>
            <c:txPr>
              <a:bodyPr/>
              <a:lstStyle/>
              <a:p>
                <a:pPr>
                  <a:defRPr sz="10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Taul1!$A$2:$A$2</c:f>
              <c:strCache>
                <c:ptCount val="1"/>
                <c:pt idx="0">
                  <c:v>Omaan talouteesi kodinkoneita ja elektroniikkaa, n=1915</c:v>
                </c:pt>
              </c:strCache>
            </c:strRef>
          </c:cat>
          <c:val>
            <c:numRef>
              <c:f>Taul1!$D$2:$D$2</c:f>
              <c:numCache>
                <c:formatCode>General</c:formatCode>
                <c:ptCount val="1"/>
                <c:pt idx="0">
                  <c:v>22.233370000000001</c:v>
                </c:pt>
              </c:numCache>
            </c:numRef>
          </c:val>
          <c:extLst>
            <c:ext xmlns:c16="http://schemas.microsoft.com/office/drawing/2014/chart" uri="{C3380CC4-5D6E-409C-BE32-E72D297353CC}">
              <c16:uniqueId val="{00000003-3C9D-4F23-B20C-D3A5C11100CC}"/>
            </c:ext>
          </c:extLst>
        </c:ser>
        <c:ser>
          <c:idx val="3"/>
          <c:order val="3"/>
          <c:tx>
            <c:strRef>
              <c:f>Taul1!$E$1</c:f>
              <c:strCache>
                <c:ptCount val="1"/>
                <c:pt idx="0">
                  <c:v>Noin 6-10 
vuoden välein</c:v>
                </c:pt>
              </c:strCache>
            </c:strRef>
          </c:tx>
          <c:spPr>
            <a:solidFill>
              <a:srgbClr val="B9E6FD"/>
            </a:solidFill>
            <a:ln>
              <a:noFill/>
            </a:ln>
          </c:spPr>
          <c:invertIfNegative val="0"/>
          <c:dLbls>
            <c:numFmt formatCode="#,##0" sourceLinked="0"/>
            <c:spPr>
              <a:noFill/>
              <a:ln>
                <a:noFill/>
              </a:ln>
              <a:effectLst/>
            </c:spPr>
            <c:txPr>
              <a:bodyPr/>
              <a:lstStyle/>
              <a:p>
                <a:pPr>
                  <a:defRPr sz="10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Taul1!$A$2:$A$2</c:f>
              <c:strCache>
                <c:ptCount val="1"/>
                <c:pt idx="0">
                  <c:v>Omaan talouteesi kodinkoneita ja elektroniikkaa, n=1915</c:v>
                </c:pt>
              </c:strCache>
            </c:strRef>
          </c:cat>
          <c:val>
            <c:numRef>
              <c:f>Taul1!$E$2:$E$2</c:f>
              <c:numCache>
                <c:formatCode>General</c:formatCode>
                <c:ptCount val="1"/>
                <c:pt idx="0">
                  <c:v>13.86604</c:v>
                </c:pt>
              </c:numCache>
            </c:numRef>
          </c:val>
          <c:extLst>
            <c:ext xmlns:c16="http://schemas.microsoft.com/office/drawing/2014/chart" uri="{C3380CC4-5D6E-409C-BE32-E72D297353CC}">
              <c16:uniqueId val="{00000004-3C9D-4F23-B20C-D3A5C11100CC}"/>
            </c:ext>
          </c:extLst>
        </c:ser>
        <c:ser>
          <c:idx val="4"/>
          <c:order val="4"/>
          <c:tx>
            <c:strRef>
              <c:f>Taul1!$F$1</c:f>
              <c:strCache>
                <c:ptCount val="1"/>
                <c:pt idx="0">
                  <c:v>Harvemmin</c:v>
                </c:pt>
              </c:strCache>
            </c:strRef>
          </c:tx>
          <c:spPr>
            <a:solidFill>
              <a:srgbClr val="F39FC7"/>
            </a:solidFill>
          </c:spPr>
          <c:invertIfNegative val="0"/>
          <c:dLbls>
            <c:numFmt formatCode="#,##0" sourceLinked="0"/>
            <c:spPr>
              <a:noFill/>
              <a:ln>
                <a:noFill/>
              </a:ln>
              <a:effectLst/>
            </c:spPr>
            <c:txPr>
              <a:bodyPr/>
              <a:lstStyle/>
              <a:p>
                <a:pPr>
                  <a:defRPr sz="10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Taul1!$A$2:$A$2</c:f>
              <c:strCache>
                <c:ptCount val="1"/>
                <c:pt idx="0">
                  <c:v>Omaan talouteesi kodinkoneita ja elektroniikkaa, n=1915</c:v>
                </c:pt>
              </c:strCache>
            </c:strRef>
          </c:cat>
          <c:val>
            <c:numRef>
              <c:f>Taul1!$F$2:$F$2</c:f>
              <c:numCache>
                <c:formatCode>General</c:formatCode>
                <c:ptCount val="1"/>
                <c:pt idx="0">
                  <c:v>12.277469999999999</c:v>
                </c:pt>
              </c:numCache>
            </c:numRef>
          </c:val>
          <c:extLst>
            <c:ext xmlns:c16="http://schemas.microsoft.com/office/drawing/2014/chart" uri="{C3380CC4-5D6E-409C-BE32-E72D297353CC}">
              <c16:uniqueId val="{00000005-3C9D-4F23-B20C-D3A5C11100CC}"/>
            </c:ext>
          </c:extLst>
        </c:ser>
        <c:ser>
          <c:idx val="5"/>
          <c:order val="5"/>
          <c:tx>
            <c:strRef>
              <c:f>Taul1!$G$1</c:f>
              <c:strCache>
                <c:ptCount val="1"/>
                <c:pt idx="0">
                  <c:v>Ei koskaan</c:v>
                </c:pt>
              </c:strCache>
            </c:strRef>
          </c:tx>
          <c:spPr>
            <a:solidFill>
              <a:srgbClr val="C10F70"/>
            </a:solidFill>
          </c:spPr>
          <c:invertIfNegative val="0"/>
          <c:dLbls>
            <c:numFmt formatCode="#,##0" sourceLinked="0"/>
            <c:spPr>
              <a:noFill/>
              <a:ln>
                <a:noFill/>
              </a:ln>
              <a:effectLst/>
            </c:spPr>
            <c:txPr>
              <a:bodyPr wrap="square" lIns="38100" tIns="19050" rIns="38100" bIns="19050" anchor="ctr">
                <a:spAutoFit/>
              </a:bodyPr>
              <a:lstStyle/>
              <a:p>
                <a:pPr>
                  <a:defRPr sz="1000">
                    <a:solidFill>
                      <a:schemeClr val="bg1"/>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Taul1!$A$2:$A$2</c:f>
              <c:strCache>
                <c:ptCount val="1"/>
                <c:pt idx="0">
                  <c:v>Omaan talouteesi kodinkoneita ja elektroniikkaa, n=1915</c:v>
                </c:pt>
              </c:strCache>
            </c:strRef>
          </c:cat>
          <c:val>
            <c:numRef>
              <c:f>Taul1!$G$2:$G$2</c:f>
              <c:numCache>
                <c:formatCode>General</c:formatCode>
                <c:ptCount val="1"/>
                <c:pt idx="0">
                  <c:v>0.33312999999999998</c:v>
                </c:pt>
              </c:numCache>
            </c:numRef>
          </c:val>
          <c:extLst>
            <c:ext xmlns:c16="http://schemas.microsoft.com/office/drawing/2014/chart" uri="{C3380CC4-5D6E-409C-BE32-E72D297353CC}">
              <c16:uniqueId val="{00000006-3C9D-4F23-B20C-D3A5C11100CC}"/>
            </c:ext>
          </c:extLst>
        </c:ser>
        <c:ser>
          <c:idx val="6"/>
          <c:order val="6"/>
          <c:tx>
            <c:strRef>
              <c:f>Taul1!$H$1</c:f>
              <c:strCache>
                <c:ptCount val="1"/>
                <c:pt idx="0">
                  <c:v>Ei osaa 
sanoa</c:v>
                </c:pt>
              </c:strCache>
            </c:strRef>
          </c:tx>
          <c:spPr>
            <a:solidFill>
              <a:srgbClr val="E1E1E1"/>
            </a:solidFill>
          </c:spPr>
          <c:invertIfNegative val="0"/>
          <c:dLbls>
            <c:numFmt formatCode="#,##0" sourceLinked="0"/>
            <c:spPr>
              <a:noFill/>
              <a:ln>
                <a:noFill/>
              </a:ln>
              <a:effectLst/>
            </c:spPr>
            <c:txPr>
              <a:bodyPr wrap="square" lIns="38100" tIns="19050" rIns="38100" bIns="19050" anchor="ctr">
                <a:spAutoFit/>
              </a:bodyPr>
              <a:lstStyle/>
              <a:p>
                <a:pPr>
                  <a:defRPr sz="1000">
                    <a:solidFill>
                      <a:srgbClr val="262626"/>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Taul1!$A$2:$A$2</c:f>
              <c:strCache>
                <c:ptCount val="1"/>
                <c:pt idx="0">
                  <c:v>Omaan talouteesi kodinkoneita ja elektroniikkaa, n=1915</c:v>
                </c:pt>
              </c:strCache>
            </c:strRef>
          </c:cat>
          <c:val>
            <c:numRef>
              <c:f>Taul1!$H$2:$H$2</c:f>
              <c:numCache>
                <c:formatCode>General</c:formatCode>
                <c:ptCount val="1"/>
                <c:pt idx="0">
                  <c:v>3.4363299999999999</c:v>
                </c:pt>
              </c:numCache>
            </c:numRef>
          </c:val>
          <c:extLst>
            <c:ext xmlns:c16="http://schemas.microsoft.com/office/drawing/2014/chart" uri="{C3380CC4-5D6E-409C-BE32-E72D297353CC}">
              <c16:uniqueId val="{00000007-3C9D-4F23-B20C-D3A5C11100CC}"/>
            </c:ext>
          </c:extLst>
        </c:ser>
        <c:dLbls>
          <c:showLegendKey val="0"/>
          <c:showVal val="0"/>
          <c:showCatName val="0"/>
          <c:showSerName val="0"/>
          <c:showPercent val="0"/>
          <c:showBubbleSize val="0"/>
        </c:dLbls>
        <c:gapWidth val="25"/>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0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443783596489275"/>
              <c:y val="0.94542492533260947"/>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05"/>
          <c:y val="2.2862006307566993E-2"/>
          <c:w val="0.91282571309591565"/>
          <c:h val="0.31036490116089588"/>
        </c:manualLayout>
      </c:layout>
      <c:overlay val="0"/>
      <c:txPr>
        <a:bodyPr/>
        <a:lstStyle/>
        <a:p>
          <a:pPr>
            <a:defRPr sz="10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64283068672544"/>
          <c:y val="0.33428332752698081"/>
          <c:w val="0.64472575361556672"/>
          <c:h val="0.47492667138666939"/>
        </c:manualLayout>
      </c:layout>
      <c:barChart>
        <c:barDir val="bar"/>
        <c:grouping val="stacked"/>
        <c:varyColors val="0"/>
        <c:ser>
          <c:idx val="0"/>
          <c:order val="0"/>
          <c:tx>
            <c:strRef>
              <c:f>Taul1!$B$1</c:f>
              <c:strCache>
                <c:ptCount val="1"/>
                <c:pt idx="0">
                  <c:v>Muutaman kerran 
vuodessa tai useammin</c:v>
                </c:pt>
              </c:strCache>
            </c:strRef>
          </c:tx>
          <c:spPr>
            <a:solidFill>
              <a:srgbClr val="4A7040"/>
            </a:solidFill>
            <a:ln>
              <a:noFill/>
            </a:ln>
          </c:spPr>
          <c:invertIfNegative val="0"/>
          <c:dLbls>
            <c:numFmt formatCode="#,##0" sourceLinked="0"/>
            <c:spPr>
              <a:noFill/>
              <a:ln>
                <a:noFill/>
              </a:ln>
              <a:effectLst/>
            </c:spPr>
            <c:txPr>
              <a:bodyPr/>
              <a:lstStyle/>
              <a:p>
                <a:pPr>
                  <a:defRPr sz="1000" b="0">
                    <a:solidFill>
                      <a:srgbClr val="FFFFFF"/>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Taul1!$A$2:$A$3</c:f>
              <c:strCache>
                <c:ptCount val="2"/>
                <c:pt idx="0">
                  <c:v>Omaan talouteesi rauta- ja sisutuskauppatuotteita, n=1915</c:v>
                </c:pt>
                <c:pt idx="1">
                  <c:v>Itsellesi näkemiseen liittyviä tuotteita ja palveluita, n=1914</c:v>
                </c:pt>
              </c:strCache>
            </c:strRef>
          </c:cat>
          <c:val>
            <c:numRef>
              <c:f>Taul1!$B$2:$B$3</c:f>
              <c:numCache>
                <c:formatCode>General</c:formatCode>
                <c:ptCount val="2"/>
                <c:pt idx="0">
                  <c:v>36.463740000000001</c:v>
                </c:pt>
                <c:pt idx="1">
                  <c:v>6.2422700000000004</c:v>
                </c:pt>
              </c:numCache>
            </c:numRef>
          </c:val>
          <c:extLst>
            <c:ext xmlns:c16="http://schemas.microsoft.com/office/drawing/2014/chart" uri="{C3380CC4-5D6E-409C-BE32-E72D297353CC}">
              <c16:uniqueId val="{00000000-B3D5-4AC1-B979-0E898926B59D}"/>
            </c:ext>
          </c:extLst>
        </c:ser>
        <c:ser>
          <c:idx val="1"/>
          <c:order val="1"/>
          <c:tx>
            <c:strRef>
              <c:f>Taul1!$C$1</c:f>
              <c:strCache>
                <c:ptCount val="1"/>
                <c:pt idx="0">
                  <c:v>Noin kerran 
vuodessa</c:v>
                </c:pt>
              </c:strCache>
            </c:strRef>
          </c:tx>
          <c:spPr>
            <a:solidFill>
              <a:srgbClr val="70AD47"/>
            </a:solidFill>
            <a:ln>
              <a:noFill/>
            </a:ln>
          </c:spPr>
          <c:invertIfNegative val="0"/>
          <c:dLbls>
            <c:numFmt formatCode="#,##0" sourceLinked="0"/>
            <c:spPr>
              <a:noFill/>
              <a:ln>
                <a:noFill/>
              </a:ln>
              <a:effectLst/>
            </c:spPr>
            <c:txPr>
              <a:bodyPr/>
              <a:lstStyle/>
              <a:p>
                <a:pPr>
                  <a:defRPr sz="10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Taul1!$A$2:$A$3</c:f>
              <c:strCache>
                <c:ptCount val="2"/>
                <c:pt idx="0">
                  <c:v>Omaan talouteesi rauta- ja sisutuskauppatuotteita, n=1915</c:v>
                </c:pt>
                <c:pt idx="1">
                  <c:v>Itsellesi näkemiseen liittyviä tuotteita ja palveluita, n=1914</c:v>
                </c:pt>
              </c:strCache>
            </c:strRef>
          </c:cat>
          <c:val>
            <c:numRef>
              <c:f>Taul1!$C$2:$C$3</c:f>
              <c:numCache>
                <c:formatCode>General</c:formatCode>
                <c:ptCount val="2"/>
                <c:pt idx="0">
                  <c:v>21.95787</c:v>
                </c:pt>
                <c:pt idx="1">
                  <c:v>10.049480000000001</c:v>
                </c:pt>
              </c:numCache>
            </c:numRef>
          </c:val>
          <c:extLst>
            <c:ext xmlns:c16="http://schemas.microsoft.com/office/drawing/2014/chart" uri="{C3380CC4-5D6E-409C-BE32-E72D297353CC}">
              <c16:uniqueId val="{00000001-B3D5-4AC1-B979-0E898926B59D}"/>
            </c:ext>
          </c:extLst>
        </c:ser>
        <c:ser>
          <c:idx val="2"/>
          <c:order val="2"/>
          <c:tx>
            <c:strRef>
              <c:f>Taul1!$D$1</c:f>
              <c:strCache>
                <c:ptCount val="1"/>
                <c:pt idx="0">
                  <c:v>Noin 2-3 
vuoden välein</c:v>
                </c:pt>
              </c:strCache>
            </c:strRef>
          </c:tx>
          <c:spPr>
            <a:solidFill>
              <a:srgbClr val="B3D79D"/>
            </a:solidFill>
            <a:ln>
              <a:noFill/>
            </a:ln>
          </c:spPr>
          <c:invertIfNegative val="0"/>
          <c:dLbls>
            <c:numFmt formatCode="#,##0" sourceLinked="0"/>
            <c:spPr>
              <a:noFill/>
              <a:ln>
                <a:noFill/>
              </a:ln>
              <a:effectLst/>
            </c:spPr>
            <c:txPr>
              <a:bodyPr/>
              <a:lstStyle/>
              <a:p>
                <a:pPr>
                  <a:defRPr sz="10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Taul1!$A$2:$A$3</c:f>
              <c:strCache>
                <c:ptCount val="2"/>
                <c:pt idx="0">
                  <c:v>Omaan talouteesi rauta- ja sisutuskauppatuotteita, n=1915</c:v>
                </c:pt>
                <c:pt idx="1">
                  <c:v>Itsellesi näkemiseen liittyviä tuotteita ja palveluita, n=1914</c:v>
                </c:pt>
              </c:strCache>
            </c:strRef>
          </c:cat>
          <c:val>
            <c:numRef>
              <c:f>Taul1!$D$2:$D$3</c:f>
              <c:numCache>
                <c:formatCode>General</c:formatCode>
                <c:ptCount val="2"/>
                <c:pt idx="0">
                  <c:v>13.618370000000001</c:v>
                </c:pt>
                <c:pt idx="1">
                  <c:v>38.709049999999998</c:v>
                </c:pt>
              </c:numCache>
            </c:numRef>
          </c:val>
          <c:extLst>
            <c:ext xmlns:c16="http://schemas.microsoft.com/office/drawing/2014/chart" uri="{C3380CC4-5D6E-409C-BE32-E72D297353CC}">
              <c16:uniqueId val="{00000002-B3D5-4AC1-B979-0E898926B59D}"/>
            </c:ext>
          </c:extLst>
        </c:ser>
        <c:ser>
          <c:idx val="3"/>
          <c:order val="3"/>
          <c:tx>
            <c:strRef>
              <c:f>Taul1!$E$1</c:f>
              <c:strCache>
                <c:ptCount val="1"/>
                <c:pt idx="0">
                  <c:v>Noin 4-5 
vuoden välein</c:v>
                </c:pt>
              </c:strCache>
            </c:strRef>
          </c:tx>
          <c:spPr>
            <a:solidFill>
              <a:srgbClr val="B9E6FD"/>
            </a:solidFill>
            <a:ln>
              <a:noFill/>
            </a:ln>
          </c:spPr>
          <c:invertIfNegative val="0"/>
          <c:dLbls>
            <c:numFmt formatCode="#,##0" sourceLinked="0"/>
            <c:spPr>
              <a:noFill/>
              <a:ln>
                <a:noFill/>
              </a:ln>
              <a:effectLst/>
            </c:spPr>
            <c:txPr>
              <a:bodyPr/>
              <a:lstStyle/>
              <a:p>
                <a:pPr>
                  <a:defRPr sz="10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Taul1!$A$2:$A$3</c:f>
              <c:strCache>
                <c:ptCount val="2"/>
                <c:pt idx="0">
                  <c:v>Omaan talouteesi rauta- ja sisutuskauppatuotteita, n=1915</c:v>
                </c:pt>
                <c:pt idx="1">
                  <c:v>Itsellesi näkemiseen liittyviä tuotteita ja palveluita, n=1914</c:v>
                </c:pt>
              </c:strCache>
            </c:strRef>
          </c:cat>
          <c:val>
            <c:numRef>
              <c:f>Taul1!$E$2:$E$3</c:f>
              <c:numCache>
                <c:formatCode>General</c:formatCode>
                <c:ptCount val="2"/>
                <c:pt idx="0">
                  <c:v>5.8906499999999999</c:v>
                </c:pt>
                <c:pt idx="1">
                  <c:v>23.425930000000001</c:v>
                </c:pt>
              </c:numCache>
            </c:numRef>
          </c:val>
          <c:extLst>
            <c:ext xmlns:c16="http://schemas.microsoft.com/office/drawing/2014/chart" uri="{C3380CC4-5D6E-409C-BE32-E72D297353CC}">
              <c16:uniqueId val="{00000003-B3D5-4AC1-B979-0E898926B59D}"/>
            </c:ext>
          </c:extLst>
        </c:ser>
        <c:ser>
          <c:idx val="4"/>
          <c:order val="4"/>
          <c:tx>
            <c:strRef>
              <c:f>Taul1!$F$1</c:f>
              <c:strCache>
                <c:ptCount val="1"/>
                <c:pt idx="0">
                  <c:v>Harvemmin</c:v>
                </c:pt>
              </c:strCache>
            </c:strRef>
          </c:tx>
          <c:spPr>
            <a:solidFill>
              <a:srgbClr val="F39FC7"/>
            </a:solidFill>
          </c:spPr>
          <c:invertIfNegative val="0"/>
          <c:dLbls>
            <c:numFmt formatCode="#,##0" sourceLinked="0"/>
            <c:spPr>
              <a:noFill/>
              <a:ln>
                <a:noFill/>
              </a:ln>
              <a:effectLst/>
            </c:spPr>
            <c:txPr>
              <a:bodyPr/>
              <a:lstStyle/>
              <a:p>
                <a:pPr>
                  <a:defRPr sz="10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Taul1!$A$2:$A$3</c:f>
              <c:strCache>
                <c:ptCount val="2"/>
                <c:pt idx="0">
                  <c:v>Omaan talouteesi rauta- ja sisutuskauppatuotteita, n=1915</c:v>
                </c:pt>
                <c:pt idx="1">
                  <c:v>Itsellesi näkemiseen liittyviä tuotteita ja palveluita, n=1914</c:v>
                </c:pt>
              </c:strCache>
            </c:strRef>
          </c:cat>
          <c:val>
            <c:numRef>
              <c:f>Taul1!$F$2:$F$3</c:f>
              <c:numCache>
                <c:formatCode>General</c:formatCode>
                <c:ptCount val="2"/>
                <c:pt idx="0">
                  <c:v>14.54889</c:v>
                </c:pt>
                <c:pt idx="1">
                  <c:v>17.807680000000001</c:v>
                </c:pt>
              </c:numCache>
            </c:numRef>
          </c:val>
          <c:extLst>
            <c:ext xmlns:c16="http://schemas.microsoft.com/office/drawing/2014/chart" uri="{C3380CC4-5D6E-409C-BE32-E72D297353CC}">
              <c16:uniqueId val="{00000004-B3D5-4AC1-B979-0E898926B59D}"/>
            </c:ext>
          </c:extLst>
        </c:ser>
        <c:ser>
          <c:idx val="5"/>
          <c:order val="5"/>
          <c:tx>
            <c:strRef>
              <c:f>Taul1!$G$1</c:f>
              <c:strCache>
                <c:ptCount val="1"/>
                <c:pt idx="0">
                  <c:v>Ei koskaan</c:v>
                </c:pt>
              </c:strCache>
            </c:strRef>
          </c:tx>
          <c:spPr>
            <a:solidFill>
              <a:srgbClr val="C10F70"/>
            </a:solidFill>
          </c:spPr>
          <c:invertIfNegative val="0"/>
          <c:dLbls>
            <c:numFmt formatCode="#,##0" sourceLinked="0"/>
            <c:spPr>
              <a:noFill/>
              <a:ln>
                <a:noFill/>
              </a:ln>
              <a:effectLst/>
            </c:spPr>
            <c:txPr>
              <a:bodyPr wrap="square" lIns="38100" tIns="19050" rIns="38100" bIns="19050" anchor="ctr">
                <a:spAutoFit/>
              </a:bodyPr>
              <a:lstStyle/>
              <a:p>
                <a:pPr>
                  <a:defRPr sz="1000">
                    <a:solidFill>
                      <a:schemeClr val="bg1"/>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Taul1!$A$2:$A$3</c:f>
              <c:strCache>
                <c:ptCount val="2"/>
                <c:pt idx="0">
                  <c:v>Omaan talouteesi rauta- ja sisutuskauppatuotteita, n=1915</c:v>
                </c:pt>
                <c:pt idx="1">
                  <c:v>Itsellesi näkemiseen liittyviä tuotteita ja palveluita, n=1914</c:v>
                </c:pt>
              </c:strCache>
            </c:strRef>
          </c:cat>
          <c:val>
            <c:numRef>
              <c:f>Taul1!$G$2:$G$3</c:f>
              <c:numCache>
                <c:formatCode>General</c:formatCode>
                <c:ptCount val="2"/>
                <c:pt idx="0">
                  <c:v>3.1267200000000002</c:v>
                </c:pt>
                <c:pt idx="1">
                  <c:v>1.85998</c:v>
                </c:pt>
              </c:numCache>
            </c:numRef>
          </c:val>
          <c:extLst>
            <c:ext xmlns:c16="http://schemas.microsoft.com/office/drawing/2014/chart" uri="{C3380CC4-5D6E-409C-BE32-E72D297353CC}">
              <c16:uniqueId val="{00000005-B3D5-4AC1-B979-0E898926B59D}"/>
            </c:ext>
          </c:extLst>
        </c:ser>
        <c:ser>
          <c:idx val="6"/>
          <c:order val="6"/>
          <c:tx>
            <c:strRef>
              <c:f>Taul1!$H$1</c:f>
              <c:strCache>
                <c:ptCount val="1"/>
                <c:pt idx="0">
                  <c:v>Ei osaa 
sanoa</c:v>
                </c:pt>
              </c:strCache>
            </c:strRef>
          </c:tx>
          <c:spPr>
            <a:solidFill>
              <a:srgbClr val="E1E1E1"/>
            </a:solidFill>
          </c:spPr>
          <c:invertIfNegative val="0"/>
          <c:dLbls>
            <c:numFmt formatCode="#,##0" sourceLinked="0"/>
            <c:spPr>
              <a:noFill/>
              <a:ln>
                <a:noFill/>
              </a:ln>
              <a:effectLst/>
            </c:spPr>
            <c:txPr>
              <a:bodyPr wrap="square" lIns="38100" tIns="19050" rIns="38100" bIns="19050" anchor="ctr">
                <a:spAutoFit/>
              </a:bodyPr>
              <a:lstStyle/>
              <a:p>
                <a:pPr>
                  <a:defRPr sz="1000">
                    <a:solidFill>
                      <a:srgbClr val="262626"/>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Taul1!$A$2:$A$3</c:f>
              <c:strCache>
                <c:ptCount val="2"/>
                <c:pt idx="0">
                  <c:v>Omaan talouteesi rauta- ja sisutuskauppatuotteita, n=1915</c:v>
                </c:pt>
                <c:pt idx="1">
                  <c:v>Itsellesi näkemiseen liittyviä tuotteita ja palveluita, n=1914</c:v>
                </c:pt>
              </c:strCache>
            </c:strRef>
          </c:cat>
          <c:val>
            <c:numRef>
              <c:f>Taul1!$H$2:$H$3</c:f>
              <c:numCache>
                <c:formatCode>General</c:formatCode>
                <c:ptCount val="2"/>
                <c:pt idx="0">
                  <c:v>4.3937600000000003</c:v>
                </c:pt>
                <c:pt idx="1">
                  <c:v>1.9056200000000001</c:v>
                </c:pt>
              </c:numCache>
            </c:numRef>
          </c:val>
          <c:extLst>
            <c:ext xmlns:c16="http://schemas.microsoft.com/office/drawing/2014/chart" uri="{C3380CC4-5D6E-409C-BE32-E72D297353CC}">
              <c16:uniqueId val="{00000006-B3D5-4AC1-B979-0E898926B59D}"/>
            </c:ext>
          </c:extLst>
        </c:ser>
        <c:dLbls>
          <c:showLegendKey val="0"/>
          <c:showVal val="0"/>
          <c:showCatName val="0"/>
          <c:showSerName val="0"/>
          <c:showPercent val="0"/>
          <c:showBubbleSize val="0"/>
        </c:dLbls>
        <c:gapWidth val="25"/>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0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7443783596489275"/>
              <c:y val="0.94542492533260947"/>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05"/>
          <c:y val="2.2862006307566993E-2"/>
          <c:w val="0.91282571309591565"/>
          <c:h val="0.31036490116089588"/>
        </c:manualLayout>
      </c:layout>
      <c:overlay val="0"/>
      <c:txPr>
        <a:bodyPr/>
        <a:lstStyle/>
        <a:p>
          <a:pPr>
            <a:defRPr sz="10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Vaatteita ja kenkiä, n=1898</c:v>
                </c:pt>
                <c:pt idx="1">
                  <c:v>Hypermarketeista ja päivittäistavarakaupan ketjuista (esim. Citymarket, Prisma, Lidl)</c:v>
                </c:pt>
                <c:pt idx="2">
                  <c:v>Verkkokaupasta</c:v>
                </c:pt>
                <c:pt idx="3">
                  <c:v>Ketjuliikkeistä (esim. Zara, H&amp;M)</c:v>
                </c:pt>
                <c:pt idx="4">
                  <c:v>Kauppakeskuksista</c:v>
                </c:pt>
                <c:pt idx="5">
                  <c:v>Tavarataloista (esim. Stockmann, Sokos)</c:v>
                </c:pt>
                <c:pt idx="6">
                  <c:v>Urheiluvälineitä, n=1840</c:v>
                </c:pt>
                <c:pt idx="7">
                  <c:v>Urheilun erikoismyymälästä (esim. Intersport, XXL, Stadium)</c:v>
                </c:pt>
                <c:pt idx="8">
                  <c:v>Hypermarketeista (esim. Citymarket, Prisma)</c:v>
                </c:pt>
                <c:pt idx="9">
                  <c:v>Verkkokaupasta</c:v>
                </c:pt>
                <c:pt idx="10">
                  <c:v>Tavarataloista (esim. Stockmann, Sokos)</c:v>
                </c:pt>
                <c:pt idx="11">
                  <c:v>Vertaiskaupasta (tori.fi, huuto.net, Facebook-ryhmät, emmy.fi)</c:v>
                </c:pt>
              </c:strCache>
            </c:strRef>
          </c:cat>
          <c:val>
            <c:numRef>
              <c:f>Taul1!$B$2:$B$13</c:f>
              <c:numCache>
                <c:formatCode>General</c:formatCode>
                <c:ptCount val="12"/>
                <c:pt idx="1">
                  <c:v>42.095059999999997</c:v>
                </c:pt>
                <c:pt idx="2">
                  <c:v>36.522799999999997</c:v>
                </c:pt>
                <c:pt idx="3">
                  <c:v>27.669920000000001</c:v>
                </c:pt>
                <c:pt idx="4">
                  <c:v>27.567450000000001</c:v>
                </c:pt>
                <c:pt idx="5">
                  <c:v>26.65277</c:v>
                </c:pt>
                <c:pt idx="7">
                  <c:v>68.089740000000006</c:v>
                </c:pt>
                <c:pt idx="8">
                  <c:v>28.587969999999999</c:v>
                </c:pt>
                <c:pt idx="9">
                  <c:v>27.158930000000002</c:v>
                </c:pt>
                <c:pt idx="10">
                  <c:v>9.4997900000000008</c:v>
                </c:pt>
                <c:pt idx="11">
                  <c:v>9.1004299999999994</c:v>
                </c:pt>
              </c:numCache>
            </c:numRef>
          </c:val>
          <c:extLst>
            <c:ext xmlns:c16="http://schemas.microsoft.com/office/drawing/2014/chart" uri="{C3380CC4-5D6E-409C-BE32-E72D297353CC}">
              <c16:uniqueId val="{00000000-1AF8-49AF-A8F4-A948250B75E9}"/>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Kaikki, n=1840</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Kodinkoneita ja elektroniikkaa, n=1840</c:v>
                </c:pt>
                <c:pt idx="1">
                  <c:v>Elektroniikan ja kodintekniikan erikoismyymälästä (esim. Power, Gigantti)</c:v>
                </c:pt>
                <c:pt idx="2">
                  <c:v>Verkkokaupasta (esim. amazon.com, wish.com, power.fi, gigantti.fi)</c:v>
                </c:pt>
                <c:pt idx="3">
                  <c:v>Hypermarketeista (esim. Citymarket, Prisma)</c:v>
                </c:pt>
                <c:pt idx="4">
                  <c:v>Halpakauppaketjut- ja myymälät (esim. Tokmanni, Clas Ohlson)</c:v>
                </c:pt>
                <c:pt idx="5">
                  <c:v>Tavarataloista (esim. Stockmann, Sokos)</c:v>
                </c:pt>
                <c:pt idx="6">
                  <c:v>Terveystuotteita, n=1856</c:v>
                </c:pt>
                <c:pt idx="7">
                  <c:v>Päivittäistavarakaupoista ja tavarataloista (esim. Citymarket, Prisma)</c:v>
                </c:pt>
                <c:pt idx="8">
                  <c:v>Apteekeista</c:v>
                </c:pt>
                <c:pt idx="9">
                  <c:v>Luontaistuote- ja terveyskaupoista (esim. Ruohonjuuri, Life, TerveysTieto, AITO-hyvän olon kauppa)</c:v>
                </c:pt>
                <c:pt idx="10">
                  <c:v>Kotimaisista verkkokaupoista</c:v>
                </c:pt>
                <c:pt idx="11">
                  <c:v>Ulkomaisista verkkokaupoista</c:v>
                </c:pt>
              </c:strCache>
            </c:strRef>
          </c:cat>
          <c:val>
            <c:numRef>
              <c:f>Taul1!$B$2:$B$13</c:f>
              <c:numCache>
                <c:formatCode>General</c:formatCode>
                <c:ptCount val="12"/>
                <c:pt idx="1">
                  <c:v>78.740560000000002</c:v>
                </c:pt>
                <c:pt idx="2">
                  <c:v>29.05367</c:v>
                </c:pt>
                <c:pt idx="3">
                  <c:v>27.274789999999999</c:v>
                </c:pt>
                <c:pt idx="4">
                  <c:v>15.16605</c:v>
                </c:pt>
                <c:pt idx="5">
                  <c:v>7.28254</c:v>
                </c:pt>
                <c:pt idx="7">
                  <c:v>57.617440000000002</c:v>
                </c:pt>
                <c:pt idx="8">
                  <c:v>54.19408</c:v>
                </c:pt>
                <c:pt idx="9">
                  <c:v>19.877939999999999</c:v>
                </c:pt>
                <c:pt idx="10">
                  <c:v>16.408999999999999</c:v>
                </c:pt>
                <c:pt idx="11">
                  <c:v>3.1955</c:v>
                </c:pt>
              </c:numCache>
            </c:numRef>
          </c:val>
          <c:extLst>
            <c:ext xmlns:c16="http://schemas.microsoft.com/office/drawing/2014/chart" uri="{C3380CC4-5D6E-409C-BE32-E72D297353CC}">
              <c16:uniqueId val="{00000000-62CA-4D7F-A0EF-D9AB4F9EA436}"/>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Kirjakauppatuotteita, n=1831</c:v>
                </c:pt>
                <c:pt idx="1">
                  <c:v>Kirjakaupoista (esim. Suomalainen kirjakauppa, Akateeminen kirjakauppa)</c:v>
                </c:pt>
                <c:pt idx="2">
                  <c:v>Hypermarketeista (esim. Citymarket, Prisma)</c:v>
                </c:pt>
                <c:pt idx="3">
                  <c:v>Verkkokaupasta (esim. adlibris.com, booky.fi, suomalainen.com)</c:v>
                </c:pt>
                <c:pt idx="4">
                  <c:v>Kauppakeskuksista</c:v>
                </c:pt>
                <c:pt idx="5">
                  <c:v>Tavarataloista (esim. Stockmann, Sokos)</c:v>
                </c:pt>
                <c:pt idx="6">
                  <c:v>Toimistotarvikkeita, n=1742</c:v>
                </c:pt>
                <c:pt idx="7">
                  <c:v>Hypermarketeista (esim. Citymarket, Prisma)</c:v>
                </c:pt>
                <c:pt idx="8">
                  <c:v>Kirjakaupoista (esim. Suomalainen kirjakauppa, Akateeminen kirjakauppa)</c:v>
                </c:pt>
                <c:pt idx="9">
                  <c:v>Kodinkone- ja elektroniikkaliikkeistä (esim. Gigantti, Power)</c:v>
                </c:pt>
                <c:pt idx="10">
                  <c:v>Kauppakeskuksista</c:v>
                </c:pt>
                <c:pt idx="11">
                  <c:v>Verkkokaupasta (esim. verkkokauppa.com, amazon.com)</c:v>
                </c:pt>
              </c:strCache>
            </c:strRef>
          </c:cat>
          <c:val>
            <c:numRef>
              <c:f>Taul1!$B$2:$B$13</c:f>
              <c:numCache>
                <c:formatCode>General</c:formatCode>
                <c:ptCount val="12"/>
                <c:pt idx="1">
                  <c:v>61.015259999999998</c:v>
                </c:pt>
                <c:pt idx="2">
                  <c:v>52.18647</c:v>
                </c:pt>
                <c:pt idx="3">
                  <c:v>27.66038</c:v>
                </c:pt>
                <c:pt idx="4">
                  <c:v>16.796600000000002</c:v>
                </c:pt>
                <c:pt idx="5">
                  <c:v>14.48733</c:v>
                </c:pt>
                <c:pt idx="7">
                  <c:v>60.315809999999999</c:v>
                </c:pt>
                <c:pt idx="8">
                  <c:v>41.963549999999998</c:v>
                </c:pt>
                <c:pt idx="9">
                  <c:v>15.7326</c:v>
                </c:pt>
                <c:pt idx="10">
                  <c:v>13.435650000000001</c:v>
                </c:pt>
                <c:pt idx="11">
                  <c:v>12.50511</c:v>
                </c:pt>
              </c:numCache>
            </c:numRef>
          </c:val>
          <c:extLst>
            <c:ext xmlns:c16="http://schemas.microsoft.com/office/drawing/2014/chart" uri="{C3380CC4-5D6E-409C-BE32-E72D297353CC}">
              <c16:uniqueId val="{00000000-4598-4277-988A-0334C69FA1A8}"/>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Näkemiseen liittyviä tuotteita ja palveluja, n=1842</c:v>
                </c:pt>
                <c:pt idx="1">
                  <c:v>Optikkoliikkeistä (esim. Instrumentarium, Keops)</c:v>
                </c:pt>
                <c:pt idx="2">
                  <c:v>Kauppakeskuksista</c:v>
                </c:pt>
                <c:pt idx="3">
                  <c:v>Verkkokaupasta</c:v>
                </c:pt>
                <c:pt idx="4">
                  <c:v>Lääkäriasemat (esim. Terveystalo, Mehiläinen, Pihlajalinna)</c:v>
                </c:pt>
                <c:pt idx="5">
                  <c:v>Muualta</c:v>
                </c:pt>
                <c:pt idx="6">
                  <c:v>Rauta- ja sisustuskauppatuotteita, n=1773</c:v>
                </c:pt>
                <c:pt idx="7">
                  <c:v>Rautakaupoista (esim. K-Rauta, Bauhaus)</c:v>
                </c:pt>
                <c:pt idx="8">
                  <c:v>Hypermarketeista (esim. Citymarket, Prisma)</c:v>
                </c:pt>
                <c:pt idx="9">
                  <c:v>Sisustus- ja huonekalukaupoista (esim. Ikea, Isku, Masku)</c:v>
                </c:pt>
                <c:pt idx="10">
                  <c:v>Verkkokaupasta (esim. netrauta.fi, bauhaus.fi, ikea.fi)</c:v>
                </c:pt>
                <c:pt idx="11">
                  <c:v>Kirpputorilta/Kierrätyskeskuksesta</c:v>
                </c:pt>
              </c:strCache>
            </c:strRef>
          </c:cat>
          <c:val>
            <c:numRef>
              <c:f>Taul1!$B$2:$B$13</c:f>
              <c:numCache>
                <c:formatCode>General</c:formatCode>
                <c:ptCount val="12"/>
                <c:pt idx="1">
                  <c:v>79.407430000000005</c:v>
                </c:pt>
                <c:pt idx="2">
                  <c:v>13.531280000000001</c:v>
                </c:pt>
                <c:pt idx="3">
                  <c:v>10.42723</c:v>
                </c:pt>
                <c:pt idx="4">
                  <c:v>8.9066100000000006</c:v>
                </c:pt>
                <c:pt idx="5">
                  <c:v>2.6237400000000002</c:v>
                </c:pt>
                <c:pt idx="7">
                  <c:v>77.185640000000006</c:v>
                </c:pt>
                <c:pt idx="8">
                  <c:v>34.573459999999997</c:v>
                </c:pt>
                <c:pt idx="9">
                  <c:v>33.826349999999998</c:v>
                </c:pt>
                <c:pt idx="10">
                  <c:v>20.866610000000001</c:v>
                </c:pt>
                <c:pt idx="11">
                  <c:v>10.412319999999999</c:v>
                </c:pt>
              </c:numCache>
            </c:numRef>
          </c:val>
          <c:extLst>
            <c:ext xmlns:c16="http://schemas.microsoft.com/office/drawing/2014/chart" uri="{C3380CC4-5D6E-409C-BE32-E72D297353CC}">
              <c16:uniqueId val="{00000000-5B75-4030-AC11-042130D16B49}"/>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Vaatteita ja kenkiä, n=1898</c:v>
                </c:pt>
                <c:pt idx="1">
                  <c:v>Ostan olemassa olevaan tarpeeseen</c:v>
                </c:pt>
                <c:pt idx="2">
                  <c:v>Ostan tuotteita tarjouksesta</c:v>
                </c:pt>
                <c:pt idx="3">
                  <c:v>Olen päättänyt jo etukäteen, mitä ostan</c:v>
                </c:pt>
                <c:pt idx="4">
                  <c:v>Kiertelen eri paikkoja ja teen ostopäätöksen</c:v>
                </c:pt>
                <c:pt idx="5">
                  <c:v>Ostan usein tiettyä tuotemerkkiä</c:v>
                </c:pt>
                <c:pt idx="6">
                  <c:v>Urheiluvälineitä, n=1840</c:v>
                </c:pt>
                <c:pt idx="7">
                  <c:v>Olen päättänyt jo etukäteen, mitä ostan</c:v>
                </c:pt>
                <c:pt idx="8">
                  <c:v>Katselen, mitä vaihtoehtoja ostopaikassa on, ja teen päätöksen sen jälkeen</c:v>
                </c:pt>
                <c:pt idx="9">
                  <c:v>Ostan tuotteita tarjouksesta</c:v>
                </c:pt>
                <c:pt idx="10">
                  <c:v>Kiertelen eri paikkoja ja teen ostopäätöksen</c:v>
                </c:pt>
                <c:pt idx="11">
                  <c:v>Tarvitsen ostopaikassa asiantuntijan apua ja teen päätöksen sen jälkeen</c:v>
                </c:pt>
              </c:strCache>
            </c:strRef>
          </c:cat>
          <c:val>
            <c:numRef>
              <c:f>Taul1!$B$2:$B$13</c:f>
              <c:numCache>
                <c:formatCode>General</c:formatCode>
                <c:ptCount val="12"/>
                <c:pt idx="1">
                  <c:v>73.546469999999999</c:v>
                </c:pt>
                <c:pt idx="2">
                  <c:v>47.23048</c:v>
                </c:pt>
                <c:pt idx="3">
                  <c:v>37.634259999999998</c:v>
                </c:pt>
                <c:pt idx="4">
                  <c:v>26.274190000000001</c:v>
                </c:pt>
                <c:pt idx="5">
                  <c:v>20.98432</c:v>
                </c:pt>
                <c:pt idx="7">
                  <c:v>43.544159999999998</c:v>
                </c:pt>
                <c:pt idx="8">
                  <c:v>34.841360000000002</c:v>
                </c:pt>
                <c:pt idx="9">
                  <c:v>28.43825</c:v>
                </c:pt>
                <c:pt idx="10">
                  <c:v>21.480699999999999</c:v>
                </c:pt>
                <c:pt idx="11">
                  <c:v>21.23235</c:v>
                </c:pt>
              </c:numCache>
            </c:numRef>
          </c:val>
          <c:extLst>
            <c:ext xmlns:c16="http://schemas.microsoft.com/office/drawing/2014/chart" uri="{C3380CC4-5D6E-409C-BE32-E72D297353CC}">
              <c16:uniqueId val="{00000000-1AF8-49AF-A8F4-A948250B75E9}"/>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Kodinkoneita ja elektroniikkaa, n=1840</c:v>
                </c:pt>
                <c:pt idx="1">
                  <c:v>Olen päättänyt jo etukäteen, mitä ostan</c:v>
                </c:pt>
                <c:pt idx="2">
                  <c:v>Katselen, mitä vaihtoehtoja ostopaikassa on, ja teen päätöksen sen jälkeen</c:v>
                </c:pt>
                <c:pt idx="3">
                  <c:v>Ostan tuotteita tarjouksesta</c:v>
                </c:pt>
                <c:pt idx="4">
                  <c:v>Tarvitsen ostopaikassa asiantuntijan apua ja teen päätöksen sen jälkeen</c:v>
                </c:pt>
                <c:pt idx="5">
                  <c:v>Kiertelen eri paikkoja ja teen ostopäätöksen</c:v>
                </c:pt>
                <c:pt idx="6">
                  <c:v>Terveystuotteita, n=1856</c:v>
                </c:pt>
                <c:pt idx="7">
                  <c:v>Olen päättänyt jo etukäteen, mitä ostan</c:v>
                </c:pt>
                <c:pt idx="8">
                  <c:v>Päätän etukäteen ostotarpeen (esim. C-vitamiini), mutta valitsen tuotemerkin vasta ostotilanteessa</c:v>
                </c:pt>
                <c:pt idx="9">
                  <c:v>Katselen, mitä vaihtoehtoja ostopaikassa on, ja teen päätöksen sen jälkeen</c:v>
                </c:pt>
                <c:pt idx="10">
                  <c:v>Ostan tuotteita tarjouksesta</c:v>
                </c:pt>
                <c:pt idx="11">
                  <c:v>Ostan aina tiettyä tuotemerkkiä</c:v>
                </c:pt>
              </c:strCache>
            </c:strRef>
          </c:cat>
          <c:val>
            <c:numRef>
              <c:f>Taul1!$B$2:$B$13</c:f>
              <c:numCache>
                <c:formatCode>General</c:formatCode>
                <c:ptCount val="12"/>
                <c:pt idx="1">
                  <c:v>47.61824</c:v>
                </c:pt>
                <c:pt idx="2">
                  <c:v>35.25882</c:v>
                </c:pt>
                <c:pt idx="3">
                  <c:v>31.54654</c:v>
                </c:pt>
                <c:pt idx="4">
                  <c:v>25.734349999999999</c:v>
                </c:pt>
                <c:pt idx="5">
                  <c:v>23.227370000000001</c:v>
                </c:pt>
                <c:pt idx="7">
                  <c:v>39.959780000000002</c:v>
                </c:pt>
                <c:pt idx="8">
                  <c:v>38.742710000000002</c:v>
                </c:pt>
                <c:pt idx="9">
                  <c:v>21.704519999999999</c:v>
                </c:pt>
                <c:pt idx="10">
                  <c:v>18.040780000000002</c:v>
                </c:pt>
                <c:pt idx="11">
                  <c:v>16.917200000000001</c:v>
                </c:pt>
              </c:numCache>
            </c:numRef>
          </c:val>
          <c:extLst>
            <c:ext xmlns:c16="http://schemas.microsoft.com/office/drawing/2014/chart" uri="{C3380CC4-5D6E-409C-BE32-E72D297353CC}">
              <c16:uniqueId val="{00000000-62CA-4D7F-A0EF-D9AB4F9EA436}"/>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Kirjakauppatuotteita, n=1831</c:v>
                </c:pt>
                <c:pt idx="1">
                  <c:v>Olen päättänyt jo etukäteen, mitä ostan</c:v>
                </c:pt>
                <c:pt idx="2">
                  <c:v>Katselen, mitä vaihtoehtoja ostopaikassa on, ja teen päätöksen sen jälkeen</c:v>
                </c:pt>
                <c:pt idx="3">
                  <c:v>Ostan tuotteita tarjouksesta</c:v>
                </c:pt>
                <c:pt idx="4">
                  <c:v>Ostan tuotteita sattumanvaraisesti</c:v>
                </c:pt>
                <c:pt idx="5">
                  <c:v>Kiertelen eri paikkoja ja teen ostopäätöksen</c:v>
                </c:pt>
                <c:pt idx="6">
                  <c:v>Toimistotarvikkeita, n=1742</c:v>
                </c:pt>
                <c:pt idx="7">
                  <c:v>Olen päättänyt jo etukäteen, mitä ostan</c:v>
                </c:pt>
                <c:pt idx="8">
                  <c:v>Katselen, mitä vaihtoehtoja ostopaikassa on, ja teen päätöksen sen jälkeen</c:v>
                </c:pt>
                <c:pt idx="9">
                  <c:v>Ostan tuotteita tarjouksesta</c:v>
                </c:pt>
                <c:pt idx="10">
                  <c:v>Ostan tuotteita sattumanvaraisesti</c:v>
                </c:pt>
                <c:pt idx="11">
                  <c:v>Kiertelen eri paikkoja ja teen ostopäätöksen</c:v>
                </c:pt>
              </c:strCache>
            </c:strRef>
          </c:cat>
          <c:val>
            <c:numRef>
              <c:f>Taul1!$B$2:$B$13</c:f>
              <c:numCache>
                <c:formatCode>General</c:formatCode>
                <c:ptCount val="12"/>
                <c:pt idx="1">
                  <c:v>51.646030000000003</c:v>
                </c:pt>
                <c:pt idx="2">
                  <c:v>36.121160000000003</c:v>
                </c:pt>
                <c:pt idx="3">
                  <c:v>25.951740000000001</c:v>
                </c:pt>
                <c:pt idx="4">
                  <c:v>18.490159999999999</c:v>
                </c:pt>
                <c:pt idx="5">
                  <c:v>16.59967</c:v>
                </c:pt>
                <c:pt idx="7">
                  <c:v>52.357729999999997</c:v>
                </c:pt>
                <c:pt idx="8">
                  <c:v>32.030619999999999</c:v>
                </c:pt>
                <c:pt idx="9">
                  <c:v>23.606940000000002</c:v>
                </c:pt>
                <c:pt idx="10">
                  <c:v>15.286390000000001</c:v>
                </c:pt>
                <c:pt idx="11">
                  <c:v>9.7397600000000004</c:v>
                </c:pt>
              </c:numCache>
            </c:numRef>
          </c:val>
          <c:extLst>
            <c:ext xmlns:c16="http://schemas.microsoft.com/office/drawing/2014/chart" uri="{C3380CC4-5D6E-409C-BE32-E72D297353CC}">
              <c16:uniqueId val="{00000000-4598-4277-988A-0334C69FA1A8}"/>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Näkemiseen liittyviä tuotteita ja palveluja, n=1842</c:v>
                </c:pt>
                <c:pt idx="1">
                  <c:v>Tarvitsen ostopaikassa asiantuntijan apua ja teen päätöksen sen jälkeen</c:v>
                </c:pt>
                <c:pt idx="2">
                  <c:v>Katselen, mitä vaihtoehtoja ostopaikassa on, ja teen päätöksen sen jälkeen</c:v>
                </c:pt>
                <c:pt idx="3">
                  <c:v>Olen päättänyt jo etukäteen, mitä ostan</c:v>
                </c:pt>
                <c:pt idx="4">
                  <c:v>Ostan tuotteita tarjouksesta</c:v>
                </c:pt>
                <c:pt idx="5">
                  <c:v>Kiertelen eri paikkoja ja teen ostopäätöksen</c:v>
                </c:pt>
                <c:pt idx="6">
                  <c:v>Rauta- ja sisustuskauppatuotteita, n=1773</c:v>
                </c:pt>
                <c:pt idx="7">
                  <c:v>Olen päättänyt jo etukäteen, mitä ostan</c:v>
                </c:pt>
                <c:pt idx="8">
                  <c:v>Katselen, mitä vaihtoehtoja ostopaikassa on, ja teen päätöksen sen jälkeen</c:v>
                </c:pt>
                <c:pt idx="9">
                  <c:v>Kiertelen eri paikkoja ja teen ostopäätöksen</c:v>
                </c:pt>
                <c:pt idx="10">
                  <c:v>Ostan tuotteita tarjouksesta</c:v>
                </c:pt>
                <c:pt idx="11">
                  <c:v>Tarvitsen ostopaikassa asiantuntijan apua ja teen päätöksen sen jälkeen</c:v>
                </c:pt>
              </c:strCache>
            </c:strRef>
          </c:cat>
          <c:val>
            <c:numRef>
              <c:f>Taul1!$B$2:$B$13</c:f>
              <c:numCache>
                <c:formatCode>General</c:formatCode>
                <c:ptCount val="12"/>
                <c:pt idx="1">
                  <c:v>43.512599999999999</c:v>
                </c:pt>
                <c:pt idx="2">
                  <c:v>37.423650000000002</c:v>
                </c:pt>
                <c:pt idx="3">
                  <c:v>24.237069999999999</c:v>
                </c:pt>
                <c:pt idx="4">
                  <c:v>16.187950000000001</c:v>
                </c:pt>
                <c:pt idx="5">
                  <c:v>12.79039</c:v>
                </c:pt>
                <c:pt idx="7">
                  <c:v>56.743259999999999</c:v>
                </c:pt>
                <c:pt idx="8">
                  <c:v>39.60472</c:v>
                </c:pt>
                <c:pt idx="9">
                  <c:v>26.205950000000001</c:v>
                </c:pt>
                <c:pt idx="10">
                  <c:v>25.800380000000001</c:v>
                </c:pt>
                <c:pt idx="11">
                  <c:v>22.806100000000001</c:v>
                </c:pt>
              </c:numCache>
            </c:numRef>
          </c:val>
          <c:extLst>
            <c:ext xmlns:c16="http://schemas.microsoft.com/office/drawing/2014/chart" uri="{C3380CC4-5D6E-409C-BE32-E72D297353CC}">
              <c16:uniqueId val="{00000000-5B75-4030-AC11-042130D16B49}"/>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80428142451997"/>
          <c:y val="4.6018026228218781E-2"/>
          <c:w val="0.44673615358950119"/>
          <c:h val="0.81130836686229424"/>
        </c:manualLayout>
      </c:layout>
      <c:barChart>
        <c:barDir val="bar"/>
        <c:grouping val="clustered"/>
        <c:varyColors val="0"/>
        <c:ser>
          <c:idx val="0"/>
          <c:order val="0"/>
          <c:tx>
            <c:strRef>
              <c:f>Taul1!$B$1</c:f>
              <c:strCache>
                <c:ptCount val="1"/>
                <c:pt idx="0">
                  <c:v>X</c:v>
                </c:pt>
              </c:strCache>
            </c:strRef>
          </c:tx>
          <c:spPr>
            <a:solidFill>
              <a:srgbClr val="4BA7BC"/>
            </a:solidFill>
          </c:spPr>
          <c:invertIfNegative val="0"/>
          <c:dLbls>
            <c:numFmt formatCode="#,##0" sourceLinked="0"/>
            <c:spPr>
              <a:noFill/>
              <a:ln>
                <a:noFill/>
              </a:ln>
              <a:effectLst/>
            </c:spPr>
            <c:txPr>
              <a:bodyPr anchorCtr="0"/>
              <a:lstStyle/>
              <a:p>
                <a:pPr algn="ctr">
                  <a:defRPr lang="fi-FI" sz="1600" b="1" i="0" u="none" strike="noStrike" kern="1200" baseline="0">
                    <a:solidFill>
                      <a:srgbClr val="4BA7BC"/>
                    </a:solidFill>
                    <a:latin typeface="Calibri" panose="020F0502020204030204" pitchFamily="34" charset="0"/>
                    <a:ea typeface="+mn-ea"/>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Taul1!$A$2:$A$9</c:f>
              <c:strCache>
                <c:ptCount val="8"/>
                <c:pt idx="0">
                  <c:v>Yrittäjä/johtava asema</c:v>
                </c:pt>
                <c:pt idx="1">
                  <c:v>Ylempi toimihlö/asiantunt.</c:v>
                </c:pt>
                <c:pt idx="2">
                  <c:v>Toimihenkilö</c:v>
                </c:pt>
                <c:pt idx="3">
                  <c:v>Työntekijä/maanviljelijä</c:v>
                </c:pt>
                <c:pt idx="4">
                  <c:v>Opiskelija/koululainen</c:v>
                </c:pt>
                <c:pt idx="5">
                  <c:v>Eläkeläinen</c:v>
                </c:pt>
                <c:pt idx="6">
                  <c:v>Kotiäiti/-isä</c:v>
                </c:pt>
                <c:pt idx="7">
                  <c:v>Työtön</c:v>
                </c:pt>
              </c:strCache>
            </c:strRef>
          </c:cat>
          <c:val>
            <c:numRef>
              <c:f>Taul1!$B$2:$B$9</c:f>
              <c:numCache>
                <c:formatCode>General</c:formatCode>
                <c:ptCount val="8"/>
                <c:pt idx="0">
                  <c:v>9.3518499999999989</c:v>
                </c:pt>
                <c:pt idx="1">
                  <c:v>14.280250000000001</c:v>
                </c:pt>
                <c:pt idx="2">
                  <c:v>10.668799999999999</c:v>
                </c:pt>
                <c:pt idx="3">
                  <c:v>22.660679999999999</c:v>
                </c:pt>
                <c:pt idx="4">
                  <c:v>13.14845</c:v>
                </c:pt>
                <c:pt idx="5">
                  <c:v>21.645510000000002</c:v>
                </c:pt>
                <c:pt idx="6">
                  <c:v>2.92896</c:v>
                </c:pt>
                <c:pt idx="7">
                  <c:v>5.3154899999999996</c:v>
                </c:pt>
              </c:numCache>
            </c:numRef>
          </c:val>
          <c:extLst>
            <c:ext xmlns:c16="http://schemas.microsoft.com/office/drawing/2014/chart" uri="{C3380CC4-5D6E-409C-BE32-E72D297353CC}">
              <c16:uniqueId val="{00000000-EEE6-4604-BD27-4A1722A3AFCE}"/>
            </c:ext>
          </c:extLst>
        </c:ser>
        <c:dLbls>
          <c:showLegendKey val="0"/>
          <c:showVal val="0"/>
          <c:showCatName val="0"/>
          <c:showSerName val="0"/>
          <c:showPercent val="0"/>
          <c:showBubbleSize val="0"/>
        </c:dLbls>
        <c:gapWidth val="40"/>
        <c:axId val="207469120"/>
        <c:axId val="207468000"/>
      </c:barChart>
      <c:catAx>
        <c:axId val="207469120"/>
        <c:scaling>
          <c:orientation val="maxMin"/>
        </c:scaling>
        <c:delete val="0"/>
        <c:axPos val="l"/>
        <c:numFmt formatCode="General" sourceLinked="0"/>
        <c:majorTickMark val="none"/>
        <c:minorTickMark val="none"/>
        <c:tickLblPos val="low"/>
        <c:spPr>
          <a:ln>
            <a:noFill/>
          </a:ln>
        </c:spPr>
        <c:txPr>
          <a:bodyPr/>
          <a:lstStyle/>
          <a:p>
            <a:pPr marL="0" algn="ctr" defTabSz="914400" rtl="0" eaLnBrk="1" latinLnBrk="0" hangingPunct="1">
              <a:defRPr lang="fi-FI" sz="1200" b="1" i="0" u="none" strike="noStrike" kern="1200" baseline="0">
                <a:solidFill>
                  <a:schemeClr val="tx1">
                    <a:lumMod val="50000"/>
                    <a:lumOff val="50000"/>
                  </a:schemeClr>
                </a:solidFill>
                <a:latin typeface="Calibri" panose="020F0502020204030204" pitchFamily="34" charset="0"/>
                <a:ea typeface="+mn-ea"/>
                <a:cs typeface="Calibri" panose="020F0502020204030204" pitchFamily="34" charset="0"/>
              </a:defRPr>
            </a:pPr>
            <a:endParaRPr lang="fi-FI"/>
          </a:p>
        </c:txPr>
        <c:crossAx val="207468000"/>
        <c:crosses val="autoZero"/>
        <c:auto val="1"/>
        <c:lblAlgn val="ctr"/>
        <c:lblOffset val="100"/>
        <c:tickLblSkip val="1"/>
        <c:noMultiLvlLbl val="0"/>
      </c:catAx>
      <c:valAx>
        <c:axId val="207468000"/>
        <c:scaling>
          <c:orientation val="minMax"/>
          <c:max val="100"/>
          <c:min val="0"/>
        </c:scaling>
        <c:delete val="0"/>
        <c:axPos val="t"/>
        <c:majorGridlines>
          <c:spPr>
            <a:ln w="6350">
              <a:solidFill>
                <a:srgbClr val="BCBEC0"/>
              </a:solidFill>
            </a:ln>
          </c:spPr>
        </c:majorGridlines>
        <c:title>
          <c:tx>
            <c:rich>
              <a:bodyPr/>
              <a:lstStyle/>
              <a:p>
                <a:pPr>
                  <a:defRPr b="0">
                    <a:solidFill>
                      <a:schemeClr val="bg1">
                        <a:lumMod val="65000"/>
                      </a:schemeClr>
                    </a:solidFill>
                    <a:latin typeface="Calibri" panose="020F0502020204030204" pitchFamily="34" charset="0"/>
                    <a:cs typeface="Arial" panose="020B0604020202020204" pitchFamily="34" charset="0"/>
                  </a:defRPr>
                </a:pPr>
                <a:r>
                  <a:rPr lang="fi-FI" b="0" dirty="0">
                    <a:solidFill>
                      <a:schemeClr val="bg1">
                        <a:lumMod val="65000"/>
                      </a:schemeClr>
                    </a:solidFill>
                    <a:latin typeface="Calibri" panose="020F0502020204030204" pitchFamily="34" charset="0"/>
                    <a:cs typeface="Arial" panose="020B0604020202020204" pitchFamily="34" charset="0"/>
                  </a:rPr>
                  <a:t>%</a:t>
                </a:r>
              </a:p>
            </c:rich>
          </c:tx>
          <c:layout>
            <c:manualLayout>
              <c:xMode val="edge"/>
              <c:yMode val="edge"/>
              <c:x val="0.95221379715763299"/>
              <c:y val="0.89146117573209105"/>
            </c:manualLayout>
          </c:layout>
          <c:overlay val="0"/>
        </c:title>
        <c:numFmt formatCode="General" sourceLinked="0"/>
        <c:majorTickMark val="none"/>
        <c:minorTickMark val="none"/>
        <c:tickLblPos val="high"/>
        <c:spPr>
          <a:ln>
            <a:noFill/>
          </a:ln>
        </c:spPr>
        <c:txPr>
          <a:bodyPr rot="0" vert="horz" anchor="ctr" anchorCtr="1"/>
          <a:lstStyle/>
          <a:p>
            <a:pPr>
              <a:defRPr>
                <a:solidFill>
                  <a:schemeClr val="bg1">
                    <a:lumMod val="65000"/>
                  </a:schemeClr>
                </a:solidFill>
                <a:latin typeface="Calibri" panose="020F0502020204030204" pitchFamily="34" charset="0"/>
                <a:cs typeface="Arial" panose="020B0604020202020204" pitchFamily="34" charset="0"/>
              </a:defRPr>
            </a:pPr>
            <a:endParaRPr lang="fi-FI"/>
          </a:p>
        </c:txPr>
        <c:crossAx val="207469120"/>
        <c:crosses val="autoZero"/>
        <c:crossBetween val="between"/>
        <c:majorUnit val="20"/>
        <c:minorUnit val="1"/>
      </c:valAx>
      <c:spPr>
        <a:ln w="6350">
          <a:noFill/>
        </a:ln>
      </c:spPr>
    </c:plotArea>
    <c:plotVisOnly val="1"/>
    <c:dispBlanksAs val="gap"/>
    <c:showDLblsOverMax val="0"/>
  </c:chart>
  <c:spPr>
    <a:ln>
      <a:noFill/>
    </a:ln>
  </c:spPr>
  <c:txPr>
    <a:bodyPr/>
    <a:lstStyle/>
    <a:p>
      <a:pPr>
        <a:defRPr sz="1200">
          <a:latin typeface="Calibri" panose="020F0502020204030204" pitchFamily="34" charset="0"/>
        </a:defRPr>
      </a:pPr>
      <a:endParaRPr lang="fi-FI"/>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Vaatteita ja kenkiä, n=1898</c:v>
                </c:pt>
                <c:pt idx="1">
                  <c:v>Kauppojen internet-sivut</c:v>
                </c:pt>
                <c:pt idx="2">
                  <c:v>kauppojen tarjousilmoittelu</c:v>
                </c:pt>
                <c:pt idx="3">
                  <c:v>Hakukone (esim google)</c:v>
                </c:pt>
                <c:pt idx="4">
                  <c:v>Ystävät/perhe/tutut</c:v>
                </c:pt>
                <c:pt idx="5">
                  <c:v>Kotiin jaettavat kuvastot</c:v>
                </c:pt>
                <c:pt idx="6">
                  <c:v>Urheiluvälineitä, n=1840</c:v>
                </c:pt>
                <c:pt idx="7">
                  <c:v>Hakukone (esim google)</c:v>
                </c:pt>
                <c:pt idx="8">
                  <c:v>Kauppojen internet-sivut</c:v>
                </c:pt>
                <c:pt idx="9">
                  <c:v>Kauppojen tarjousilmoittelu</c:v>
                </c:pt>
                <c:pt idx="10">
                  <c:v>Ystävät/perhe/tutut</c:v>
                </c:pt>
                <c:pt idx="11">
                  <c:v>Kotiin jaettavat kuvastot</c:v>
                </c:pt>
              </c:strCache>
            </c:strRef>
          </c:cat>
          <c:val>
            <c:numRef>
              <c:f>Taul1!$B$2:$B$13</c:f>
              <c:numCache>
                <c:formatCode>General</c:formatCode>
                <c:ptCount val="12"/>
                <c:pt idx="1">
                  <c:v>35.994300000000003</c:v>
                </c:pt>
                <c:pt idx="2">
                  <c:v>29.5395</c:v>
                </c:pt>
                <c:pt idx="3">
                  <c:v>22.431249999999999</c:v>
                </c:pt>
                <c:pt idx="4">
                  <c:v>15.500120000000001</c:v>
                </c:pt>
                <c:pt idx="5">
                  <c:v>14.69</c:v>
                </c:pt>
                <c:pt idx="7">
                  <c:v>40.71396</c:v>
                </c:pt>
                <c:pt idx="8">
                  <c:v>39.788060000000002</c:v>
                </c:pt>
                <c:pt idx="9">
                  <c:v>30.06392</c:v>
                </c:pt>
                <c:pt idx="10">
                  <c:v>28.651959999999999</c:v>
                </c:pt>
                <c:pt idx="11">
                  <c:v>15.49161</c:v>
                </c:pt>
              </c:numCache>
            </c:numRef>
          </c:val>
          <c:extLst>
            <c:ext xmlns:c16="http://schemas.microsoft.com/office/drawing/2014/chart" uri="{C3380CC4-5D6E-409C-BE32-E72D297353CC}">
              <c16:uniqueId val="{00000000-1AF8-49AF-A8F4-A948250B75E9}"/>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Kodinkoneita ja elektroniikkaa, n=1840</c:v>
                </c:pt>
                <c:pt idx="1">
                  <c:v>Kauppojen internet-sivut</c:v>
                </c:pt>
                <c:pt idx="2">
                  <c:v>Hakukone (esim google)</c:v>
                </c:pt>
                <c:pt idx="3">
                  <c:v>Kauppojen tarjousilmoittelu</c:v>
                </c:pt>
                <c:pt idx="4">
                  <c:v>Ystävät/perhe/tutut</c:v>
                </c:pt>
                <c:pt idx="5">
                  <c:v>Eri medioiden testitulokset (Tekniikan Maailma, Kuluttaja-lehti)</c:v>
                </c:pt>
                <c:pt idx="6">
                  <c:v>Terveystuotteita, n=1856</c:v>
                </c:pt>
                <c:pt idx="7">
                  <c:v>Hakukone (esim. google)</c:v>
                </c:pt>
                <c:pt idx="8">
                  <c:v>Ystävät/perhe/tutut</c:v>
                </c:pt>
                <c:pt idx="9">
                  <c:v>Terveyslehdet (esim. terveys- ja hyvinvointi, aikakausilehdet)</c:v>
                </c:pt>
                <c:pt idx="10">
                  <c:v>Kauppojen tarjousilmoittelu</c:v>
                </c:pt>
                <c:pt idx="11">
                  <c:v>Kauppojen internet-sivut</c:v>
                </c:pt>
              </c:strCache>
            </c:strRef>
          </c:cat>
          <c:val>
            <c:numRef>
              <c:f>Taul1!$B$2:$B$13</c:f>
              <c:numCache>
                <c:formatCode>General</c:formatCode>
                <c:ptCount val="12"/>
                <c:pt idx="1">
                  <c:v>47.026350000000001</c:v>
                </c:pt>
                <c:pt idx="2">
                  <c:v>45.853380000000001</c:v>
                </c:pt>
                <c:pt idx="3">
                  <c:v>30.523070000000001</c:v>
                </c:pt>
                <c:pt idx="4">
                  <c:v>26.495809999999999</c:v>
                </c:pt>
                <c:pt idx="5">
                  <c:v>26.491320000000002</c:v>
                </c:pt>
                <c:pt idx="7">
                  <c:v>28.058730000000001</c:v>
                </c:pt>
                <c:pt idx="8">
                  <c:v>18.698160000000001</c:v>
                </c:pt>
                <c:pt idx="9">
                  <c:v>15.3926</c:v>
                </c:pt>
                <c:pt idx="10">
                  <c:v>14.524470000000001</c:v>
                </c:pt>
                <c:pt idx="11">
                  <c:v>14.165789999999999</c:v>
                </c:pt>
              </c:numCache>
            </c:numRef>
          </c:val>
          <c:extLst>
            <c:ext xmlns:c16="http://schemas.microsoft.com/office/drawing/2014/chart" uri="{C3380CC4-5D6E-409C-BE32-E72D297353CC}">
              <c16:uniqueId val="{00000000-62CA-4D7F-A0EF-D9AB4F9EA436}"/>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Kirjakauppatuotteita, n=1831</c:v>
                </c:pt>
                <c:pt idx="1">
                  <c:v>Hakukone (esim google)</c:v>
                </c:pt>
                <c:pt idx="2">
                  <c:v>Kauppojen internet-sivut</c:v>
                </c:pt>
                <c:pt idx="3">
                  <c:v>Kauppojen tarjousilmoittelu</c:v>
                </c:pt>
                <c:pt idx="4">
                  <c:v>Ystävät/perhe/tutut</c:v>
                </c:pt>
                <c:pt idx="5">
                  <c:v>Kotiin jaettavat kuvastot</c:v>
                </c:pt>
                <c:pt idx="6">
                  <c:v>Toimistotarvikkeita, n=1742</c:v>
                </c:pt>
                <c:pt idx="7">
                  <c:v>Hakukone (esim google)</c:v>
                </c:pt>
                <c:pt idx="8">
                  <c:v>Kauppojen tarjousilmoittelu</c:v>
                </c:pt>
                <c:pt idx="9">
                  <c:v>Kauppojen internet-sivut</c:v>
                </c:pt>
                <c:pt idx="10">
                  <c:v>Kotiin jaettavat kuvastot</c:v>
                </c:pt>
                <c:pt idx="11">
                  <c:v>Ystävät/perhe/tutut</c:v>
                </c:pt>
              </c:strCache>
            </c:strRef>
          </c:cat>
          <c:val>
            <c:numRef>
              <c:f>Taul1!$B$2:$B$13</c:f>
              <c:numCache>
                <c:formatCode>General</c:formatCode>
                <c:ptCount val="12"/>
                <c:pt idx="1">
                  <c:v>28.033860000000001</c:v>
                </c:pt>
                <c:pt idx="2">
                  <c:v>22.02985</c:v>
                </c:pt>
                <c:pt idx="3">
                  <c:v>21.591840000000001</c:v>
                </c:pt>
                <c:pt idx="4">
                  <c:v>16.212900000000001</c:v>
                </c:pt>
                <c:pt idx="5">
                  <c:v>12.87138</c:v>
                </c:pt>
                <c:pt idx="7">
                  <c:v>21.912880000000001</c:v>
                </c:pt>
                <c:pt idx="8">
                  <c:v>18.66743</c:v>
                </c:pt>
                <c:pt idx="9">
                  <c:v>18.043710000000001</c:v>
                </c:pt>
                <c:pt idx="10">
                  <c:v>9.4585600000000003</c:v>
                </c:pt>
                <c:pt idx="11">
                  <c:v>8.9471299999999996</c:v>
                </c:pt>
              </c:numCache>
            </c:numRef>
          </c:val>
          <c:extLst>
            <c:ext xmlns:c16="http://schemas.microsoft.com/office/drawing/2014/chart" uri="{C3380CC4-5D6E-409C-BE32-E72D297353CC}">
              <c16:uniqueId val="{00000000-4598-4277-988A-0334C69FA1A8}"/>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Näkemiseen liittyviä tuotteita ja palveluja, n=1842</c:v>
                </c:pt>
                <c:pt idx="1">
                  <c:v>Kauppojen internet-sivut</c:v>
                </c:pt>
                <c:pt idx="2">
                  <c:v>Kauppojen tarjousilmoittelu</c:v>
                </c:pt>
                <c:pt idx="3">
                  <c:v>Hakukone (esim google)</c:v>
                </c:pt>
                <c:pt idx="4">
                  <c:v>Ystävät/perhe/tutut</c:v>
                </c:pt>
                <c:pt idx="5">
                  <c:v>Kotiin jaettavat kuvastot</c:v>
                </c:pt>
                <c:pt idx="6">
                  <c:v>Rauta- ja sisustuskauppatuotteita, n=1773</c:v>
                </c:pt>
                <c:pt idx="7">
                  <c:v>Hakukone (esim. google)</c:v>
                </c:pt>
                <c:pt idx="8">
                  <c:v>Kauppojen internet-sivut</c:v>
                </c:pt>
                <c:pt idx="9">
                  <c:v>Kysyn ammattilaisilta vaihtoehdoista (kaupan myyjä tai urakoitsija)</c:v>
                </c:pt>
                <c:pt idx="10">
                  <c:v>Kauppojen tarjousilmoittelu</c:v>
                </c:pt>
                <c:pt idx="11">
                  <c:v>Ystävät/perhe/tutut</c:v>
                </c:pt>
              </c:strCache>
            </c:strRef>
          </c:cat>
          <c:val>
            <c:numRef>
              <c:f>Taul1!$B$2:$B$13</c:f>
              <c:numCache>
                <c:formatCode>General</c:formatCode>
                <c:ptCount val="12"/>
                <c:pt idx="1">
                  <c:v>21.611799999999999</c:v>
                </c:pt>
                <c:pt idx="2">
                  <c:v>20.902419999999999</c:v>
                </c:pt>
                <c:pt idx="3">
                  <c:v>18.865500000000001</c:v>
                </c:pt>
                <c:pt idx="4">
                  <c:v>11.304639999999999</c:v>
                </c:pt>
                <c:pt idx="5">
                  <c:v>5.7385799999999998</c:v>
                </c:pt>
                <c:pt idx="7">
                  <c:v>37.978169999999999</c:v>
                </c:pt>
                <c:pt idx="8">
                  <c:v>35.122619999999998</c:v>
                </c:pt>
                <c:pt idx="9">
                  <c:v>29.002790000000001</c:v>
                </c:pt>
                <c:pt idx="10">
                  <c:v>28.016549999999999</c:v>
                </c:pt>
                <c:pt idx="11">
                  <c:v>20.199819999999999</c:v>
                </c:pt>
              </c:numCache>
            </c:numRef>
          </c:val>
          <c:extLst>
            <c:ext xmlns:c16="http://schemas.microsoft.com/office/drawing/2014/chart" uri="{C3380CC4-5D6E-409C-BE32-E72D297353CC}">
              <c16:uniqueId val="{00000000-5B75-4030-AC11-042130D16B49}"/>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Vaatteita ja kenkiä, n=1898</c:v>
                </c:pt>
                <c:pt idx="1">
                  <c:v>Istuvuus ja mitoitus</c:v>
                </c:pt>
                <c:pt idx="2">
                  <c:v>Hinta</c:v>
                </c:pt>
                <c:pt idx="3">
                  <c:v>Käytännöllisyys</c:v>
                </c:pt>
                <c:pt idx="4">
                  <c:v>Laatu</c:v>
                </c:pt>
                <c:pt idx="5">
                  <c:v>Hyvät tarjoukset (isot alennukset)</c:v>
                </c:pt>
                <c:pt idx="6">
                  <c:v>Urheiluvälineitä, n=1840</c:v>
                </c:pt>
                <c:pt idx="7">
                  <c:v>Laatu</c:v>
                </c:pt>
                <c:pt idx="8">
                  <c:v>Käytännöllisyys</c:v>
                </c:pt>
                <c:pt idx="9">
                  <c:v>Hinta</c:v>
                </c:pt>
                <c:pt idx="10">
                  <c:v>Hyvät tarjoukset (isot alennukset)</c:v>
                </c:pt>
                <c:pt idx="11">
                  <c:v>Luotettava brändi</c:v>
                </c:pt>
              </c:strCache>
            </c:strRef>
          </c:cat>
          <c:val>
            <c:numRef>
              <c:f>Taul1!$B$2:$B$13</c:f>
              <c:numCache>
                <c:formatCode>General</c:formatCode>
                <c:ptCount val="12"/>
                <c:pt idx="1">
                  <c:v>28.433109999999999</c:v>
                </c:pt>
                <c:pt idx="2">
                  <c:v>20.266670000000001</c:v>
                </c:pt>
                <c:pt idx="3">
                  <c:v>14.83831</c:v>
                </c:pt>
                <c:pt idx="4">
                  <c:v>10.614000000000001</c:v>
                </c:pt>
                <c:pt idx="5">
                  <c:v>5.7926099999999998</c:v>
                </c:pt>
                <c:pt idx="7">
                  <c:v>26.561900000000001</c:v>
                </c:pt>
                <c:pt idx="8">
                  <c:v>24.469950000000001</c:v>
                </c:pt>
                <c:pt idx="9">
                  <c:v>21.779229999999998</c:v>
                </c:pt>
                <c:pt idx="10">
                  <c:v>6.1661799999999998</c:v>
                </c:pt>
                <c:pt idx="11">
                  <c:v>4.4546299999999999</c:v>
                </c:pt>
              </c:numCache>
            </c:numRef>
          </c:val>
          <c:extLst>
            <c:ext xmlns:c16="http://schemas.microsoft.com/office/drawing/2014/chart" uri="{C3380CC4-5D6E-409C-BE32-E72D297353CC}">
              <c16:uniqueId val="{00000000-1AF8-49AF-A8F4-A948250B75E9}"/>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Kodinkoneita ja elektroniikkaa, n=1840</c:v>
                </c:pt>
                <c:pt idx="1">
                  <c:v>Laatu</c:v>
                </c:pt>
                <c:pt idx="2">
                  <c:v>Käyttöominaisuudet</c:v>
                </c:pt>
                <c:pt idx="3">
                  <c:v>Hinta</c:v>
                </c:pt>
                <c:pt idx="4">
                  <c:v>Hyvät tarjoukset (isot alennukset)</c:v>
                </c:pt>
                <c:pt idx="5">
                  <c:v>Luotettava brändi</c:v>
                </c:pt>
                <c:pt idx="6">
                  <c:v>Terveystuotteita, n=1856</c:v>
                </c:pt>
                <c:pt idx="7">
                  <c:v>Terveellisyys</c:v>
                </c:pt>
                <c:pt idx="8">
                  <c:v>Hinta</c:v>
                </c:pt>
                <c:pt idx="9">
                  <c:v>Laatu</c:v>
                </c:pt>
                <c:pt idx="10">
                  <c:v>Tuttu tuotemerkki</c:v>
                </c:pt>
                <c:pt idx="11">
                  <c:v>Luotettava brändi</c:v>
                </c:pt>
              </c:strCache>
            </c:strRef>
          </c:cat>
          <c:val>
            <c:numRef>
              <c:f>Taul1!$B$2:$B$13</c:f>
              <c:numCache>
                <c:formatCode>General</c:formatCode>
                <c:ptCount val="12"/>
                <c:pt idx="1">
                  <c:v>26.547879999999999</c:v>
                </c:pt>
                <c:pt idx="2">
                  <c:v>23.92521</c:v>
                </c:pt>
                <c:pt idx="3">
                  <c:v>23.11692</c:v>
                </c:pt>
                <c:pt idx="4">
                  <c:v>5.55992</c:v>
                </c:pt>
                <c:pt idx="5">
                  <c:v>5.4161999999999999</c:v>
                </c:pt>
                <c:pt idx="7">
                  <c:v>23.589040000000001</c:v>
                </c:pt>
                <c:pt idx="8">
                  <c:v>21.019189999999998</c:v>
                </c:pt>
                <c:pt idx="9">
                  <c:v>18.151700000000002</c:v>
                </c:pt>
                <c:pt idx="10">
                  <c:v>10.185079999999999</c:v>
                </c:pt>
                <c:pt idx="11">
                  <c:v>6.1966299999999999</c:v>
                </c:pt>
              </c:numCache>
            </c:numRef>
          </c:val>
          <c:extLst>
            <c:ext xmlns:c16="http://schemas.microsoft.com/office/drawing/2014/chart" uri="{C3380CC4-5D6E-409C-BE32-E72D297353CC}">
              <c16:uniqueId val="{00000000-62CA-4D7F-A0EF-D9AB4F9EA436}"/>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Kirjakauppatuotteita, n=1831</c:v>
                </c:pt>
                <c:pt idx="1">
                  <c:v>Hinta</c:v>
                </c:pt>
                <c:pt idx="2">
                  <c:v>Laatu</c:v>
                </c:pt>
                <c:pt idx="3">
                  <c:v>Kaupan laajat valikoimat</c:v>
                </c:pt>
                <c:pt idx="4">
                  <c:v>Hyvät tarjoukset (isot alennukset)</c:v>
                </c:pt>
                <c:pt idx="5">
                  <c:v>Kotimaisuus</c:v>
                </c:pt>
                <c:pt idx="6">
                  <c:v>Toimistotarvikkeita, n=1742</c:v>
                </c:pt>
                <c:pt idx="7">
                  <c:v>Hinta</c:v>
                </c:pt>
                <c:pt idx="8">
                  <c:v>Laatu</c:v>
                </c:pt>
                <c:pt idx="9">
                  <c:v>Hyvät tarjoukset (isot alennukset)</c:v>
                </c:pt>
                <c:pt idx="10">
                  <c:v>Kaupan laajat valikoimat</c:v>
                </c:pt>
                <c:pt idx="11">
                  <c:v>Kotimaisuus</c:v>
                </c:pt>
              </c:strCache>
            </c:strRef>
          </c:cat>
          <c:val>
            <c:numRef>
              <c:f>Taul1!$B$2:$B$13</c:f>
              <c:numCache>
                <c:formatCode>General</c:formatCode>
                <c:ptCount val="12"/>
                <c:pt idx="1">
                  <c:v>32.814639999999997</c:v>
                </c:pt>
                <c:pt idx="2">
                  <c:v>23.230360000000001</c:v>
                </c:pt>
                <c:pt idx="3">
                  <c:v>10.418939999999999</c:v>
                </c:pt>
                <c:pt idx="4">
                  <c:v>6.5013500000000004</c:v>
                </c:pt>
                <c:pt idx="5">
                  <c:v>3.80124</c:v>
                </c:pt>
                <c:pt idx="7">
                  <c:v>35.939129999999999</c:v>
                </c:pt>
                <c:pt idx="8">
                  <c:v>26.51821</c:v>
                </c:pt>
                <c:pt idx="9">
                  <c:v>7.4776999999999996</c:v>
                </c:pt>
                <c:pt idx="10">
                  <c:v>6.5262399999999996</c:v>
                </c:pt>
                <c:pt idx="11">
                  <c:v>4.7475800000000001</c:v>
                </c:pt>
              </c:numCache>
            </c:numRef>
          </c:val>
          <c:extLst>
            <c:ext xmlns:c16="http://schemas.microsoft.com/office/drawing/2014/chart" uri="{C3380CC4-5D6E-409C-BE32-E72D297353CC}">
              <c16:uniqueId val="{00000000-4598-4277-988A-0334C69FA1A8}"/>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41542818273801"/>
          <c:y val="1.8257135841633812E-2"/>
          <c:w val="0.46890899615788068"/>
          <c:h val="0.92888660758002917"/>
        </c:manualLayout>
      </c:layout>
      <c:barChart>
        <c:barDir val="bar"/>
        <c:grouping val="clustered"/>
        <c:varyColors val="0"/>
        <c:ser>
          <c:idx val="0"/>
          <c:order val="0"/>
          <c:tx>
            <c:strRef>
              <c:f>Taul1!$B$1</c:f>
              <c:strCache>
                <c:ptCount val="1"/>
                <c:pt idx="0">
                  <c:v>x</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0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6"/>
                <c:pt idx="0">
                  <c:v>Näkemiseen liittyviä tuotteita ja palveluja, n=1842</c:v>
                </c:pt>
                <c:pt idx="1">
                  <c:v>Hinta</c:v>
                </c:pt>
                <c:pt idx="2">
                  <c:v>Laatu</c:v>
                </c:pt>
                <c:pt idx="3">
                  <c:v>Käytännöllisyys</c:v>
                </c:pt>
                <c:pt idx="4">
                  <c:v>Kaupan asiakaspalvelu</c:v>
                </c:pt>
                <c:pt idx="5">
                  <c:v>Hyvät tarjoukset (isot alennukset)</c:v>
                </c:pt>
              </c:strCache>
            </c:strRef>
          </c:cat>
          <c:val>
            <c:numRef>
              <c:f>Taul1!$B$2:$B$13</c:f>
              <c:numCache>
                <c:formatCode>General</c:formatCode>
                <c:ptCount val="12"/>
                <c:pt idx="1">
                  <c:v>25.2761</c:v>
                </c:pt>
                <c:pt idx="2">
                  <c:v>25.137319999999999</c:v>
                </c:pt>
                <c:pt idx="3">
                  <c:v>16.0381</c:v>
                </c:pt>
                <c:pt idx="4">
                  <c:v>10.36103</c:v>
                </c:pt>
                <c:pt idx="5">
                  <c:v>6.3585599999999998</c:v>
                </c:pt>
              </c:numCache>
            </c:numRef>
          </c:val>
          <c:extLst>
            <c:ext xmlns:c16="http://schemas.microsoft.com/office/drawing/2014/chart" uri="{C3380CC4-5D6E-409C-BE32-E72D297353CC}">
              <c16:uniqueId val="{00000000-5B75-4030-AC11-042130D16B49}"/>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800" noProof="0"/>
            </a:pPr>
            <a:endParaRPr lang="fi-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6350">
              <a:solidFill>
                <a:srgbClr val="A0A0A0"/>
              </a:solidFill>
              <a:prstDash val="dash"/>
            </a:ln>
          </c:spPr>
        </c:majorGridlines>
        <c:title>
          <c:tx>
            <c:rich>
              <a:bodyPr/>
              <a:lstStyle/>
              <a:p>
                <a:pPr>
                  <a:defRPr sz="900" b="0">
                    <a:solidFill>
                      <a:srgbClr val="A0A0A0"/>
                    </a:solidFill>
                  </a:defRPr>
                </a:pPr>
                <a:r>
                  <a:rPr lang="fi-FI" sz="900" b="0">
                    <a:solidFill>
                      <a:srgbClr val="A0A0A0"/>
                    </a:solidFill>
                  </a:rPr>
                  <a:t>%</a:t>
                </a:r>
              </a:p>
            </c:rich>
          </c:tx>
          <c:layout>
            <c:manualLayout>
              <c:xMode val="edge"/>
              <c:yMode val="edge"/>
              <c:x val="0.9511633135285894"/>
              <c:y val="0.96313536798316779"/>
            </c:manualLayout>
          </c:layout>
          <c:overlay val="0"/>
        </c:title>
        <c:numFmt formatCode="General" sourceLinked="0"/>
        <c:majorTickMark val="none"/>
        <c:minorTickMark val="none"/>
        <c:tickLblPos val="high"/>
        <c:spPr>
          <a:ln>
            <a:noFill/>
          </a:ln>
        </c:spPr>
        <c:txPr>
          <a:bodyPr rot="0" vert="horz"/>
          <a:lstStyle/>
          <a:p>
            <a:pPr>
              <a:defRPr sz="900">
                <a:solidFill>
                  <a:srgbClr val="A0A0A0"/>
                </a:solidFill>
              </a:defRPr>
            </a:pPr>
            <a:endParaRPr lang="fi-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34648530257901"/>
          <c:y val="2.3030556193738384E-2"/>
          <c:w val="0.52489759329135133"/>
          <c:h val="0.90959418534221681"/>
        </c:manualLayout>
      </c:layout>
      <c:barChart>
        <c:barDir val="bar"/>
        <c:grouping val="clustered"/>
        <c:varyColors val="0"/>
        <c:ser>
          <c:idx val="0"/>
          <c:order val="0"/>
          <c:tx>
            <c:strRef>
              <c:f>Taul1!$B$4</c:f>
              <c:strCache>
                <c:ptCount val="1"/>
                <c:pt idx="0">
                  <c:v>Keskiarvo eur</c:v>
                </c:pt>
              </c:strCache>
            </c:strRef>
          </c:tx>
          <c:spPr>
            <a:solidFill>
              <a:srgbClr val="4DA7BC"/>
            </a:solidFill>
          </c:spPr>
          <c:invertIfNegative val="0"/>
          <c:dLbls>
            <c:numFmt formatCode="#,##0" sourceLinked="0"/>
            <c:spPr>
              <a:noFill/>
              <a:ln>
                <a:noFill/>
              </a:ln>
              <a:effectLst/>
            </c:spPr>
            <c:txPr>
              <a:bodyPr wrap="square" lIns="38100" tIns="19050" rIns="38100" bIns="19050" anchor="ctr">
                <a:spAutoFit/>
              </a:bodyPr>
              <a:lstStyle/>
              <a:p>
                <a:pPr>
                  <a:defRPr sz="1100"/>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Rauta- ja sisustuskauppatuotteita, n=1773</c:v>
                </c:pt>
                <c:pt idx="1">
                  <c:v>Vaatteita ja kenkiä, n=1898</c:v>
                </c:pt>
                <c:pt idx="2">
                  <c:v>Elektroniikkaa, n=1840</c:v>
                </c:pt>
                <c:pt idx="3">
                  <c:v>Kodinkoneita, n=1840</c:v>
                </c:pt>
                <c:pt idx="4">
                  <c:v>Urheiluvälineitä, n=1840</c:v>
                </c:pt>
                <c:pt idx="5">
                  <c:v>Näkemiseen liittyviä tuotteita ja palveluja, n=1842</c:v>
                </c:pt>
                <c:pt idx="6">
                  <c:v>Terveystuotteita, n=1856</c:v>
                </c:pt>
                <c:pt idx="7">
                  <c:v>Kirjakauppatuotteita, n=1831</c:v>
                </c:pt>
                <c:pt idx="8">
                  <c:v>Toimistotarvikkeita, n=1742</c:v>
                </c:pt>
              </c:strCache>
            </c:strRef>
          </c:cat>
          <c:val>
            <c:numRef>
              <c:f>Taul1!$B$5:$B$13</c:f>
              <c:numCache>
                <c:formatCode>General</c:formatCode>
                <c:ptCount val="9"/>
                <c:pt idx="0">
                  <c:v>1347.03</c:v>
                </c:pt>
                <c:pt idx="1">
                  <c:v>448.49</c:v>
                </c:pt>
                <c:pt idx="2">
                  <c:v>387.91</c:v>
                </c:pt>
                <c:pt idx="3">
                  <c:v>308.87</c:v>
                </c:pt>
                <c:pt idx="4">
                  <c:v>299.36</c:v>
                </c:pt>
                <c:pt idx="5">
                  <c:v>230.59</c:v>
                </c:pt>
                <c:pt idx="6">
                  <c:v>129.38</c:v>
                </c:pt>
                <c:pt idx="7">
                  <c:v>126.94</c:v>
                </c:pt>
                <c:pt idx="8">
                  <c:v>104.55</c:v>
                </c:pt>
              </c:numCache>
            </c:numRef>
          </c:val>
          <c:extLst>
            <c:ext xmlns:c16="http://schemas.microsoft.com/office/drawing/2014/chart" uri="{C3380CC4-5D6E-409C-BE32-E72D297353CC}">
              <c16:uniqueId val="{00000000-1AF8-49AF-A8F4-A948250B75E9}"/>
            </c:ext>
          </c:extLst>
        </c:ser>
        <c:dLbls>
          <c:showLegendKey val="0"/>
          <c:showVal val="0"/>
          <c:showCatName val="0"/>
          <c:showSerName val="0"/>
          <c:showPercent val="0"/>
          <c:showBubbleSize val="0"/>
        </c:dLbls>
        <c:gapWidth val="3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a:defRPr lang="fi-FI" sz="1100" noProof="0"/>
            </a:pPr>
            <a:endParaRPr lang="fi-FI"/>
          </a:p>
        </c:txPr>
        <c:crossAx val="639421520"/>
        <c:crosses val="autoZero"/>
        <c:auto val="1"/>
        <c:lblAlgn val="ctr"/>
        <c:lblOffset val="100"/>
        <c:tickLblSkip val="1"/>
        <c:noMultiLvlLbl val="0"/>
      </c:catAx>
      <c:valAx>
        <c:axId val="639421520"/>
        <c:scaling>
          <c:orientation val="minMax"/>
          <c:max val="1500"/>
          <c:min val="0"/>
        </c:scaling>
        <c:delete val="0"/>
        <c:axPos val="t"/>
        <c:majorGridlines>
          <c:spPr>
            <a:ln w="6350">
              <a:solidFill>
                <a:srgbClr val="A0A0A0"/>
              </a:solidFill>
              <a:prstDash val="dash"/>
            </a:ln>
          </c:spPr>
        </c:majorGridlines>
        <c:title>
          <c:tx>
            <c:rich>
              <a:bodyPr/>
              <a:lstStyle/>
              <a:p>
                <a:pPr>
                  <a:defRPr sz="1000" b="0">
                    <a:solidFill>
                      <a:srgbClr val="A0A0A0"/>
                    </a:solidFill>
                  </a:defRPr>
                </a:pPr>
                <a:r>
                  <a:rPr lang="fi-FI" sz="1000" b="0" dirty="0">
                    <a:solidFill>
                      <a:srgbClr val="A0A0A0"/>
                    </a:solidFill>
                  </a:rPr>
                  <a:t>EUR</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rot="0" vert="horz"/>
          <a:lstStyle/>
          <a:p>
            <a:pPr>
              <a:defRPr sz="1000">
                <a:solidFill>
                  <a:srgbClr val="A0A0A0"/>
                </a:solidFill>
              </a:defRPr>
            </a:pPr>
            <a:endParaRPr lang="fi-FI"/>
          </a:p>
        </c:txPr>
        <c:crossAx val="639397440"/>
        <c:crosses val="autoZero"/>
        <c:crossBetween val="between"/>
        <c:majorUnit val="300"/>
        <c:minorUnit val="1"/>
      </c:valAx>
      <c:spPr>
        <a:ln w="6350">
          <a:noFill/>
        </a:ln>
      </c:spPr>
    </c:plotArea>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647456644606536"/>
          <c:y val="0.12647883205580734"/>
          <c:w val="0.27907697153237315"/>
          <c:h val="0.80879842937404711"/>
        </c:manualLayout>
      </c:layout>
      <c:barChart>
        <c:barDir val="bar"/>
        <c:grouping val="clustered"/>
        <c:varyColors val="0"/>
        <c:ser>
          <c:idx val="0"/>
          <c:order val="0"/>
          <c:tx>
            <c:strRef>
              <c:f>Taul1!$B$1</c:f>
              <c:strCache>
                <c:ptCount val="1"/>
                <c:pt idx="0">
                  <c:v>Saldoluku 
(Kasvaa - Vähenee)</c:v>
                </c:pt>
              </c:strCache>
            </c:strRef>
          </c:tx>
          <c:spPr>
            <a:noFill/>
          </c:spPr>
          <c:invertIfNegative val="0"/>
          <c:dLbls>
            <c:numFmt formatCode="#,##0" sourceLinked="0"/>
            <c:spPr>
              <a:noFill/>
              <a:ln>
                <a:noFill/>
              </a:ln>
              <a:effectLst/>
            </c:spPr>
            <c:txPr>
              <a:bodyPr wrap="square" lIns="38100" tIns="19050" rIns="38100" bIns="19050" anchor="ctr">
                <a:spAutoFit/>
              </a:bodyPr>
              <a:lstStyle/>
              <a:p>
                <a:pPr>
                  <a:defRPr sz="1100">
                    <a:solidFill>
                      <a:srgbClr val="262626"/>
                    </a:solidFill>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Taul1!$A$2:$A$10</c:f>
              <c:strCache>
                <c:ptCount val="9"/>
                <c:pt idx="0">
                  <c:v>Näkemiseen liittyviä tuotteita ja palveluja, n=1842</c:v>
                </c:pt>
                <c:pt idx="1">
                  <c:v>Terveystuotteita, n=1856</c:v>
                </c:pt>
                <c:pt idx="2">
                  <c:v>Rauta- ja sisustuskauppatuotteita, n=1773</c:v>
                </c:pt>
                <c:pt idx="3">
                  <c:v>Kirjakauppatuotteita, n=1831</c:v>
                </c:pt>
                <c:pt idx="4">
                  <c:v>Kodinkoneita, n=1840</c:v>
                </c:pt>
                <c:pt idx="5">
                  <c:v>Toimistotarvikkeita, n=1742</c:v>
                </c:pt>
                <c:pt idx="6">
                  <c:v>Elektroniikkaa, n=1840</c:v>
                </c:pt>
                <c:pt idx="7">
                  <c:v>Urheiluvälineitä, n=1840</c:v>
                </c:pt>
                <c:pt idx="8">
                  <c:v>Vaatteita ja kenkiä, n=1898</c:v>
                </c:pt>
              </c:strCache>
            </c:strRef>
          </c:cat>
          <c:val>
            <c:numRef>
              <c:f>Taul1!$B$2:$B$10</c:f>
              <c:numCache>
                <c:formatCode>General</c:formatCode>
                <c:ptCount val="9"/>
                <c:pt idx="0">
                  <c:v>3.3760800000000017</c:v>
                </c:pt>
                <c:pt idx="1">
                  <c:v>-0.94806999999999952</c:v>
                </c:pt>
                <c:pt idx="2">
                  <c:v>-5.9314599999999995</c:v>
                </c:pt>
                <c:pt idx="3">
                  <c:v>-6.1074400000000004</c:v>
                </c:pt>
                <c:pt idx="4">
                  <c:v>-7.3423599999999993</c:v>
                </c:pt>
                <c:pt idx="5">
                  <c:v>-7.7686300000000008</c:v>
                </c:pt>
                <c:pt idx="6">
                  <c:v>-8.5378700000000016</c:v>
                </c:pt>
                <c:pt idx="7">
                  <c:v>-11.54304</c:v>
                </c:pt>
                <c:pt idx="8">
                  <c:v>-15.591229999999999</c:v>
                </c:pt>
              </c:numCache>
            </c:numRef>
          </c:val>
          <c:extLst>
            <c:ext xmlns:c16="http://schemas.microsoft.com/office/drawing/2014/chart" uri="{C3380CC4-5D6E-409C-BE32-E72D297353CC}">
              <c16:uniqueId val="{00000000-1497-4E62-ACF6-F9B248E94ABE}"/>
            </c:ext>
          </c:extLst>
        </c:ser>
        <c:dLbls>
          <c:showLegendKey val="0"/>
          <c:showVal val="0"/>
          <c:showCatName val="0"/>
          <c:showSerName val="0"/>
          <c:showPercent val="0"/>
          <c:showBubbleSize val="0"/>
        </c:dLbls>
        <c:gapWidth val="25"/>
        <c:axId val="639397440"/>
        <c:axId val="639421520"/>
      </c:barChart>
      <c:catAx>
        <c:axId val="639397440"/>
        <c:scaling>
          <c:orientation val="maxMin"/>
        </c:scaling>
        <c:delete val="1"/>
        <c:axPos val="r"/>
        <c:numFmt formatCode="General" sourceLinked="0"/>
        <c:majorTickMark val="none"/>
        <c:minorTickMark val="none"/>
        <c:tickLblPos val="low"/>
        <c:crossAx val="639421520"/>
        <c:crosses val="max"/>
        <c:auto val="1"/>
        <c:lblAlgn val="ctr"/>
        <c:lblOffset val="100"/>
        <c:tickLblSkip val="1"/>
        <c:noMultiLvlLbl val="0"/>
      </c:catAx>
      <c:valAx>
        <c:axId val="639421520"/>
        <c:scaling>
          <c:orientation val="minMax"/>
          <c:max val="50"/>
          <c:min val="-50"/>
        </c:scaling>
        <c:delete val="1"/>
        <c:axPos val="t"/>
        <c:numFmt formatCode="General" sourceLinked="0"/>
        <c:majorTickMark val="out"/>
        <c:minorTickMark val="none"/>
        <c:tickLblPos val="nextTo"/>
        <c:crossAx val="639397440"/>
        <c:crosses val="autoZero"/>
        <c:crossBetween val="between"/>
        <c:majorUnit val="10"/>
        <c:minorUnit val="1"/>
      </c:valAx>
      <c:spPr>
        <a:ln w="6350">
          <a:noFill/>
        </a:ln>
      </c:spPr>
    </c:plotArea>
    <c:legend>
      <c:legendPos val="t"/>
      <c:layout>
        <c:manualLayout>
          <c:xMode val="edge"/>
          <c:yMode val="edge"/>
          <c:x val="0.18334637618150493"/>
          <c:y val="3.4482758620689655E-2"/>
          <c:w val="0.81665362381849504"/>
          <c:h val="8.6449173959355891E-2"/>
        </c:manualLayout>
      </c:layout>
      <c:overlay val="0"/>
      <c:txPr>
        <a:bodyPr/>
        <a:lstStyle/>
        <a:p>
          <a:pPr>
            <a:defRPr sz="1100">
              <a:solidFill>
                <a:srgbClr val="262626"/>
              </a:solidFill>
            </a:defRPr>
          </a:pPr>
          <a:endParaRPr lang="fi-FI"/>
        </a:p>
      </c:txPr>
    </c:legend>
    <c:plotVisOnly val="1"/>
    <c:dispBlanksAs val="gap"/>
    <c:showDLblsOverMax val="0"/>
  </c:chart>
  <c:spPr>
    <a:ln>
      <a:noFill/>
    </a:ln>
  </c:spPr>
  <c:txPr>
    <a:bodyPr/>
    <a:lstStyle/>
    <a:p>
      <a:pPr>
        <a:defRPr lang="fi-FI" sz="1200" noProof="0">
          <a:solidFill>
            <a:srgbClr val="262626"/>
          </a:solidFill>
          <a:latin typeface="Calibri" panose="020F0502020204030204" pitchFamily="34" charset="0"/>
        </a:defRPr>
      </a:pPr>
      <a:endParaRPr lang="fi-FI"/>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63349909835478"/>
          <c:y val="4.1047470025448625E-2"/>
          <c:w val="0.63044859827932731"/>
          <c:h val="0.81937316995641518"/>
        </c:manualLayout>
      </c:layout>
      <c:barChart>
        <c:barDir val="bar"/>
        <c:grouping val="clustered"/>
        <c:varyColors val="0"/>
        <c:ser>
          <c:idx val="0"/>
          <c:order val="0"/>
          <c:tx>
            <c:strRef>
              <c:f>Taul1!$B$1</c:f>
              <c:strCache>
                <c:ptCount val="1"/>
                <c:pt idx="0">
                  <c:v>X</c:v>
                </c:pt>
              </c:strCache>
            </c:strRef>
          </c:tx>
          <c:spPr>
            <a:solidFill>
              <a:srgbClr val="4BA7BC"/>
            </a:solidFill>
          </c:spPr>
          <c:invertIfNegative val="0"/>
          <c:dLbls>
            <c:numFmt formatCode="#,##0" sourceLinked="0"/>
            <c:spPr>
              <a:noFill/>
              <a:ln>
                <a:noFill/>
              </a:ln>
              <a:effectLst/>
            </c:spPr>
            <c:txPr>
              <a:bodyPr anchorCtr="0"/>
              <a:lstStyle/>
              <a:p>
                <a:pPr algn="ctr">
                  <a:defRPr lang="fi-FI" sz="1600" b="1" i="0" u="none" strike="noStrike" kern="1200" baseline="0">
                    <a:solidFill>
                      <a:srgbClr val="4BA7BC"/>
                    </a:solidFill>
                    <a:latin typeface="Calibri" panose="020F0502020204030204" pitchFamily="34" charset="0"/>
                    <a:ea typeface="+mn-ea"/>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Taul1!$A$2:$A$6</c:f>
              <c:strCache>
                <c:ptCount val="5"/>
                <c:pt idx="0">
                  <c:v>0-2 vuotta</c:v>
                </c:pt>
                <c:pt idx="1">
                  <c:v>3-6 vuotta</c:v>
                </c:pt>
                <c:pt idx="2">
                  <c:v>7-12 vuotta</c:v>
                </c:pt>
                <c:pt idx="3">
                  <c:v>13-15 vuotta</c:v>
                </c:pt>
                <c:pt idx="4">
                  <c:v>16-17 vuotta</c:v>
                </c:pt>
              </c:strCache>
            </c:strRef>
          </c:cat>
          <c:val>
            <c:numRef>
              <c:f>Taul1!$B$2:$B$6</c:f>
              <c:numCache>
                <c:formatCode>General</c:formatCode>
                <c:ptCount val="5"/>
                <c:pt idx="0">
                  <c:v>21.658339999999999</c:v>
                </c:pt>
                <c:pt idx="1">
                  <c:v>23.288350000000001</c:v>
                </c:pt>
                <c:pt idx="2">
                  <c:v>37.734900000000003</c:v>
                </c:pt>
                <c:pt idx="3">
                  <c:v>32.052199999999999</c:v>
                </c:pt>
                <c:pt idx="4">
                  <c:v>29.550149999999999</c:v>
                </c:pt>
              </c:numCache>
            </c:numRef>
          </c:val>
          <c:extLst>
            <c:ext xmlns:c16="http://schemas.microsoft.com/office/drawing/2014/chart" uri="{C3380CC4-5D6E-409C-BE32-E72D297353CC}">
              <c16:uniqueId val="{00000000-E64E-42FA-B7C4-9AE403AE246B}"/>
            </c:ext>
          </c:extLst>
        </c:ser>
        <c:dLbls>
          <c:showLegendKey val="0"/>
          <c:showVal val="0"/>
          <c:showCatName val="0"/>
          <c:showSerName val="0"/>
          <c:showPercent val="0"/>
          <c:showBubbleSize val="0"/>
        </c:dLbls>
        <c:gapWidth val="40"/>
        <c:axId val="207469120"/>
        <c:axId val="207468000"/>
      </c:barChart>
      <c:catAx>
        <c:axId val="207469120"/>
        <c:scaling>
          <c:orientation val="maxMin"/>
        </c:scaling>
        <c:delete val="0"/>
        <c:axPos val="l"/>
        <c:numFmt formatCode="General" sourceLinked="0"/>
        <c:majorTickMark val="none"/>
        <c:minorTickMark val="none"/>
        <c:tickLblPos val="low"/>
        <c:spPr>
          <a:ln>
            <a:noFill/>
          </a:ln>
        </c:spPr>
        <c:txPr>
          <a:bodyPr/>
          <a:lstStyle/>
          <a:p>
            <a:pPr marL="0" algn="ctr" defTabSz="914400" rtl="0" eaLnBrk="1" latinLnBrk="0" hangingPunct="1">
              <a:defRPr lang="fi-FI" sz="1200" b="1" i="0" u="none" strike="noStrike" kern="1200" baseline="0">
                <a:solidFill>
                  <a:schemeClr val="tx1">
                    <a:lumMod val="50000"/>
                    <a:lumOff val="50000"/>
                  </a:schemeClr>
                </a:solidFill>
                <a:latin typeface="Calibri" panose="020F0502020204030204" pitchFamily="34" charset="0"/>
                <a:ea typeface="+mn-ea"/>
                <a:cs typeface="Calibri" panose="020F0502020204030204" pitchFamily="34" charset="0"/>
              </a:defRPr>
            </a:pPr>
            <a:endParaRPr lang="fi-FI"/>
          </a:p>
        </c:txPr>
        <c:crossAx val="207468000"/>
        <c:crosses val="autoZero"/>
        <c:auto val="1"/>
        <c:lblAlgn val="ctr"/>
        <c:lblOffset val="100"/>
        <c:tickLblSkip val="1"/>
        <c:noMultiLvlLbl val="0"/>
      </c:catAx>
      <c:valAx>
        <c:axId val="207468000"/>
        <c:scaling>
          <c:orientation val="minMax"/>
          <c:max val="100"/>
          <c:min val="0"/>
        </c:scaling>
        <c:delete val="0"/>
        <c:axPos val="t"/>
        <c:majorGridlines>
          <c:spPr>
            <a:ln w="6350">
              <a:solidFill>
                <a:srgbClr val="BCBEC0"/>
              </a:solidFill>
            </a:ln>
          </c:spPr>
        </c:majorGridlines>
        <c:title>
          <c:tx>
            <c:rich>
              <a:bodyPr/>
              <a:lstStyle/>
              <a:p>
                <a:pPr>
                  <a:defRPr b="0">
                    <a:solidFill>
                      <a:schemeClr val="bg1">
                        <a:lumMod val="65000"/>
                      </a:schemeClr>
                    </a:solidFill>
                    <a:latin typeface="Calibri" panose="020F0502020204030204" pitchFamily="34" charset="0"/>
                    <a:cs typeface="Arial" panose="020B0604020202020204" pitchFamily="34" charset="0"/>
                  </a:defRPr>
                </a:pPr>
                <a:r>
                  <a:rPr lang="fi-FI" b="0" dirty="0">
                    <a:solidFill>
                      <a:schemeClr val="bg1">
                        <a:lumMod val="65000"/>
                      </a:schemeClr>
                    </a:solidFill>
                    <a:latin typeface="Calibri" panose="020F0502020204030204" pitchFamily="34" charset="0"/>
                    <a:cs typeface="Arial" panose="020B0604020202020204" pitchFamily="34" charset="0"/>
                  </a:rPr>
                  <a:t>%</a:t>
                </a:r>
              </a:p>
            </c:rich>
          </c:tx>
          <c:layout>
            <c:manualLayout>
              <c:xMode val="edge"/>
              <c:yMode val="edge"/>
              <c:x val="0.94275536967901263"/>
              <c:y val="0.88545799228554489"/>
            </c:manualLayout>
          </c:layout>
          <c:overlay val="0"/>
        </c:title>
        <c:numFmt formatCode="General" sourceLinked="0"/>
        <c:majorTickMark val="none"/>
        <c:minorTickMark val="none"/>
        <c:tickLblPos val="high"/>
        <c:spPr>
          <a:ln>
            <a:noFill/>
          </a:ln>
        </c:spPr>
        <c:txPr>
          <a:bodyPr rot="0" vert="horz" anchor="ctr" anchorCtr="1"/>
          <a:lstStyle/>
          <a:p>
            <a:pPr>
              <a:defRPr>
                <a:solidFill>
                  <a:schemeClr val="bg1">
                    <a:lumMod val="65000"/>
                  </a:schemeClr>
                </a:solidFill>
                <a:latin typeface="Calibri" panose="020F0502020204030204" pitchFamily="34" charset="0"/>
                <a:cs typeface="Arial" panose="020B0604020202020204" pitchFamily="34" charset="0"/>
              </a:defRPr>
            </a:pPr>
            <a:endParaRPr lang="fi-FI"/>
          </a:p>
        </c:txPr>
        <c:crossAx val="207469120"/>
        <c:crosses val="autoZero"/>
        <c:crossBetween val="between"/>
        <c:majorUnit val="20"/>
        <c:minorUnit val="1"/>
      </c:valAx>
      <c:spPr>
        <a:ln w="6350">
          <a:noFill/>
        </a:ln>
      </c:spPr>
    </c:plotArea>
    <c:plotVisOnly val="1"/>
    <c:dispBlanksAs val="gap"/>
    <c:showDLblsOverMax val="0"/>
  </c:chart>
  <c:spPr>
    <a:ln>
      <a:noFill/>
    </a:ln>
  </c:spPr>
  <c:txPr>
    <a:bodyPr/>
    <a:lstStyle/>
    <a:p>
      <a:pPr>
        <a:defRPr sz="1200">
          <a:latin typeface="Calibri" panose="020F0502020204030204" pitchFamily="34" charset="0"/>
        </a:defRPr>
      </a:pPr>
      <a:endParaRPr lang="fi-FI"/>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86157199140245"/>
          <c:y val="0.1264984641769068"/>
          <c:w val="0.64091613414487003"/>
          <c:h val="0.80794874643558123"/>
        </c:manualLayout>
      </c:layout>
      <c:barChart>
        <c:barDir val="bar"/>
        <c:grouping val="stacked"/>
        <c:varyColors val="0"/>
        <c:ser>
          <c:idx val="0"/>
          <c:order val="0"/>
          <c:tx>
            <c:strRef>
              <c:f>Taul1!$B$4</c:f>
              <c:strCache>
                <c:ptCount val="1"/>
                <c:pt idx="0">
                  <c:v>3=Kasvaa</c:v>
                </c:pt>
              </c:strCache>
            </c:strRef>
          </c:tx>
          <c:spPr>
            <a:solidFill>
              <a:srgbClr val="70AD47"/>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Näkemiseen liittyviä tuotteita ja palveluja, n=1842</c:v>
                </c:pt>
                <c:pt idx="1">
                  <c:v>Terveystuotteita, n=1856</c:v>
                </c:pt>
                <c:pt idx="2">
                  <c:v>Rauta- ja sisustuskauppatuotteita, n=1773</c:v>
                </c:pt>
                <c:pt idx="3">
                  <c:v>Kirjakauppatuotteita, n=1831</c:v>
                </c:pt>
                <c:pt idx="4">
                  <c:v>Kodinkoneita, n=1840</c:v>
                </c:pt>
                <c:pt idx="5">
                  <c:v>Toimistotarvikkeita, n=1742</c:v>
                </c:pt>
                <c:pt idx="6">
                  <c:v>Elektroniikkaa, n=1840</c:v>
                </c:pt>
                <c:pt idx="7">
                  <c:v>Urheiluvälineitä, n=1840</c:v>
                </c:pt>
                <c:pt idx="8">
                  <c:v>Vaatteita ja kenkiä, n=1898</c:v>
                </c:pt>
              </c:strCache>
            </c:strRef>
          </c:cat>
          <c:val>
            <c:numRef>
              <c:f>Taul1!$B$5:$B$13</c:f>
              <c:numCache>
                <c:formatCode>General</c:formatCode>
                <c:ptCount val="9"/>
                <c:pt idx="0">
                  <c:v>20.07235</c:v>
                </c:pt>
                <c:pt idx="1">
                  <c:v>6.22079</c:v>
                </c:pt>
                <c:pt idx="2">
                  <c:v>14.47837</c:v>
                </c:pt>
                <c:pt idx="3">
                  <c:v>6.6379400000000004</c:v>
                </c:pt>
                <c:pt idx="4">
                  <c:v>12.042909999999999</c:v>
                </c:pt>
                <c:pt idx="5">
                  <c:v>6.1565599999999998</c:v>
                </c:pt>
                <c:pt idx="6">
                  <c:v>11.85238</c:v>
                </c:pt>
                <c:pt idx="7">
                  <c:v>10.17883</c:v>
                </c:pt>
                <c:pt idx="8">
                  <c:v>8.9409500000000008</c:v>
                </c:pt>
              </c:numCache>
            </c:numRef>
          </c:val>
          <c:extLst>
            <c:ext xmlns:c16="http://schemas.microsoft.com/office/drawing/2014/chart" uri="{C3380CC4-5D6E-409C-BE32-E72D297353CC}">
              <c16:uniqueId val="{00000000-B0FA-4059-AA80-9E446A8DAAAB}"/>
            </c:ext>
          </c:extLst>
        </c:ser>
        <c:ser>
          <c:idx val="1"/>
          <c:order val="1"/>
          <c:tx>
            <c:strRef>
              <c:f>Taul1!$C$4</c:f>
              <c:strCache>
                <c:ptCount val="1"/>
                <c:pt idx="0">
                  <c:v>2=Pysyy 
ennallaan</c:v>
                </c:pt>
              </c:strCache>
            </c:strRef>
          </c:tx>
          <c:spPr>
            <a:solidFill>
              <a:srgbClr val="B9E6FD"/>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Näkemiseen liittyviä tuotteita ja palveluja, n=1842</c:v>
                </c:pt>
                <c:pt idx="1">
                  <c:v>Terveystuotteita, n=1856</c:v>
                </c:pt>
                <c:pt idx="2">
                  <c:v>Rauta- ja sisustuskauppatuotteita, n=1773</c:v>
                </c:pt>
                <c:pt idx="3">
                  <c:v>Kirjakauppatuotteita, n=1831</c:v>
                </c:pt>
                <c:pt idx="4">
                  <c:v>Kodinkoneita, n=1840</c:v>
                </c:pt>
                <c:pt idx="5">
                  <c:v>Toimistotarvikkeita, n=1742</c:v>
                </c:pt>
                <c:pt idx="6">
                  <c:v>Elektroniikkaa, n=1840</c:v>
                </c:pt>
                <c:pt idx="7">
                  <c:v>Urheiluvälineitä, n=1840</c:v>
                </c:pt>
                <c:pt idx="8">
                  <c:v>Vaatteita ja kenkiä, n=1898</c:v>
                </c:pt>
              </c:strCache>
            </c:strRef>
          </c:cat>
          <c:val>
            <c:numRef>
              <c:f>Taul1!$C$5:$C$13</c:f>
              <c:numCache>
                <c:formatCode>General</c:formatCode>
                <c:ptCount val="9"/>
                <c:pt idx="0">
                  <c:v>53.168729999999996</c:v>
                </c:pt>
                <c:pt idx="1">
                  <c:v>83.492959999999997</c:v>
                </c:pt>
                <c:pt idx="2">
                  <c:v>53.116540000000001</c:v>
                </c:pt>
                <c:pt idx="3">
                  <c:v>74.704549999999998</c:v>
                </c:pt>
                <c:pt idx="4">
                  <c:v>56.423769999999998</c:v>
                </c:pt>
                <c:pt idx="5">
                  <c:v>72.079899999999995</c:v>
                </c:pt>
                <c:pt idx="6">
                  <c:v>57.475389999999997</c:v>
                </c:pt>
                <c:pt idx="7">
                  <c:v>55.846609999999998</c:v>
                </c:pt>
                <c:pt idx="8">
                  <c:v>63.22692</c:v>
                </c:pt>
              </c:numCache>
            </c:numRef>
          </c:val>
          <c:extLst>
            <c:ext xmlns:c16="http://schemas.microsoft.com/office/drawing/2014/chart" uri="{C3380CC4-5D6E-409C-BE32-E72D297353CC}">
              <c16:uniqueId val="{00000001-B0FA-4059-AA80-9E446A8DAAAB}"/>
            </c:ext>
          </c:extLst>
        </c:ser>
        <c:ser>
          <c:idx val="2"/>
          <c:order val="2"/>
          <c:tx>
            <c:strRef>
              <c:f>Taul1!$D$4</c:f>
              <c:strCache>
                <c:ptCount val="1"/>
                <c:pt idx="0">
                  <c:v>1=Vähenee</c:v>
                </c:pt>
              </c:strCache>
            </c:strRef>
          </c:tx>
          <c:spPr>
            <a:solidFill>
              <a:srgbClr val="EB599E"/>
            </a:solidFill>
            <a:ln>
              <a:noFill/>
            </a:ln>
          </c:spPr>
          <c:invertIfNegative val="0"/>
          <c:dPt>
            <c:idx val="5"/>
            <c:invertIfNegative val="0"/>
            <c:bubble3D val="0"/>
            <c:extLst>
              <c:ext xmlns:c16="http://schemas.microsoft.com/office/drawing/2014/chart" uri="{C3380CC4-5D6E-409C-BE32-E72D297353CC}">
                <c16:uniqueId val="{00000002-B0FA-4059-AA80-9E446A8DAAAB}"/>
              </c:ext>
            </c:extLst>
          </c:dPt>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Näkemiseen liittyviä tuotteita ja palveluja, n=1842</c:v>
                </c:pt>
                <c:pt idx="1">
                  <c:v>Terveystuotteita, n=1856</c:v>
                </c:pt>
                <c:pt idx="2">
                  <c:v>Rauta- ja sisustuskauppatuotteita, n=1773</c:v>
                </c:pt>
                <c:pt idx="3">
                  <c:v>Kirjakauppatuotteita, n=1831</c:v>
                </c:pt>
                <c:pt idx="4">
                  <c:v>Kodinkoneita, n=1840</c:v>
                </c:pt>
                <c:pt idx="5">
                  <c:v>Toimistotarvikkeita, n=1742</c:v>
                </c:pt>
                <c:pt idx="6">
                  <c:v>Elektroniikkaa, n=1840</c:v>
                </c:pt>
                <c:pt idx="7">
                  <c:v>Urheiluvälineitä, n=1840</c:v>
                </c:pt>
                <c:pt idx="8">
                  <c:v>Vaatteita ja kenkiä, n=1898</c:v>
                </c:pt>
              </c:strCache>
            </c:strRef>
          </c:cat>
          <c:val>
            <c:numRef>
              <c:f>Taul1!$D$5:$D$13</c:f>
              <c:numCache>
                <c:formatCode>General</c:formatCode>
                <c:ptCount val="9"/>
                <c:pt idx="0">
                  <c:v>16.696269999999998</c:v>
                </c:pt>
                <c:pt idx="1">
                  <c:v>7.1688599999999996</c:v>
                </c:pt>
                <c:pt idx="2">
                  <c:v>20.409829999999999</c:v>
                </c:pt>
                <c:pt idx="3">
                  <c:v>12.745380000000001</c:v>
                </c:pt>
                <c:pt idx="4">
                  <c:v>19.385269999999998</c:v>
                </c:pt>
                <c:pt idx="5">
                  <c:v>13.925190000000001</c:v>
                </c:pt>
                <c:pt idx="6">
                  <c:v>20.390250000000002</c:v>
                </c:pt>
                <c:pt idx="7">
                  <c:v>21.721869999999999</c:v>
                </c:pt>
                <c:pt idx="8">
                  <c:v>24.53218</c:v>
                </c:pt>
              </c:numCache>
            </c:numRef>
          </c:val>
          <c:extLst>
            <c:ext xmlns:c16="http://schemas.microsoft.com/office/drawing/2014/chart" uri="{C3380CC4-5D6E-409C-BE32-E72D297353CC}">
              <c16:uniqueId val="{00000003-B0FA-4059-AA80-9E446A8DAAAB}"/>
            </c:ext>
          </c:extLst>
        </c:ser>
        <c:ser>
          <c:idx val="3"/>
          <c:order val="3"/>
          <c:tx>
            <c:strRef>
              <c:f>Taul1!$E$4</c:f>
              <c:strCache>
                <c:ptCount val="1"/>
                <c:pt idx="0">
                  <c:v>Ei osaa sanoa/
ei käytä lainkaan</c:v>
                </c:pt>
              </c:strCache>
            </c:strRef>
          </c:tx>
          <c:spPr>
            <a:solidFill>
              <a:srgbClr val="E1E1E1"/>
            </a:solidFill>
            <a:ln>
              <a:noFill/>
            </a:ln>
          </c:spPr>
          <c:invertIfNegative val="0"/>
          <c:dLbls>
            <c:numFmt formatCode="#,##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Näkemiseen liittyviä tuotteita ja palveluja, n=1842</c:v>
                </c:pt>
                <c:pt idx="1">
                  <c:v>Terveystuotteita, n=1856</c:v>
                </c:pt>
                <c:pt idx="2">
                  <c:v>Rauta- ja sisustuskauppatuotteita, n=1773</c:v>
                </c:pt>
                <c:pt idx="3">
                  <c:v>Kirjakauppatuotteita, n=1831</c:v>
                </c:pt>
                <c:pt idx="4">
                  <c:v>Kodinkoneita, n=1840</c:v>
                </c:pt>
                <c:pt idx="5">
                  <c:v>Toimistotarvikkeita, n=1742</c:v>
                </c:pt>
                <c:pt idx="6">
                  <c:v>Elektroniikkaa, n=1840</c:v>
                </c:pt>
                <c:pt idx="7">
                  <c:v>Urheiluvälineitä, n=1840</c:v>
                </c:pt>
                <c:pt idx="8">
                  <c:v>Vaatteita ja kenkiä, n=1898</c:v>
                </c:pt>
              </c:strCache>
            </c:strRef>
          </c:cat>
          <c:val>
            <c:numRef>
              <c:f>Taul1!$E$5:$E$13</c:f>
              <c:numCache>
                <c:formatCode>General</c:formatCode>
                <c:ptCount val="9"/>
                <c:pt idx="0">
                  <c:v>10.062659999999999</c:v>
                </c:pt>
                <c:pt idx="1">
                  <c:v>3.1173899999999999</c:v>
                </c:pt>
                <c:pt idx="2">
                  <c:v>11.99526</c:v>
                </c:pt>
                <c:pt idx="3">
                  <c:v>5.9121300000000003</c:v>
                </c:pt>
                <c:pt idx="4">
                  <c:v>12.14805</c:v>
                </c:pt>
                <c:pt idx="5">
                  <c:v>7.8383500000000002</c:v>
                </c:pt>
                <c:pt idx="6">
                  <c:v>10.28199</c:v>
                </c:pt>
                <c:pt idx="7">
                  <c:v>12.252689999999999</c:v>
                </c:pt>
                <c:pt idx="8">
                  <c:v>3.29996</c:v>
                </c:pt>
              </c:numCache>
            </c:numRef>
          </c:val>
          <c:extLst>
            <c:ext xmlns:c16="http://schemas.microsoft.com/office/drawing/2014/chart" uri="{C3380CC4-5D6E-409C-BE32-E72D297353CC}">
              <c16:uniqueId val="{00000004-B0FA-4059-AA80-9E446A8DAAAB}"/>
            </c:ext>
          </c:extLst>
        </c:ser>
        <c:ser>
          <c:idx val="4"/>
          <c:order val="4"/>
          <c:tx>
            <c:strRef>
              <c:f>Taul1!$F$4</c:f>
              <c:strCache>
                <c:ptCount val="1"/>
                <c:pt idx="0">
                  <c:v>Keskiarvo</c:v>
                </c:pt>
              </c:strCache>
            </c:strRef>
          </c:tx>
          <c:spPr>
            <a:noFill/>
          </c:spPr>
          <c:invertIfNegative val="0"/>
          <c:dLbls>
            <c:numFmt formatCode="#,##0.00" sourceLinked="0"/>
            <c:spPr>
              <a:noFill/>
              <a:ln>
                <a:noFill/>
              </a:ln>
              <a:effectLst/>
            </c:spPr>
            <c:txPr>
              <a:bodyPr/>
              <a:lstStyle/>
              <a:p>
                <a:pPr>
                  <a:defRPr sz="1100" b="0">
                    <a:solidFill>
                      <a:srgbClr val="262626"/>
                    </a:solidFill>
                    <a:latin typeface="Calibri" panose="020F0502020204030204" pitchFamily="34" charset="0"/>
                    <a:cs typeface="Arial" panose="020B0604020202020204" pitchFamily="34" charset="0"/>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Näkemiseen liittyviä tuotteita ja palveluja, n=1842</c:v>
                </c:pt>
                <c:pt idx="1">
                  <c:v>Terveystuotteita, n=1856</c:v>
                </c:pt>
                <c:pt idx="2">
                  <c:v>Rauta- ja sisustuskauppatuotteita, n=1773</c:v>
                </c:pt>
                <c:pt idx="3">
                  <c:v>Kirjakauppatuotteita, n=1831</c:v>
                </c:pt>
                <c:pt idx="4">
                  <c:v>Kodinkoneita, n=1840</c:v>
                </c:pt>
                <c:pt idx="5">
                  <c:v>Toimistotarvikkeita, n=1742</c:v>
                </c:pt>
                <c:pt idx="6">
                  <c:v>Elektroniikkaa, n=1840</c:v>
                </c:pt>
                <c:pt idx="7">
                  <c:v>Urheiluvälineitä, n=1840</c:v>
                </c:pt>
                <c:pt idx="8">
                  <c:v>Vaatteita ja kenkiä, n=1898</c:v>
                </c:pt>
              </c:strCache>
            </c:strRef>
          </c:cat>
          <c:val>
            <c:numRef>
              <c:f>Taul1!$F$5:$F$13</c:f>
              <c:numCache>
                <c:formatCode>General</c:formatCode>
                <c:ptCount val="9"/>
                <c:pt idx="0">
                  <c:v>2.04</c:v>
                </c:pt>
                <c:pt idx="1">
                  <c:v>1.99</c:v>
                </c:pt>
                <c:pt idx="2">
                  <c:v>1.93</c:v>
                </c:pt>
                <c:pt idx="3">
                  <c:v>1.94</c:v>
                </c:pt>
                <c:pt idx="4">
                  <c:v>1.92</c:v>
                </c:pt>
                <c:pt idx="5">
                  <c:v>1.92</c:v>
                </c:pt>
                <c:pt idx="6">
                  <c:v>1.9</c:v>
                </c:pt>
                <c:pt idx="7">
                  <c:v>1.87</c:v>
                </c:pt>
                <c:pt idx="8">
                  <c:v>1.84</c:v>
                </c:pt>
              </c:numCache>
            </c:numRef>
          </c:val>
          <c:extLst>
            <c:ext xmlns:c16="http://schemas.microsoft.com/office/drawing/2014/chart" uri="{C3380CC4-5D6E-409C-BE32-E72D297353CC}">
              <c16:uniqueId val="{00000005-B0FA-4059-AA80-9E446A8DAAAB}"/>
            </c:ext>
          </c:extLst>
        </c:ser>
        <c:dLbls>
          <c:showLegendKey val="0"/>
          <c:showVal val="0"/>
          <c:showCatName val="0"/>
          <c:showSerName val="0"/>
          <c:showPercent val="0"/>
          <c:showBubbleSize val="0"/>
        </c:dLbls>
        <c:gapWidth val="25"/>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a:defRPr sz="1100">
                <a:solidFill>
                  <a:srgbClr val="262626"/>
                </a:solidFill>
                <a:latin typeface="Calibri" panose="020F0502020204030204" pitchFamily="34" charset="0"/>
                <a:cs typeface="Arial" panose="020B0604020202020204" pitchFamily="34" charset="0"/>
              </a:defRPr>
            </a:pPr>
            <a:endParaRPr lang="fi-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6350">
              <a:solidFill>
                <a:srgbClr val="A0A0A0"/>
              </a:solidFill>
              <a:prstDash val="dash"/>
            </a:ln>
          </c:spPr>
        </c:majorGridlines>
        <c:title>
          <c:tx>
            <c:rich>
              <a:bodyPr/>
              <a:lstStyle/>
              <a:p>
                <a:pPr>
                  <a:defRPr sz="1000" b="0">
                    <a:solidFill>
                      <a:srgbClr val="A0A0A0"/>
                    </a:solidFill>
                    <a:latin typeface="Calibri" panose="020F0502020204030204" pitchFamily="34" charset="0"/>
                    <a:cs typeface="Arial" panose="020B0604020202020204" pitchFamily="34" charset="0"/>
                  </a:defRPr>
                </a:pPr>
                <a:r>
                  <a:rPr lang="fi-FI" sz="1000" b="0">
                    <a:solidFill>
                      <a:srgbClr val="A0A0A0"/>
                    </a:solidFill>
                    <a:latin typeface="Calibri" panose="020F0502020204030204" pitchFamily="34" charset="0"/>
                    <a:cs typeface="Arial" panose="020B0604020202020204" pitchFamily="34" charset="0"/>
                  </a:rPr>
                  <a:t>%</a:t>
                </a:r>
              </a:p>
            </c:rich>
          </c:tx>
          <c:layout>
            <c:manualLayout>
              <c:xMode val="edge"/>
              <c:yMode val="edge"/>
              <c:x val="0.95021500437445316"/>
              <c:y val="0.94542495278302408"/>
            </c:manualLayout>
          </c:layout>
          <c:overlay val="0"/>
        </c:title>
        <c:numFmt formatCode="General" sourceLinked="0"/>
        <c:majorTickMark val="none"/>
        <c:minorTickMark val="none"/>
        <c:tickLblPos val="high"/>
        <c:spPr>
          <a:ln>
            <a:noFill/>
          </a:ln>
        </c:spPr>
        <c:txPr>
          <a:bodyPr/>
          <a:lstStyle/>
          <a:p>
            <a:pPr>
              <a:defRPr sz="1000">
                <a:solidFill>
                  <a:srgbClr val="A0A0A0"/>
                </a:solidFill>
                <a:latin typeface="Calibri" panose="020F0502020204030204" pitchFamily="34" charset="0"/>
                <a:cs typeface="Arial" panose="020B0604020202020204" pitchFamily="34" charset="0"/>
              </a:defRPr>
            </a:pPr>
            <a:endParaRPr lang="fi-FI"/>
          </a:p>
        </c:txPr>
        <c:crossAx val="508039280"/>
        <c:crosses val="autoZero"/>
        <c:crossBetween val="between"/>
        <c:majorUnit val="10"/>
        <c:minorUnit val="1"/>
      </c:valAx>
      <c:spPr>
        <a:ln>
          <a:noFill/>
        </a:ln>
      </c:spPr>
    </c:plotArea>
    <c:legend>
      <c:legendPos val="t"/>
      <c:layout>
        <c:manualLayout>
          <c:xMode val="edge"/>
          <c:yMode val="edge"/>
          <c:x val="0.26392048579537997"/>
          <c:y val="3.3472085883163812E-2"/>
          <c:w val="0.69694263532727196"/>
          <c:h val="8.4867060715553805E-2"/>
        </c:manualLayout>
      </c:layout>
      <c:overlay val="0"/>
      <c:txPr>
        <a:bodyPr/>
        <a:lstStyle/>
        <a:p>
          <a:pPr>
            <a:defRPr sz="1100">
              <a:solidFill>
                <a:srgbClr val="262626"/>
              </a:solidFill>
              <a:latin typeface="Calibri" panose="020F050202020403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456663825860732"/>
          <c:y val="4.1047470025448625E-2"/>
          <c:w val="0.47799763764559128"/>
          <c:h val="0.82471055796312498"/>
        </c:manualLayout>
      </c:layout>
      <c:barChart>
        <c:barDir val="bar"/>
        <c:grouping val="clustered"/>
        <c:varyColors val="0"/>
        <c:ser>
          <c:idx val="0"/>
          <c:order val="0"/>
          <c:tx>
            <c:strRef>
              <c:f>Taul1!$B$1</c:f>
              <c:strCache>
                <c:ptCount val="1"/>
                <c:pt idx="0">
                  <c:v>X</c:v>
                </c:pt>
              </c:strCache>
            </c:strRef>
          </c:tx>
          <c:spPr>
            <a:solidFill>
              <a:srgbClr val="4BA7BC"/>
            </a:solidFill>
          </c:spPr>
          <c:invertIfNegative val="0"/>
          <c:dLbls>
            <c:numFmt formatCode="#,##0" sourceLinked="0"/>
            <c:spPr>
              <a:noFill/>
              <a:ln>
                <a:noFill/>
              </a:ln>
              <a:effectLst/>
            </c:spPr>
            <c:txPr>
              <a:bodyPr anchorCtr="0"/>
              <a:lstStyle/>
              <a:p>
                <a:pPr algn="ctr">
                  <a:defRPr lang="fi-FI" sz="1600" b="1" i="0" u="none" strike="noStrike" kern="1200" baseline="0">
                    <a:solidFill>
                      <a:srgbClr val="4BA7BC"/>
                    </a:solidFill>
                    <a:latin typeface="Calibri" panose="020F0502020204030204" pitchFamily="34" charset="0"/>
                    <a:ea typeface="+mn-ea"/>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Taul1!$A$2:$A$7</c:f>
              <c:strCache>
                <c:ptCount val="6"/>
                <c:pt idx="0">
                  <c:v>Alle 20 000 euroa/v</c:v>
                </c:pt>
                <c:pt idx="1">
                  <c:v>20 001-40 000 euroa/v</c:v>
                </c:pt>
                <c:pt idx="2">
                  <c:v>40 001-60 000 euroa/v</c:v>
                </c:pt>
                <c:pt idx="3">
                  <c:v>60 001-80 000 euroa/v</c:v>
                </c:pt>
                <c:pt idx="4">
                  <c:v>Yli 80 000 euroa/v</c:v>
                </c:pt>
                <c:pt idx="5">
                  <c:v>Ei halua vastata</c:v>
                </c:pt>
              </c:strCache>
            </c:strRef>
          </c:cat>
          <c:val>
            <c:numRef>
              <c:f>Taul1!$B$2:$B$7</c:f>
              <c:numCache>
                <c:formatCode>General</c:formatCode>
                <c:ptCount val="6"/>
                <c:pt idx="0">
                  <c:v>16.219000000000001</c:v>
                </c:pt>
                <c:pt idx="1">
                  <c:v>20.559989999999999</c:v>
                </c:pt>
                <c:pt idx="2">
                  <c:v>19.532979999999998</c:v>
                </c:pt>
                <c:pt idx="3">
                  <c:v>14.851509999999999</c:v>
                </c:pt>
                <c:pt idx="4">
                  <c:v>13.91536</c:v>
                </c:pt>
                <c:pt idx="5">
                  <c:v>14.92116</c:v>
                </c:pt>
              </c:numCache>
            </c:numRef>
          </c:val>
          <c:extLst>
            <c:ext xmlns:c16="http://schemas.microsoft.com/office/drawing/2014/chart" uri="{C3380CC4-5D6E-409C-BE32-E72D297353CC}">
              <c16:uniqueId val="{00000000-FE86-4A47-8C4E-E62AF2F4256F}"/>
            </c:ext>
          </c:extLst>
        </c:ser>
        <c:dLbls>
          <c:showLegendKey val="0"/>
          <c:showVal val="0"/>
          <c:showCatName val="0"/>
          <c:showSerName val="0"/>
          <c:showPercent val="0"/>
          <c:showBubbleSize val="0"/>
        </c:dLbls>
        <c:gapWidth val="40"/>
        <c:axId val="207469120"/>
        <c:axId val="207468000"/>
      </c:barChart>
      <c:catAx>
        <c:axId val="207469120"/>
        <c:scaling>
          <c:orientation val="maxMin"/>
        </c:scaling>
        <c:delete val="0"/>
        <c:axPos val="l"/>
        <c:numFmt formatCode="General" sourceLinked="0"/>
        <c:majorTickMark val="none"/>
        <c:minorTickMark val="none"/>
        <c:tickLblPos val="low"/>
        <c:spPr>
          <a:ln>
            <a:noFill/>
          </a:ln>
        </c:spPr>
        <c:txPr>
          <a:bodyPr/>
          <a:lstStyle/>
          <a:p>
            <a:pPr marL="0" algn="ctr" defTabSz="914400" rtl="0" eaLnBrk="1" latinLnBrk="0" hangingPunct="1">
              <a:defRPr lang="fi-FI" sz="1200" b="1" i="0" u="none" strike="noStrike" kern="1200" baseline="0">
                <a:solidFill>
                  <a:schemeClr val="tx1">
                    <a:lumMod val="50000"/>
                    <a:lumOff val="50000"/>
                  </a:schemeClr>
                </a:solidFill>
                <a:latin typeface="Calibri" panose="020F0502020204030204" pitchFamily="34" charset="0"/>
                <a:ea typeface="+mn-ea"/>
                <a:cs typeface="Calibri" panose="020F0502020204030204" pitchFamily="34" charset="0"/>
              </a:defRPr>
            </a:pPr>
            <a:endParaRPr lang="fi-FI"/>
          </a:p>
        </c:txPr>
        <c:crossAx val="207468000"/>
        <c:crosses val="autoZero"/>
        <c:auto val="1"/>
        <c:lblAlgn val="ctr"/>
        <c:lblOffset val="100"/>
        <c:tickLblSkip val="1"/>
        <c:noMultiLvlLbl val="0"/>
      </c:catAx>
      <c:valAx>
        <c:axId val="207468000"/>
        <c:scaling>
          <c:orientation val="minMax"/>
          <c:max val="100"/>
          <c:min val="0"/>
        </c:scaling>
        <c:delete val="0"/>
        <c:axPos val="t"/>
        <c:majorGridlines>
          <c:spPr>
            <a:ln w="6350">
              <a:solidFill>
                <a:srgbClr val="BCBEC0"/>
              </a:solidFill>
            </a:ln>
          </c:spPr>
        </c:majorGridlines>
        <c:title>
          <c:tx>
            <c:rich>
              <a:bodyPr/>
              <a:lstStyle/>
              <a:p>
                <a:pPr>
                  <a:defRPr b="0">
                    <a:solidFill>
                      <a:schemeClr val="bg1">
                        <a:lumMod val="65000"/>
                      </a:schemeClr>
                    </a:solidFill>
                    <a:latin typeface="Calibri" panose="020F0502020204030204" pitchFamily="34" charset="0"/>
                    <a:cs typeface="Arial" panose="020B0604020202020204" pitchFamily="34" charset="0"/>
                  </a:defRPr>
                </a:pPr>
                <a:r>
                  <a:rPr lang="fi-FI" b="0" dirty="0">
                    <a:solidFill>
                      <a:schemeClr val="bg1">
                        <a:lumMod val="65000"/>
                      </a:schemeClr>
                    </a:solidFill>
                    <a:latin typeface="Calibri" panose="020F0502020204030204" pitchFamily="34" charset="0"/>
                    <a:cs typeface="Arial" panose="020B0604020202020204" pitchFamily="34" charset="0"/>
                  </a:rPr>
                  <a:t>%</a:t>
                </a:r>
              </a:p>
            </c:rich>
          </c:tx>
          <c:layout>
            <c:manualLayout>
              <c:xMode val="edge"/>
              <c:yMode val="edge"/>
              <c:x val="0.94907657775927301"/>
              <c:y val="0.8967544065637697"/>
            </c:manualLayout>
          </c:layout>
          <c:overlay val="0"/>
        </c:title>
        <c:numFmt formatCode="General" sourceLinked="0"/>
        <c:majorTickMark val="none"/>
        <c:minorTickMark val="none"/>
        <c:tickLblPos val="high"/>
        <c:spPr>
          <a:ln>
            <a:noFill/>
          </a:ln>
        </c:spPr>
        <c:txPr>
          <a:bodyPr rot="0" vert="horz" anchor="ctr" anchorCtr="1"/>
          <a:lstStyle/>
          <a:p>
            <a:pPr>
              <a:defRPr>
                <a:solidFill>
                  <a:schemeClr val="bg1">
                    <a:lumMod val="65000"/>
                  </a:schemeClr>
                </a:solidFill>
                <a:latin typeface="Calibri" panose="020F0502020204030204" pitchFamily="34" charset="0"/>
                <a:cs typeface="Arial" panose="020B0604020202020204" pitchFamily="34" charset="0"/>
              </a:defRPr>
            </a:pPr>
            <a:endParaRPr lang="fi-FI"/>
          </a:p>
        </c:txPr>
        <c:crossAx val="207469120"/>
        <c:crosses val="autoZero"/>
        <c:crossBetween val="between"/>
        <c:majorUnit val="20"/>
        <c:minorUnit val="1"/>
      </c:valAx>
      <c:spPr>
        <a:ln w="6350">
          <a:noFill/>
        </a:ln>
      </c:spPr>
    </c:plotArea>
    <c:plotVisOnly val="1"/>
    <c:dispBlanksAs val="gap"/>
    <c:showDLblsOverMax val="0"/>
  </c:chart>
  <c:spPr>
    <a:ln>
      <a:noFill/>
    </a:ln>
  </c:spPr>
  <c:txPr>
    <a:bodyPr/>
    <a:lstStyle/>
    <a:p>
      <a:pPr>
        <a:defRPr sz="1200">
          <a:latin typeface="Calibri" panose="020F0502020204030204" pitchFamily="34" charset="0"/>
        </a:defRPr>
      </a:pPr>
      <a:endParaRPr lang="fi-FI"/>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16102647427461"/>
          <c:y val="4.1047470025448625E-2"/>
          <c:w val="0.61692118961820097"/>
          <c:h val="0.81937316995641518"/>
        </c:manualLayout>
      </c:layout>
      <c:barChart>
        <c:barDir val="bar"/>
        <c:grouping val="clustered"/>
        <c:varyColors val="0"/>
        <c:ser>
          <c:idx val="0"/>
          <c:order val="0"/>
          <c:tx>
            <c:strRef>
              <c:f>Taul1!$B$1</c:f>
              <c:strCache>
                <c:ptCount val="1"/>
                <c:pt idx="0">
                  <c:v>X</c:v>
                </c:pt>
              </c:strCache>
            </c:strRef>
          </c:tx>
          <c:spPr>
            <a:solidFill>
              <a:srgbClr val="4BA7BC"/>
            </a:solidFill>
          </c:spPr>
          <c:invertIfNegative val="0"/>
          <c:dLbls>
            <c:numFmt formatCode="#,##0" sourceLinked="0"/>
            <c:spPr>
              <a:noFill/>
              <a:ln>
                <a:noFill/>
              </a:ln>
              <a:effectLst/>
            </c:spPr>
            <c:txPr>
              <a:bodyPr anchorCtr="0"/>
              <a:lstStyle/>
              <a:p>
                <a:pPr algn="ctr">
                  <a:defRPr lang="fi-FI" sz="1600" b="1" i="0" u="none" strike="noStrike" kern="1200" baseline="0">
                    <a:solidFill>
                      <a:srgbClr val="4BA7BC"/>
                    </a:solidFill>
                    <a:latin typeface="Calibri" panose="020F0502020204030204" pitchFamily="34" charset="0"/>
                    <a:ea typeface="+mn-ea"/>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Taul1!$A$2:$A$4</c:f>
              <c:strCache>
                <c:ptCount val="3"/>
                <c:pt idx="0">
                  <c:v>Omakotitalo</c:v>
                </c:pt>
                <c:pt idx="1">
                  <c:v>Rivi-/paritalo</c:v>
                </c:pt>
                <c:pt idx="2">
                  <c:v>Kerrostalo</c:v>
                </c:pt>
              </c:strCache>
            </c:strRef>
          </c:cat>
          <c:val>
            <c:numRef>
              <c:f>Taul1!$B$2:$B$4</c:f>
              <c:numCache>
                <c:formatCode>General</c:formatCode>
                <c:ptCount val="3"/>
                <c:pt idx="0">
                  <c:v>36.480620000000002</c:v>
                </c:pt>
                <c:pt idx="1">
                  <c:v>19.010950000000001</c:v>
                </c:pt>
                <c:pt idx="2">
                  <c:v>44.50844</c:v>
                </c:pt>
              </c:numCache>
            </c:numRef>
          </c:val>
          <c:extLst>
            <c:ext xmlns:c16="http://schemas.microsoft.com/office/drawing/2014/chart" uri="{C3380CC4-5D6E-409C-BE32-E72D297353CC}">
              <c16:uniqueId val="{00000000-08EF-4FCA-BCF5-25ACFDDF40AA}"/>
            </c:ext>
          </c:extLst>
        </c:ser>
        <c:dLbls>
          <c:showLegendKey val="0"/>
          <c:showVal val="0"/>
          <c:showCatName val="0"/>
          <c:showSerName val="0"/>
          <c:showPercent val="0"/>
          <c:showBubbleSize val="0"/>
        </c:dLbls>
        <c:gapWidth val="40"/>
        <c:axId val="207469120"/>
        <c:axId val="207468000"/>
      </c:barChart>
      <c:catAx>
        <c:axId val="207469120"/>
        <c:scaling>
          <c:orientation val="maxMin"/>
        </c:scaling>
        <c:delete val="0"/>
        <c:axPos val="l"/>
        <c:numFmt formatCode="General" sourceLinked="0"/>
        <c:majorTickMark val="none"/>
        <c:minorTickMark val="none"/>
        <c:tickLblPos val="low"/>
        <c:spPr>
          <a:ln>
            <a:noFill/>
          </a:ln>
        </c:spPr>
        <c:txPr>
          <a:bodyPr/>
          <a:lstStyle/>
          <a:p>
            <a:pPr marL="0" algn="ctr" defTabSz="914400" rtl="0" eaLnBrk="1" latinLnBrk="0" hangingPunct="1">
              <a:defRPr lang="fi-FI" sz="1200" b="1" i="0" u="none" strike="noStrike" kern="1200" baseline="0">
                <a:solidFill>
                  <a:schemeClr val="tx1">
                    <a:lumMod val="50000"/>
                    <a:lumOff val="50000"/>
                  </a:schemeClr>
                </a:solidFill>
                <a:latin typeface="Calibri" panose="020F0502020204030204" pitchFamily="34" charset="0"/>
                <a:ea typeface="+mn-ea"/>
                <a:cs typeface="Calibri" panose="020F0502020204030204" pitchFamily="34" charset="0"/>
              </a:defRPr>
            </a:pPr>
            <a:endParaRPr lang="fi-FI"/>
          </a:p>
        </c:txPr>
        <c:crossAx val="207468000"/>
        <c:crosses val="autoZero"/>
        <c:auto val="1"/>
        <c:lblAlgn val="ctr"/>
        <c:lblOffset val="100"/>
        <c:tickLblSkip val="1"/>
        <c:noMultiLvlLbl val="0"/>
      </c:catAx>
      <c:valAx>
        <c:axId val="207468000"/>
        <c:scaling>
          <c:orientation val="minMax"/>
          <c:max val="100"/>
          <c:min val="0"/>
        </c:scaling>
        <c:delete val="0"/>
        <c:axPos val="t"/>
        <c:majorGridlines>
          <c:spPr>
            <a:ln w="6350">
              <a:solidFill>
                <a:srgbClr val="BCBEC0"/>
              </a:solidFill>
            </a:ln>
          </c:spPr>
        </c:majorGridlines>
        <c:title>
          <c:tx>
            <c:rich>
              <a:bodyPr/>
              <a:lstStyle/>
              <a:p>
                <a:pPr>
                  <a:defRPr b="0">
                    <a:solidFill>
                      <a:schemeClr val="bg1">
                        <a:lumMod val="65000"/>
                      </a:schemeClr>
                    </a:solidFill>
                    <a:latin typeface="Calibri" panose="020F0502020204030204" pitchFamily="34" charset="0"/>
                    <a:cs typeface="Arial" panose="020B0604020202020204" pitchFamily="34" charset="0"/>
                  </a:defRPr>
                </a:pPr>
                <a:r>
                  <a:rPr lang="fi-FI" b="0" dirty="0">
                    <a:solidFill>
                      <a:schemeClr val="bg1">
                        <a:lumMod val="65000"/>
                      </a:schemeClr>
                    </a:solidFill>
                    <a:latin typeface="Calibri" panose="020F0502020204030204" pitchFamily="34" charset="0"/>
                    <a:cs typeface="Arial" panose="020B0604020202020204" pitchFamily="34" charset="0"/>
                  </a:rPr>
                  <a:t>%</a:t>
                </a:r>
              </a:p>
            </c:rich>
          </c:tx>
          <c:layout>
            <c:manualLayout>
              <c:xMode val="edge"/>
              <c:yMode val="edge"/>
              <c:x val="0.94275536967901263"/>
              <c:y val="0.88545799228554489"/>
            </c:manualLayout>
          </c:layout>
          <c:overlay val="0"/>
        </c:title>
        <c:numFmt formatCode="General" sourceLinked="0"/>
        <c:majorTickMark val="none"/>
        <c:minorTickMark val="none"/>
        <c:tickLblPos val="high"/>
        <c:spPr>
          <a:ln>
            <a:noFill/>
          </a:ln>
        </c:spPr>
        <c:txPr>
          <a:bodyPr rot="0" vert="horz" anchor="ctr" anchorCtr="1"/>
          <a:lstStyle/>
          <a:p>
            <a:pPr>
              <a:defRPr>
                <a:solidFill>
                  <a:schemeClr val="bg1">
                    <a:lumMod val="65000"/>
                  </a:schemeClr>
                </a:solidFill>
                <a:latin typeface="Calibri" panose="020F0502020204030204" pitchFamily="34" charset="0"/>
                <a:cs typeface="Arial" panose="020B0604020202020204" pitchFamily="34" charset="0"/>
              </a:defRPr>
            </a:pPr>
            <a:endParaRPr lang="fi-FI"/>
          </a:p>
        </c:txPr>
        <c:crossAx val="207469120"/>
        <c:crosses val="autoZero"/>
        <c:crossBetween val="between"/>
        <c:majorUnit val="20"/>
        <c:minorUnit val="1"/>
      </c:valAx>
      <c:spPr>
        <a:ln w="6350">
          <a:noFill/>
        </a:ln>
      </c:spPr>
    </c:plotArea>
    <c:plotVisOnly val="1"/>
    <c:dispBlanksAs val="gap"/>
    <c:showDLblsOverMax val="0"/>
  </c:chart>
  <c:spPr>
    <a:ln>
      <a:noFill/>
    </a:ln>
  </c:spPr>
  <c:txPr>
    <a:bodyPr/>
    <a:lstStyle/>
    <a:p>
      <a:pPr>
        <a:defRPr sz="1200">
          <a:latin typeface="Calibri" panose="020F0502020204030204" pitchFamily="34" charset="0"/>
        </a:defRPr>
      </a:pPr>
      <a:endParaRPr lang="fi-FI"/>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491150782716795"/>
          <c:y val="4.1047470025448625E-2"/>
          <c:w val="0.4576527680770307"/>
          <c:h val="0.82471055796312498"/>
        </c:manualLayout>
      </c:layout>
      <c:barChart>
        <c:barDir val="bar"/>
        <c:grouping val="clustered"/>
        <c:varyColors val="0"/>
        <c:ser>
          <c:idx val="0"/>
          <c:order val="0"/>
          <c:tx>
            <c:strRef>
              <c:f>Taul1!$B$1</c:f>
              <c:strCache>
                <c:ptCount val="1"/>
                <c:pt idx="0">
                  <c:v>X</c:v>
                </c:pt>
              </c:strCache>
            </c:strRef>
          </c:tx>
          <c:spPr>
            <a:solidFill>
              <a:srgbClr val="4BA7BC"/>
            </a:solidFill>
          </c:spPr>
          <c:invertIfNegative val="0"/>
          <c:dLbls>
            <c:numFmt formatCode="#,##0" sourceLinked="0"/>
            <c:spPr>
              <a:noFill/>
              <a:ln>
                <a:noFill/>
              </a:ln>
              <a:effectLst/>
            </c:spPr>
            <c:txPr>
              <a:bodyPr anchorCtr="0"/>
              <a:lstStyle/>
              <a:p>
                <a:pPr algn="ctr">
                  <a:defRPr lang="fi-FI" sz="1600" b="1" i="0" u="none" strike="noStrike" kern="1200" baseline="0">
                    <a:solidFill>
                      <a:srgbClr val="4BA7BC"/>
                    </a:solidFill>
                    <a:latin typeface="Calibri" panose="020F0502020204030204" pitchFamily="34" charset="0"/>
                    <a:ea typeface="+mn-ea"/>
                    <a:cs typeface="Arial" panose="020B060402020202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Taul1!$A$2:$A$6</c:f>
              <c:strCache>
                <c:ptCount val="5"/>
                <c:pt idx="0">
                  <c:v>Vuokra-asunnossa</c:v>
                </c:pt>
                <c:pt idx="1">
                  <c:v>Asumisoikeusasunnossa</c:v>
                </c:pt>
                <c:pt idx="2">
                  <c:v>Omistusasunnossa</c:v>
                </c:pt>
                <c:pt idx="3">
                  <c:v>Jossain muussa</c:v>
                </c:pt>
                <c:pt idx="4">
                  <c:v>Ei halua vastata</c:v>
                </c:pt>
              </c:strCache>
            </c:strRef>
          </c:cat>
          <c:val>
            <c:numRef>
              <c:f>Taul1!$B$2:$B$6</c:f>
              <c:numCache>
                <c:formatCode>General</c:formatCode>
                <c:ptCount val="5"/>
                <c:pt idx="0">
                  <c:v>39.428400000000003</c:v>
                </c:pt>
                <c:pt idx="1">
                  <c:v>3.5714800000000002</c:v>
                </c:pt>
                <c:pt idx="2">
                  <c:v>55.137590000000003</c:v>
                </c:pt>
                <c:pt idx="3">
                  <c:v>1.5313699999999999</c:v>
                </c:pt>
                <c:pt idx="4">
                  <c:v>0.33117000000000002</c:v>
                </c:pt>
              </c:numCache>
            </c:numRef>
          </c:val>
          <c:extLst>
            <c:ext xmlns:c16="http://schemas.microsoft.com/office/drawing/2014/chart" uri="{C3380CC4-5D6E-409C-BE32-E72D297353CC}">
              <c16:uniqueId val="{00000000-F09E-4B74-AA97-A228F726E782}"/>
            </c:ext>
          </c:extLst>
        </c:ser>
        <c:dLbls>
          <c:showLegendKey val="0"/>
          <c:showVal val="0"/>
          <c:showCatName val="0"/>
          <c:showSerName val="0"/>
          <c:showPercent val="0"/>
          <c:showBubbleSize val="0"/>
        </c:dLbls>
        <c:gapWidth val="40"/>
        <c:axId val="207469120"/>
        <c:axId val="207468000"/>
      </c:barChart>
      <c:catAx>
        <c:axId val="207469120"/>
        <c:scaling>
          <c:orientation val="maxMin"/>
        </c:scaling>
        <c:delete val="0"/>
        <c:axPos val="l"/>
        <c:numFmt formatCode="General" sourceLinked="0"/>
        <c:majorTickMark val="none"/>
        <c:minorTickMark val="none"/>
        <c:tickLblPos val="low"/>
        <c:spPr>
          <a:ln>
            <a:noFill/>
          </a:ln>
        </c:spPr>
        <c:txPr>
          <a:bodyPr/>
          <a:lstStyle/>
          <a:p>
            <a:pPr marL="0" algn="ctr" defTabSz="914400" rtl="0" eaLnBrk="1" latinLnBrk="0" hangingPunct="1">
              <a:defRPr lang="fi-FI" sz="1200" b="1" i="0" u="none" strike="noStrike" kern="1200" baseline="0">
                <a:solidFill>
                  <a:schemeClr val="tx1">
                    <a:lumMod val="50000"/>
                    <a:lumOff val="50000"/>
                  </a:schemeClr>
                </a:solidFill>
                <a:latin typeface="Calibri" panose="020F0502020204030204" pitchFamily="34" charset="0"/>
                <a:ea typeface="+mn-ea"/>
                <a:cs typeface="Calibri" panose="020F0502020204030204" pitchFamily="34" charset="0"/>
              </a:defRPr>
            </a:pPr>
            <a:endParaRPr lang="fi-FI"/>
          </a:p>
        </c:txPr>
        <c:crossAx val="207468000"/>
        <c:crosses val="autoZero"/>
        <c:auto val="1"/>
        <c:lblAlgn val="ctr"/>
        <c:lblOffset val="100"/>
        <c:tickLblSkip val="1"/>
        <c:noMultiLvlLbl val="0"/>
      </c:catAx>
      <c:valAx>
        <c:axId val="207468000"/>
        <c:scaling>
          <c:orientation val="minMax"/>
          <c:max val="100"/>
          <c:min val="0"/>
        </c:scaling>
        <c:delete val="0"/>
        <c:axPos val="t"/>
        <c:majorGridlines>
          <c:spPr>
            <a:ln w="6350">
              <a:solidFill>
                <a:srgbClr val="BCBEC0"/>
              </a:solidFill>
            </a:ln>
          </c:spPr>
        </c:majorGridlines>
        <c:title>
          <c:tx>
            <c:rich>
              <a:bodyPr/>
              <a:lstStyle/>
              <a:p>
                <a:pPr>
                  <a:defRPr b="0">
                    <a:solidFill>
                      <a:schemeClr val="bg1">
                        <a:lumMod val="65000"/>
                      </a:schemeClr>
                    </a:solidFill>
                    <a:latin typeface="Calibri" panose="020F0502020204030204" pitchFamily="34" charset="0"/>
                    <a:cs typeface="Arial" panose="020B0604020202020204" pitchFamily="34" charset="0"/>
                  </a:defRPr>
                </a:pPr>
                <a:r>
                  <a:rPr lang="fi-FI" b="0" dirty="0">
                    <a:solidFill>
                      <a:schemeClr val="bg1">
                        <a:lumMod val="65000"/>
                      </a:schemeClr>
                    </a:solidFill>
                    <a:latin typeface="Calibri" panose="020F0502020204030204" pitchFamily="34" charset="0"/>
                    <a:cs typeface="Arial" panose="020B0604020202020204" pitchFamily="34" charset="0"/>
                  </a:rPr>
                  <a:t>%</a:t>
                </a:r>
              </a:p>
            </c:rich>
          </c:tx>
          <c:layout>
            <c:manualLayout>
              <c:xMode val="edge"/>
              <c:yMode val="edge"/>
              <c:x val="0.94907657775927301"/>
              <c:y val="0.8967544065637697"/>
            </c:manualLayout>
          </c:layout>
          <c:overlay val="0"/>
        </c:title>
        <c:numFmt formatCode="General" sourceLinked="0"/>
        <c:majorTickMark val="none"/>
        <c:minorTickMark val="none"/>
        <c:tickLblPos val="high"/>
        <c:spPr>
          <a:ln>
            <a:noFill/>
          </a:ln>
        </c:spPr>
        <c:txPr>
          <a:bodyPr rot="0" vert="horz" anchor="ctr" anchorCtr="1"/>
          <a:lstStyle/>
          <a:p>
            <a:pPr>
              <a:defRPr>
                <a:solidFill>
                  <a:schemeClr val="bg1">
                    <a:lumMod val="65000"/>
                  </a:schemeClr>
                </a:solidFill>
                <a:latin typeface="Calibri" panose="020F0502020204030204" pitchFamily="34" charset="0"/>
                <a:cs typeface="Arial" panose="020B0604020202020204" pitchFamily="34" charset="0"/>
              </a:defRPr>
            </a:pPr>
            <a:endParaRPr lang="fi-FI"/>
          </a:p>
        </c:txPr>
        <c:crossAx val="207469120"/>
        <c:crosses val="autoZero"/>
        <c:crossBetween val="between"/>
        <c:majorUnit val="20"/>
        <c:minorUnit val="1"/>
      </c:valAx>
      <c:spPr>
        <a:ln w="6350">
          <a:noFill/>
        </a:ln>
      </c:spPr>
    </c:plotArea>
    <c:plotVisOnly val="1"/>
    <c:dispBlanksAs val="gap"/>
    <c:showDLblsOverMax val="0"/>
  </c:chart>
  <c:spPr>
    <a:ln>
      <a:noFill/>
    </a:ln>
  </c:spPr>
  <c:txPr>
    <a:bodyPr/>
    <a:lstStyle/>
    <a:p>
      <a:pPr>
        <a:defRPr sz="1200">
          <a:latin typeface="Calibri" panose="020F0502020204030204" pitchFamily="34" charset="0"/>
        </a:defRPr>
      </a:pPr>
      <a:endParaRPr lang="fi-FI"/>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651BC38D-06CE-45D7-8357-95901C0F0F94}" type="datetimeFigureOut">
              <a:rPr lang="fi-FI" smtClean="0"/>
              <a:t>7.10.2022</a:t>
            </a:fld>
            <a:endParaRPr lang="fi-FI"/>
          </a:p>
        </p:txBody>
      </p:sp>
      <p:sp>
        <p:nvSpPr>
          <p:cNvPr id="4" name="Dian kuvan paikkamerkki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42FCB4C5-B3FC-4B30-BC32-769E27A55558}" type="slidenum">
              <a:rPr lang="fi-FI" smtClean="0"/>
              <a:t>‹#›</a:t>
            </a:fld>
            <a:endParaRPr lang="fi-FI"/>
          </a:p>
        </p:txBody>
      </p:sp>
    </p:spTree>
    <p:extLst>
      <p:ext uri="{BB962C8B-B14F-4D97-AF65-F5344CB8AC3E}">
        <p14:creationId xmlns:p14="http://schemas.microsoft.com/office/powerpoint/2010/main" val="3803548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09737" rtl="0" eaLnBrk="1" fontAlgn="auto" latinLnBrk="0" hangingPunct="1">
              <a:lnSpc>
                <a:spcPct val="100000"/>
              </a:lnSpc>
              <a:spcBef>
                <a:spcPts val="0"/>
              </a:spcBef>
              <a:spcAft>
                <a:spcPts val="0"/>
              </a:spcAft>
              <a:buClrTx/>
              <a:buSzTx/>
              <a:buFontTx/>
              <a:buNone/>
              <a:tabLst/>
              <a:defRPr/>
            </a:pPr>
            <a:fld id="{42FCB4C5-B3FC-4B30-BC32-769E27A55558}"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9737"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600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CB4C5-B3FC-4B30-BC32-769E27A5555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4452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vaatii taustakuvan">
    <p:spTree>
      <p:nvGrpSpPr>
        <p:cNvPr id="1" name=""/>
        <p:cNvGrpSpPr/>
        <p:nvPr/>
      </p:nvGrpSpPr>
      <p:grpSpPr>
        <a:xfrm>
          <a:off x="0" y="0"/>
          <a:ext cx="0" cy="0"/>
          <a:chOff x="0" y="0"/>
          <a:chExt cx="0" cy="0"/>
        </a:xfrm>
      </p:grpSpPr>
      <p:sp>
        <p:nvSpPr>
          <p:cNvPr id="8" name="Suorakulmio 7"/>
          <p:cNvSpPr/>
          <p:nvPr userDrawn="1"/>
        </p:nvSpPr>
        <p:spPr>
          <a:xfrm>
            <a:off x="0" y="0"/>
            <a:ext cx="12192000" cy="6858000"/>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1875064" y="895388"/>
            <a:ext cx="8441873" cy="2387600"/>
          </a:xfrm>
        </p:spPr>
        <p:txBody>
          <a:bodyPr anchor="b">
            <a:normAutofit/>
          </a:bodyPr>
          <a:lstStyle>
            <a:lvl1pPr algn="ctr">
              <a:defRPr sz="4800" i="1" baseline="0">
                <a:solidFill>
                  <a:schemeClr val="bg1"/>
                </a:solidFill>
              </a:defRPr>
            </a:lvl1pPr>
          </a:lstStyle>
          <a:p>
            <a:r>
              <a:rPr lang="fi-FI" dirty="0"/>
              <a:t>Tarjouksen/raportin</a:t>
            </a:r>
            <a:br>
              <a:rPr lang="fi-FI" dirty="0"/>
            </a:br>
            <a:r>
              <a:rPr lang="fi-FI" dirty="0"/>
              <a:t>otsikko</a:t>
            </a:r>
          </a:p>
        </p:txBody>
      </p:sp>
      <p:sp>
        <p:nvSpPr>
          <p:cNvPr id="3" name="Alaotsikko 2"/>
          <p:cNvSpPr>
            <a:spLocks noGrp="1"/>
          </p:cNvSpPr>
          <p:nvPr>
            <p:ph type="subTitle" idx="1" hasCustomPrompt="1"/>
          </p:nvPr>
        </p:nvSpPr>
        <p:spPr>
          <a:xfrm>
            <a:off x="1875063" y="3917007"/>
            <a:ext cx="8441874" cy="981563"/>
          </a:xfrm>
        </p:spPr>
        <p:txBody>
          <a:bodyPr anchor="t"/>
          <a:lstStyle>
            <a:lvl1pPr marL="0" indent="0" algn="ctr">
              <a:buNone/>
              <a:defRPr sz="2400" b="0" i="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Tutkimuksen nimi</a:t>
            </a:r>
            <a:br>
              <a:rPr lang="fi-FI" dirty="0"/>
            </a:br>
            <a:r>
              <a:rPr lang="fi-FI" dirty="0"/>
              <a:t>Asiakas tai tutkijan etu- ja sukunimi</a:t>
            </a:r>
          </a:p>
        </p:txBody>
      </p:sp>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1" name="Tekstin paikkamerkki 10"/>
          <p:cNvSpPr>
            <a:spLocks noGrp="1"/>
          </p:cNvSpPr>
          <p:nvPr>
            <p:ph type="body" sz="quarter" idx="13" hasCustomPrompt="1"/>
          </p:nvPr>
        </p:nvSpPr>
        <p:spPr>
          <a:xfrm>
            <a:off x="1874838" y="3410765"/>
            <a:ext cx="8442325" cy="383027"/>
          </a:xfrm>
        </p:spPr>
        <p:txBody>
          <a:bodyPr anchor="ctr">
            <a:noAutofit/>
          </a:bodyPr>
          <a:lstStyle>
            <a:lvl1pPr marL="0" indent="0" algn="ctr">
              <a:buNone/>
              <a:defRPr sz="2400" b="1">
                <a:solidFill>
                  <a:schemeClr val="bg1"/>
                </a:solidFill>
                <a:latin typeface="+mn-lt"/>
              </a:defRPr>
            </a:lvl1pPr>
          </a:lstStyle>
          <a:p>
            <a:pPr lvl="0"/>
            <a:r>
              <a:rPr lang="fi-FI" dirty="0"/>
              <a:t>TUTKIMUSRAPORTTI/TARJOUS</a:t>
            </a:r>
          </a:p>
        </p:txBody>
      </p:sp>
      <p:sp>
        <p:nvSpPr>
          <p:cNvPr id="10" name="Tekstin paikkamerkki 9"/>
          <p:cNvSpPr>
            <a:spLocks noGrp="1"/>
          </p:cNvSpPr>
          <p:nvPr>
            <p:ph type="body" sz="quarter" idx="14" hasCustomPrompt="1"/>
          </p:nvPr>
        </p:nvSpPr>
        <p:spPr>
          <a:xfrm>
            <a:off x="1874838" y="5037363"/>
            <a:ext cx="8442325" cy="587149"/>
          </a:xfrm>
        </p:spPr>
        <p:txBody>
          <a:bodyPr anchor="ctr">
            <a:normAutofit/>
          </a:bodyPr>
          <a:lstStyle>
            <a:lvl1pPr marL="0" indent="0" algn="ctr">
              <a:buNone/>
              <a:defRPr sz="1600" baseline="0">
                <a:solidFill>
                  <a:schemeClr val="bg1"/>
                </a:solidFill>
                <a:latin typeface="+mn-lt"/>
              </a:defRPr>
            </a:lvl1pPr>
          </a:lstStyle>
          <a:p>
            <a:pPr lvl="0"/>
            <a:r>
              <a:rPr lang="fi-FI" dirty="0"/>
              <a:t>xx.xx.2018/Taloustutkimus Oy</a:t>
            </a:r>
          </a:p>
        </p:txBody>
      </p:sp>
    </p:spTree>
    <p:extLst>
      <p:ext uri="{BB962C8B-B14F-4D97-AF65-F5344CB8AC3E}">
        <p14:creationId xmlns:p14="http://schemas.microsoft.com/office/powerpoint/2010/main" val="3881956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a:t>28.9.2022</a:t>
            </a:r>
          </a:p>
        </p:txBody>
      </p:sp>
      <p:sp>
        <p:nvSpPr>
          <p:cNvPr id="3" name="Alatunnisteen paikkamerkki 2"/>
          <p:cNvSpPr>
            <a:spLocks noGrp="1"/>
          </p:cNvSpPr>
          <p:nvPr>
            <p:ph type="ftr" sz="quarter" idx="11"/>
          </p:nvPr>
        </p:nvSpPr>
        <p:spPr/>
        <p:txBody>
          <a:bodyPr/>
          <a:lstStyle/>
          <a:p>
            <a:r>
              <a:rPr lang="fi-FI"/>
              <a:t>26107 Etu ry - Erikoiskauppatutkimus</a:t>
            </a:r>
          </a:p>
        </p:txBody>
      </p:sp>
      <p:sp>
        <p:nvSpPr>
          <p:cNvPr id="4" name="Dian numeron paikkamerkki 3"/>
          <p:cNvSpPr>
            <a:spLocks noGrp="1"/>
          </p:cNvSpPr>
          <p:nvPr>
            <p:ph type="sldNum" sz="quarter" idx="12"/>
          </p:nvPr>
        </p:nvSpPr>
        <p:spPr/>
        <p:txBody>
          <a:bodyPr/>
          <a:lstStyle/>
          <a:p>
            <a:fld id="{45530FF3-944E-453D-AD86-280F662E2B3A}" type="slidenum">
              <a:rPr lang="fi-FI" smtClean="0"/>
              <a:t>‹#›</a:t>
            </a:fld>
            <a:endParaRPr lang="fi-FI"/>
          </a:p>
        </p:txBody>
      </p:sp>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Tree>
    <p:extLst>
      <p:ext uri="{BB962C8B-B14F-4D97-AF65-F5344CB8AC3E}">
        <p14:creationId xmlns:p14="http://schemas.microsoft.com/office/powerpoint/2010/main" val="433148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yhjä, ilman logoa">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a:t>28.9.2022</a:t>
            </a:r>
          </a:p>
        </p:txBody>
      </p:sp>
      <p:sp>
        <p:nvSpPr>
          <p:cNvPr id="3" name="Alatunnisteen paikkamerkki 2"/>
          <p:cNvSpPr>
            <a:spLocks noGrp="1"/>
          </p:cNvSpPr>
          <p:nvPr>
            <p:ph type="ftr" sz="quarter" idx="11"/>
          </p:nvPr>
        </p:nvSpPr>
        <p:spPr/>
        <p:txBody>
          <a:bodyPr/>
          <a:lstStyle/>
          <a:p>
            <a:r>
              <a:rPr lang="fi-FI"/>
              <a:t>26107 Etu ry - Erikoiskauppatutkimus</a:t>
            </a:r>
          </a:p>
        </p:txBody>
      </p:sp>
      <p:sp>
        <p:nvSpPr>
          <p:cNvPr id="4" name="Dian numeron paikkamerkki 3"/>
          <p:cNvSpPr>
            <a:spLocks noGrp="1"/>
          </p:cNvSpPr>
          <p:nvPr>
            <p:ph type="sldNum" sz="quarter" idx="12"/>
          </p:nvPr>
        </p:nvSpPr>
        <p:spPr/>
        <p:txBody>
          <a:bodyPr/>
          <a:lstStyle/>
          <a:p>
            <a:fld id="{45530FF3-944E-453D-AD86-280F662E2B3A}" type="slidenum">
              <a:rPr lang="fi-FI" smtClean="0"/>
              <a:t>‹#›</a:t>
            </a:fld>
            <a:endParaRPr lang="fi-FI"/>
          </a:p>
        </p:txBody>
      </p:sp>
    </p:spTree>
    <p:extLst>
      <p:ext uri="{BB962C8B-B14F-4D97-AF65-F5344CB8AC3E}">
        <p14:creationId xmlns:p14="http://schemas.microsoft.com/office/powerpoint/2010/main" val="356977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dia, vaatii taustakuvan">
    <p:spTree>
      <p:nvGrpSpPr>
        <p:cNvPr id="1" name=""/>
        <p:cNvGrpSpPr/>
        <p:nvPr/>
      </p:nvGrpSpPr>
      <p:grpSpPr>
        <a:xfrm>
          <a:off x="0" y="0"/>
          <a:ext cx="0" cy="0"/>
          <a:chOff x="0" y="0"/>
          <a:chExt cx="0" cy="0"/>
        </a:xfrm>
      </p:grpSpPr>
      <p:sp>
        <p:nvSpPr>
          <p:cNvPr id="8" name="Suorakulmio 7"/>
          <p:cNvSpPr/>
          <p:nvPr userDrawn="1"/>
        </p:nvSpPr>
        <p:spPr>
          <a:xfrm>
            <a:off x="0" y="0"/>
            <a:ext cx="12192000" cy="6858000"/>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1875064" y="895388"/>
            <a:ext cx="8441873" cy="2387600"/>
          </a:xfrm>
        </p:spPr>
        <p:txBody>
          <a:bodyPr anchor="b">
            <a:normAutofit/>
          </a:bodyPr>
          <a:lstStyle>
            <a:lvl1pPr algn="ctr">
              <a:defRPr sz="4800" i="1" baseline="0">
                <a:solidFill>
                  <a:schemeClr val="bg1"/>
                </a:solidFill>
              </a:defRPr>
            </a:lvl1pPr>
          </a:lstStyle>
          <a:p>
            <a:r>
              <a:rPr lang="fi-FI" dirty="0"/>
              <a:t>Tarjouksen/raportin</a:t>
            </a:r>
            <a:br>
              <a:rPr lang="fi-FI" dirty="0"/>
            </a:br>
            <a:r>
              <a:rPr lang="fi-FI" dirty="0"/>
              <a:t>otsikko</a:t>
            </a:r>
          </a:p>
        </p:txBody>
      </p:sp>
      <p:sp>
        <p:nvSpPr>
          <p:cNvPr id="3" name="Alaotsikko 2"/>
          <p:cNvSpPr>
            <a:spLocks noGrp="1"/>
          </p:cNvSpPr>
          <p:nvPr>
            <p:ph type="subTitle" idx="1" hasCustomPrompt="1"/>
          </p:nvPr>
        </p:nvSpPr>
        <p:spPr>
          <a:xfrm>
            <a:off x="1875063" y="3917007"/>
            <a:ext cx="8441874" cy="981563"/>
          </a:xfrm>
        </p:spPr>
        <p:txBody>
          <a:bodyPr anchor="t"/>
          <a:lstStyle>
            <a:lvl1pPr marL="0" indent="0" algn="ctr">
              <a:buNone/>
              <a:defRPr sz="2400" b="0" i="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Tutkimuksen nimi</a:t>
            </a:r>
            <a:br>
              <a:rPr lang="fi-FI" dirty="0"/>
            </a:br>
            <a:r>
              <a:rPr lang="fi-FI" dirty="0"/>
              <a:t>Asiakas tai tutkijan etu- ja sukunimi</a:t>
            </a:r>
          </a:p>
        </p:txBody>
      </p:sp>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1" name="Tekstin paikkamerkki 10"/>
          <p:cNvSpPr>
            <a:spLocks noGrp="1"/>
          </p:cNvSpPr>
          <p:nvPr>
            <p:ph type="body" sz="quarter" idx="13" hasCustomPrompt="1"/>
          </p:nvPr>
        </p:nvSpPr>
        <p:spPr>
          <a:xfrm>
            <a:off x="1874838" y="3410765"/>
            <a:ext cx="8442325" cy="383027"/>
          </a:xfrm>
        </p:spPr>
        <p:txBody>
          <a:bodyPr anchor="ctr">
            <a:noAutofit/>
          </a:bodyPr>
          <a:lstStyle>
            <a:lvl1pPr marL="0" indent="0" algn="ctr">
              <a:buNone/>
              <a:defRPr sz="2400" b="1">
                <a:solidFill>
                  <a:schemeClr val="bg1"/>
                </a:solidFill>
                <a:latin typeface="+mn-lt"/>
              </a:defRPr>
            </a:lvl1pPr>
          </a:lstStyle>
          <a:p>
            <a:pPr lvl="0"/>
            <a:r>
              <a:rPr lang="fi-FI" dirty="0"/>
              <a:t>TUTKIMUSRAPORTTI/TARJOUS</a:t>
            </a:r>
          </a:p>
        </p:txBody>
      </p:sp>
      <p:sp>
        <p:nvSpPr>
          <p:cNvPr id="10" name="Tekstin paikkamerkki 9"/>
          <p:cNvSpPr>
            <a:spLocks noGrp="1"/>
          </p:cNvSpPr>
          <p:nvPr>
            <p:ph type="body" sz="quarter" idx="14" hasCustomPrompt="1"/>
          </p:nvPr>
        </p:nvSpPr>
        <p:spPr>
          <a:xfrm>
            <a:off x="1874838" y="5037363"/>
            <a:ext cx="8442325" cy="587149"/>
          </a:xfrm>
        </p:spPr>
        <p:txBody>
          <a:bodyPr anchor="ctr">
            <a:normAutofit/>
          </a:bodyPr>
          <a:lstStyle>
            <a:lvl1pPr marL="0" indent="0" algn="ctr">
              <a:buNone/>
              <a:defRPr sz="1600" baseline="0">
                <a:solidFill>
                  <a:schemeClr val="bg1"/>
                </a:solidFill>
                <a:latin typeface="+mn-lt"/>
              </a:defRPr>
            </a:lvl1pPr>
          </a:lstStyle>
          <a:p>
            <a:pPr lvl="0"/>
            <a:r>
              <a:rPr lang="fi-FI" dirty="0"/>
              <a:t>xx.xx.2018/Taloustutkimus Oy</a:t>
            </a:r>
          </a:p>
        </p:txBody>
      </p:sp>
    </p:spTree>
    <p:extLst>
      <p:ext uri="{BB962C8B-B14F-4D97-AF65-F5344CB8AC3E}">
        <p14:creationId xmlns:p14="http://schemas.microsoft.com/office/powerpoint/2010/main" val="3617509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875064" y="895388"/>
            <a:ext cx="8441873" cy="2387600"/>
          </a:xfrm>
        </p:spPr>
        <p:txBody>
          <a:bodyPr anchor="b">
            <a:normAutofit/>
          </a:bodyPr>
          <a:lstStyle>
            <a:lvl1pPr algn="ctr">
              <a:defRPr sz="4800" i="1" baseline="0">
                <a:solidFill>
                  <a:schemeClr val="tx1">
                    <a:lumMod val="85000"/>
                    <a:lumOff val="15000"/>
                  </a:schemeClr>
                </a:solidFill>
              </a:defRPr>
            </a:lvl1pPr>
          </a:lstStyle>
          <a:p>
            <a:r>
              <a:rPr lang="fi-FI" dirty="0"/>
              <a:t>Tarjouksen/raportin</a:t>
            </a:r>
            <a:br>
              <a:rPr lang="fi-FI" dirty="0"/>
            </a:br>
            <a:r>
              <a:rPr lang="fi-FI" dirty="0"/>
              <a:t>otsikko</a:t>
            </a:r>
          </a:p>
        </p:txBody>
      </p:sp>
      <p:sp>
        <p:nvSpPr>
          <p:cNvPr id="3" name="Alaotsikko 2"/>
          <p:cNvSpPr>
            <a:spLocks noGrp="1"/>
          </p:cNvSpPr>
          <p:nvPr>
            <p:ph type="subTitle" idx="1" hasCustomPrompt="1"/>
          </p:nvPr>
        </p:nvSpPr>
        <p:spPr>
          <a:xfrm>
            <a:off x="1875063" y="3917007"/>
            <a:ext cx="8441874" cy="981563"/>
          </a:xfrm>
        </p:spPr>
        <p:txBody>
          <a:bodyPr anchor="t"/>
          <a:lstStyle>
            <a:lvl1pPr marL="0" indent="0" algn="ctr">
              <a:buNone/>
              <a:defRPr sz="2400" b="0" i="0" baseline="0">
                <a:solidFill>
                  <a:schemeClr val="tx1">
                    <a:lumMod val="85000"/>
                    <a:lumOff val="1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Tutkimuksen nimi</a:t>
            </a:r>
            <a:br>
              <a:rPr lang="fi-FI" dirty="0"/>
            </a:br>
            <a:r>
              <a:rPr lang="fi-FI" dirty="0"/>
              <a:t>Asiakas tai tutkijan etu- ja sukunimi</a:t>
            </a:r>
          </a:p>
        </p:txBody>
      </p:sp>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1" name="Tekstin paikkamerkki 10"/>
          <p:cNvSpPr>
            <a:spLocks noGrp="1"/>
          </p:cNvSpPr>
          <p:nvPr>
            <p:ph type="body" sz="quarter" idx="13" hasCustomPrompt="1"/>
          </p:nvPr>
        </p:nvSpPr>
        <p:spPr>
          <a:xfrm>
            <a:off x="1874838" y="3410765"/>
            <a:ext cx="8442325" cy="383027"/>
          </a:xfrm>
        </p:spPr>
        <p:txBody>
          <a:bodyPr anchor="ctr">
            <a:noAutofit/>
          </a:bodyPr>
          <a:lstStyle>
            <a:lvl1pPr marL="0" indent="0" algn="ctr">
              <a:buNone/>
              <a:defRPr sz="2400" b="1">
                <a:solidFill>
                  <a:schemeClr val="tx1">
                    <a:lumMod val="85000"/>
                    <a:lumOff val="15000"/>
                  </a:schemeClr>
                </a:solidFill>
                <a:latin typeface="+mn-lt"/>
              </a:defRPr>
            </a:lvl1pPr>
          </a:lstStyle>
          <a:p>
            <a:pPr lvl="0"/>
            <a:r>
              <a:rPr lang="fi-FI" dirty="0"/>
              <a:t>TUTKIMUSRAPORTTI/TARJOUS</a:t>
            </a:r>
          </a:p>
        </p:txBody>
      </p:sp>
      <p:sp>
        <p:nvSpPr>
          <p:cNvPr id="10" name="Tekstin paikkamerkki 9"/>
          <p:cNvSpPr>
            <a:spLocks noGrp="1"/>
          </p:cNvSpPr>
          <p:nvPr>
            <p:ph type="body" sz="quarter" idx="14" hasCustomPrompt="1"/>
          </p:nvPr>
        </p:nvSpPr>
        <p:spPr>
          <a:xfrm>
            <a:off x="1874838" y="5037363"/>
            <a:ext cx="8442325" cy="587149"/>
          </a:xfrm>
        </p:spPr>
        <p:txBody>
          <a:bodyPr anchor="ctr">
            <a:normAutofit/>
          </a:bodyPr>
          <a:lstStyle>
            <a:lvl1pPr marL="0" indent="0" algn="ctr">
              <a:buNone/>
              <a:defRPr sz="1600" baseline="0">
                <a:solidFill>
                  <a:schemeClr val="tx1">
                    <a:lumMod val="85000"/>
                    <a:lumOff val="15000"/>
                  </a:schemeClr>
                </a:solidFill>
                <a:latin typeface="+mn-lt"/>
              </a:defRPr>
            </a:lvl1pPr>
          </a:lstStyle>
          <a:p>
            <a:pPr lvl="0"/>
            <a:r>
              <a:rPr lang="fi-FI" dirty="0"/>
              <a:t>xx.xx.2018/Taloustutkimus Oy</a:t>
            </a:r>
          </a:p>
        </p:txBody>
      </p:sp>
    </p:spTree>
    <p:extLst>
      <p:ext uri="{BB962C8B-B14F-4D97-AF65-F5344CB8AC3E}">
        <p14:creationId xmlns:p14="http://schemas.microsoft.com/office/powerpoint/2010/main" val="3150483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sp>
        <p:nvSpPr>
          <p:cNvPr id="7" name="Otsikko 1"/>
          <p:cNvSpPr>
            <a:spLocks noGrp="1"/>
          </p:cNvSpPr>
          <p:nvPr>
            <p:ph type="title" hasCustomPrompt="1"/>
          </p:nvPr>
        </p:nvSpPr>
        <p:spPr>
          <a:xfrm>
            <a:off x="653138" y="582697"/>
            <a:ext cx="6335491"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
        <p:nvSpPr>
          <p:cNvPr id="8" name="Sisällön paikkamerkki 2"/>
          <p:cNvSpPr>
            <a:spLocks noGrp="1"/>
          </p:cNvSpPr>
          <p:nvPr>
            <p:ph idx="1" hasCustomPrompt="1"/>
          </p:nvPr>
        </p:nvSpPr>
        <p:spPr>
          <a:xfrm>
            <a:off x="653138" y="1335159"/>
            <a:ext cx="6335491" cy="4935012"/>
          </a:xfrm>
          <a:prstGeom prst="rect">
            <a:avLst/>
          </a:prstGeom>
        </p:spPr>
        <p:txBody>
          <a:bodyPr/>
          <a:lstStyle>
            <a:lvl1pPr marL="228600" indent="-228600">
              <a:buClr>
                <a:srgbClr val="E60F28"/>
              </a:buClr>
              <a:buFont typeface="Wingdings" panose="05000000000000000000" pitchFamily="2" charset="2"/>
              <a:buChar char="§"/>
              <a:defRPr sz="1600" baseline="0">
                <a:solidFill>
                  <a:schemeClr val="tx1">
                    <a:lumMod val="85000"/>
                    <a:lumOff val="15000"/>
                  </a:schemeClr>
                </a:solidFill>
                <a:latin typeface="+mj-lt"/>
              </a:defRPr>
            </a:lvl1pPr>
            <a:lvl2pPr marL="685800" indent="-228600">
              <a:buClr>
                <a:srgbClr val="E60F28"/>
              </a:buClr>
              <a:buFont typeface="Wingdings" panose="05000000000000000000" pitchFamily="2" charset="2"/>
              <a:buChar char="§"/>
              <a:defRPr sz="1400">
                <a:solidFill>
                  <a:schemeClr val="tx1">
                    <a:lumMod val="85000"/>
                    <a:lumOff val="15000"/>
                  </a:schemeClr>
                </a:solidFill>
                <a:latin typeface="+mj-lt"/>
              </a:defRPr>
            </a:lvl2pPr>
            <a:lvl3pPr marL="1143000" indent="-228600">
              <a:buClr>
                <a:srgbClr val="E60F28"/>
              </a:buClr>
              <a:buFont typeface="Wingdings" panose="05000000000000000000" pitchFamily="2" charset="2"/>
              <a:buChar char="§"/>
              <a:defRPr sz="1400">
                <a:solidFill>
                  <a:schemeClr val="tx1">
                    <a:lumMod val="85000"/>
                    <a:lumOff val="15000"/>
                  </a:schemeClr>
                </a:solidFill>
                <a:latin typeface="+mj-lt"/>
              </a:defRPr>
            </a:lvl3pPr>
            <a:lvl4pPr marL="1600200" indent="-228600">
              <a:buClr>
                <a:srgbClr val="E60F28"/>
              </a:buClr>
              <a:buFont typeface="Wingdings" panose="05000000000000000000" pitchFamily="2" charset="2"/>
              <a:buChar char="§"/>
              <a:defRPr sz="1400">
                <a:solidFill>
                  <a:schemeClr val="tx1">
                    <a:lumMod val="85000"/>
                    <a:lumOff val="15000"/>
                  </a:schemeClr>
                </a:solidFill>
                <a:latin typeface="+mj-lt"/>
              </a:defRPr>
            </a:lvl4pPr>
            <a:lvl5pPr marL="2057400" indent="-228600">
              <a:buClr>
                <a:srgbClr val="E60F28"/>
              </a:buClr>
              <a:buFont typeface="Wingdings" panose="05000000000000000000" pitchFamily="2" charset="2"/>
              <a:buChar cha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Kuvan paikkamerkki 2"/>
          <p:cNvSpPr>
            <a:spLocks noGrp="1"/>
          </p:cNvSpPr>
          <p:nvPr>
            <p:ph type="pic" idx="13"/>
          </p:nvPr>
        </p:nvSpPr>
        <p:spPr>
          <a:xfrm>
            <a:off x="7325032" y="0"/>
            <a:ext cx="4866968" cy="6857999"/>
          </a:xfrm>
          <a:prstGeom prst="rect">
            <a:avLst/>
          </a:prstGeom>
          <a:noFill/>
        </p:spPr>
        <p:txBody>
          <a:bodyPr>
            <a:normAutofit/>
          </a:bodyPr>
          <a:lstStyle>
            <a:lvl1pPr marL="0" indent="0">
              <a:buNone/>
              <a:defRPr sz="24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kuva napsauttamalla kuvaketta</a:t>
            </a:r>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Tree>
    <p:extLst>
      <p:ext uri="{BB962C8B-B14F-4D97-AF65-F5344CB8AC3E}">
        <p14:creationId xmlns:p14="http://schemas.microsoft.com/office/powerpoint/2010/main" val="4126914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sältö/Grafiikk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
        <p:nvSpPr>
          <p:cNvPr id="9" name="Sisällön paikkamerkki 2"/>
          <p:cNvSpPr>
            <a:spLocks noGrp="1"/>
          </p:cNvSpPr>
          <p:nvPr>
            <p:ph idx="1" hasCustomPrompt="1"/>
          </p:nvPr>
        </p:nvSpPr>
        <p:spPr>
          <a:xfrm>
            <a:off x="653138" y="1335158"/>
            <a:ext cx="11033764" cy="4788000"/>
          </a:xfrm>
          <a:prstGeom prst="rect">
            <a:avLst/>
          </a:prstGeom>
        </p:spPr>
        <p:txBody>
          <a:bodyPr/>
          <a:lstStyle>
            <a:lvl1pPr marL="228600" indent="-228600">
              <a:buClr>
                <a:srgbClr val="E60F28"/>
              </a:buClr>
              <a:buFont typeface="Wingdings" panose="05000000000000000000" pitchFamily="2" charset="2"/>
              <a:buChar char="§"/>
              <a:defRPr sz="1600">
                <a:solidFill>
                  <a:schemeClr val="tx1">
                    <a:lumMod val="85000"/>
                    <a:lumOff val="15000"/>
                  </a:schemeClr>
                </a:solidFill>
                <a:latin typeface="+mj-lt"/>
              </a:defRPr>
            </a:lvl1pPr>
            <a:lvl2pPr marL="685800" indent="-228600">
              <a:buClr>
                <a:srgbClr val="E60F28"/>
              </a:buClr>
              <a:buFont typeface="Wingdings" panose="05000000000000000000" pitchFamily="2" charset="2"/>
              <a:buChar char="§"/>
              <a:defRPr sz="1400">
                <a:solidFill>
                  <a:schemeClr val="tx1">
                    <a:lumMod val="85000"/>
                    <a:lumOff val="15000"/>
                  </a:schemeClr>
                </a:solidFill>
                <a:latin typeface="+mj-lt"/>
              </a:defRPr>
            </a:lvl2pPr>
            <a:lvl3pPr marL="1143000" indent="-228600">
              <a:buClr>
                <a:srgbClr val="E60F28"/>
              </a:buClr>
              <a:buFont typeface="Wingdings" panose="05000000000000000000" pitchFamily="2" charset="2"/>
              <a:buChar char="§"/>
              <a:defRPr sz="1400">
                <a:solidFill>
                  <a:schemeClr val="tx1">
                    <a:lumMod val="85000"/>
                    <a:lumOff val="15000"/>
                  </a:schemeClr>
                </a:solidFill>
                <a:latin typeface="+mj-lt"/>
              </a:defRPr>
            </a:lvl3pPr>
            <a:lvl4pPr marL="1600200" indent="-228600">
              <a:buClr>
                <a:srgbClr val="E60F28"/>
              </a:buClr>
              <a:buFont typeface="Wingdings" panose="05000000000000000000" pitchFamily="2" charset="2"/>
              <a:buChar char="§"/>
              <a:defRPr sz="1400">
                <a:solidFill>
                  <a:schemeClr val="tx1">
                    <a:lumMod val="85000"/>
                    <a:lumOff val="15000"/>
                  </a:schemeClr>
                </a:solidFill>
                <a:latin typeface="+mj-lt"/>
              </a:defRPr>
            </a:lvl4pPr>
            <a:lvl5pPr marL="2057400" indent="-228600">
              <a:buClr>
                <a:srgbClr val="E60F28"/>
              </a:buClr>
              <a:buFont typeface="Wingdings" panose="05000000000000000000" pitchFamily="2" charset="2"/>
              <a:buChar cha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453772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fiikka 2/3">
    <p:spTree>
      <p:nvGrpSpPr>
        <p:cNvPr id="1" name=""/>
        <p:cNvGrpSpPr/>
        <p:nvPr/>
      </p:nvGrpSpPr>
      <p:grpSpPr>
        <a:xfrm>
          <a:off x="0" y="0"/>
          <a:ext cx="0" cy="0"/>
          <a:chOff x="0" y="0"/>
          <a:chExt cx="0" cy="0"/>
        </a:xfrm>
      </p:grpSpPr>
      <p:sp>
        <p:nvSpPr>
          <p:cNvPr id="5" name="Päivämäärän paikkamerkki 4"/>
          <p:cNvSpPr>
            <a:spLocks noGrp="1"/>
          </p:cNvSpPr>
          <p:nvPr>
            <p:ph type="dt" sz="half" idx="10"/>
          </p:nvPr>
        </p:nvSpPr>
        <p:spPr/>
        <p:txBody>
          <a:bodyPr/>
          <a:lstStyle/>
          <a:p>
            <a:r>
              <a:rPr lang="fi-FI"/>
              <a:t>28.9.2022</a:t>
            </a:r>
          </a:p>
        </p:txBody>
      </p:sp>
      <p:sp>
        <p:nvSpPr>
          <p:cNvPr id="6" name="Alatunnisteen paikkamerkki 5"/>
          <p:cNvSpPr>
            <a:spLocks noGrp="1"/>
          </p:cNvSpPr>
          <p:nvPr>
            <p:ph type="ftr" sz="quarter" idx="11"/>
          </p:nvPr>
        </p:nvSpPr>
        <p:spPr/>
        <p:txBody>
          <a:bodyPr/>
          <a:lstStyle/>
          <a:p>
            <a:r>
              <a:rPr lang="fi-FI"/>
              <a:t>26107 Etu ry - Erikoiskauppatutkimus</a:t>
            </a:r>
          </a:p>
        </p:txBody>
      </p:sp>
      <p:sp>
        <p:nvSpPr>
          <p:cNvPr id="7" name="Dian numeron paikkamerkki 6"/>
          <p:cNvSpPr>
            <a:spLocks noGrp="1"/>
          </p:cNvSpPr>
          <p:nvPr>
            <p:ph type="sldNum" sz="quarter" idx="12"/>
          </p:nvPr>
        </p:nvSpPr>
        <p:spPr/>
        <p:txBody>
          <a:bodyPr/>
          <a:lstStyle/>
          <a:p>
            <a:fld id="{45530FF3-944E-453D-AD86-280F662E2B3A}" type="slidenum">
              <a:rPr lang="fi-FI" smtClean="0"/>
              <a:t>‹#›</a:t>
            </a:fld>
            <a:endParaRPr lang="fi-FI"/>
          </a:p>
        </p:txBody>
      </p:sp>
      <p:sp>
        <p:nvSpPr>
          <p:cNvPr id="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
        <p:nvSpPr>
          <p:cNvPr id="9" name="Sisällön paikkamerkki 2"/>
          <p:cNvSpPr>
            <a:spLocks noGrp="1"/>
          </p:cNvSpPr>
          <p:nvPr>
            <p:ph idx="1" hasCustomPrompt="1"/>
          </p:nvPr>
        </p:nvSpPr>
        <p:spPr>
          <a:xfrm>
            <a:off x="653138" y="1335158"/>
            <a:ext cx="7864561" cy="4788000"/>
          </a:xfrm>
          <a:prstGeom prst="rect">
            <a:avLst/>
          </a:prstGeom>
        </p:spPr>
        <p:txBody>
          <a:bodyPr/>
          <a:lstStyle>
            <a:lvl1pPr marL="228600" indent="-228600">
              <a:buClr>
                <a:srgbClr val="E60F28"/>
              </a:buClr>
              <a:buFont typeface="Wingdings" panose="05000000000000000000" pitchFamily="2" charset="2"/>
              <a:buChar char="§"/>
              <a:defRPr sz="1600">
                <a:solidFill>
                  <a:schemeClr val="tx1">
                    <a:lumMod val="85000"/>
                    <a:lumOff val="15000"/>
                  </a:schemeClr>
                </a:solidFill>
                <a:latin typeface="+mj-lt"/>
              </a:defRPr>
            </a:lvl1pPr>
            <a:lvl2pPr marL="685800" indent="-228600">
              <a:buClr>
                <a:srgbClr val="E60F28"/>
              </a:buClr>
              <a:buFont typeface="Wingdings" panose="05000000000000000000" pitchFamily="2" charset="2"/>
              <a:buChar char="§"/>
              <a:defRPr sz="1400">
                <a:solidFill>
                  <a:schemeClr val="tx1">
                    <a:lumMod val="85000"/>
                    <a:lumOff val="15000"/>
                  </a:schemeClr>
                </a:solidFill>
                <a:latin typeface="+mj-lt"/>
              </a:defRPr>
            </a:lvl2pPr>
            <a:lvl3pPr marL="1143000" indent="-228600">
              <a:buClr>
                <a:srgbClr val="E60F28"/>
              </a:buClr>
              <a:buFont typeface="Wingdings" panose="05000000000000000000" pitchFamily="2" charset="2"/>
              <a:buChar char="§"/>
              <a:defRPr sz="1400">
                <a:solidFill>
                  <a:schemeClr val="tx1">
                    <a:lumMod val="85000"/>
                    <a:lumOff val="15000"/>
                  </a:schemeClr>
                </a:solidFill>
                <a:latin typeface="+mj-lt"/>
              </a:defRPr>
            </a:lvl3pPr>
            <a:lvl4pPr marL="1600200" indent="-228600">
              <a:buClr>
                <a:srgbClr val="E60F28"/>
              </a:buClr>
              <a:buFont typeface="Wingdings" panose="05000000000000000000" pitchFamily="2" charset="2"/>
              <a:buChar char="§"/>
              <a:defRPr sz="1400">
                <a:solidFill>
                  <a:schemeClr val="tx1">
                    <a:lumMod val="85000"/>
                    <a:lumOff val="15000"/>
                  </a:schemeClr>
                </a:solidFill>
                <a:latin typeface="+mj-lt"/>
              </a:defRPr>
            </a:lvl4pPr>
            <a:lvl5pPr marL="2057400" indent="-228600">
              <a:buClr>
                <a:srgbClr val="E60F28"/>
              </a:buClr>
              <a:buFont typeface="Wingdings" panose="05000000000000000000" pitchFamily="2" charset="2"/>
              <a:buChar cha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pic>
        <p:nvPicPr>
          <p:cNvPr id="11" name="Kuva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2" name="Sisällön paikkamerkki 2">
            <a:extLst>
              <a:ext uri="{FF2B5EF4-FFF2-40B4-BE49-F238E27FC236}">
                <a16:creationId xmlns:a16="http://schemas.microsoft.com/office/drawing/2014/main" id="{FA7C0ADE-4305-472F-B768-BF49CE224461}"/>
              </a:ext>
            </a:extLst>
          </p:cNvPr>
          <p:cNvSpPr>
            <a:spLocks noGrp="1"/>
          </p:cNvSpPr>
          <p:nvPr>
            <p:ph idx="13" hasCustomPrompt="1"/>
          </p:nvPr>
        </p:nvSpPr>
        <p:spPr>
          <a:xfrm>
            <a:off x="8688909" y="1335158"/>
            <a:ext cx="2997993" cy="5089289"/>
          </a:xfrm>
          <a:prstGeom prst="rect">
            <a:avLst/>
          </a:prstGeom>
        </p:spPr>
        <p:txBody>
          <a:bodyPr/>
          <a:lstStyle>
            <a:lvl1pPr marL="285750" indent="-285750">
              <a:buClr>
                <a:srgbClr val="FF0000"/>
              </a:buClr>
              <a:buFont typeface="Wingdings" panose="05000000000000000000" pitchFamily="2" charset="2"/>
              <a:buChar char="§"/>
              <a:defRPr sz="1600" baseline="0">
                <a:solidFill>
                  <a:schemeClr val="tx1"/>
                </a:solidFill>
                <a:latin typeface="+mj-lt"/>
              </a:defRPr>
            </a:lvl1pPr>
            <a:lvl2pPr marL="742950" marR="0" indent="-285750" algn="l" defTabSz="914400" rtl="0" eaLnBrk="1" fontAlgn="auto" latinLnBrk="0" hangingPunct="1">
              <a:lnSpc>
                <a:spcPct val="90000"/>
              </a:lnSpc>
              <a:spcBef>
                <a:spcPts val="500"/>
              </a:spcBef>
              <a:spcAft>
                <a:spcPts val="0"/>
              </a:spcAft>
              <a:buClr>
                <a:srgbClr val="E60F28"/>
              </a:buClr>
              <a:buSzTx/>
              <a:buFont typeface="Wingdings" panose="05000000000000000000" pitchFamily="2" charset="2"/>
              <a:buChar char="§"/>
              <a:tabLst/>
              <a:defRPr sz="1400">
                <a:solidFill>
                  <a:schemeClr val="tx1"/>
                </a:solidFill>
                <a:latin typeface="+mj-lt"/>
              </a:defRPr>
            </a:lvl2pPr>
            <a:lvl3pPr>
              <a:defRPr sz="1400">
                <a:solidFill>
                  <a:schemeClr val="tx1"/>
                </a:solidFill>
                <a:latin typeface="+mj-lt"/>
              </a:defRPr>
            </a:lvl3pPr>
            <a:lvl4pPr>
              <a:defRPr sz="1400">
                <a:solidFill>
                  <a:schemeClr val="tx1"/>
                </a:solidFill>
                <a:latin typeface="+mj-lt"/>
              </a:defRPr>
            </a:lvl4pPr>
            <a:lvl5pPr>
              <a:defRPr sz="1400">
                <a:solidFill>
                  <a:schemeClr val="tx1"/>
                </a:solidFill>
                <a:latin typeface="+mj-lt"/>
              </a:defRPr>
            </a:lvl5pPr>
          </a:lstStyle>
          <a:p>
            <a:pPr lvl="0"/>
            <a:r>
              <a:rPr lang="fi-FI"/>
              <a:t>Havaintoja grafiikasta</a:t>
            </a:r>
          </a:p>
          <a:p>
            <a:pPr lvl="1"/>
            <a:r>
              <a:rPr lang="fi-FI"/>
              <a:t>Toinen taso</a:t>
            </a:r>
          </a:p>
          <a:p>
            <a:pPr lvl="2"/>
            <a:r>
              <a:rPr lang="fi-FI"/>
              <a:t>Kolmas taso</a:t>
            </a:r>
          </a:p>
          <a:p>
            <a:pPr lvl="3"/>
            <a:r>
              <a:rPr lang="fi-FI"/>
              <a:t>Neljäs</a:t>
            </a:r>
          </a:p>
          <a:p>
            <a:pPr lvl="4"/>
            <a:r>
              <a:rPr lang="fi-FI"/>
              <a:t>Viides</a:t>
            </a:r>
          </a:p>
        </p:txBody>
      </p:sp>
    </p:spTree>
    <p:extLst>
      <p:ext uri="{BB962C8B-B14F-4D97-AF65-F5344CB8AC3E}">
        <p14:creationId xmlns:p14="http://schemas.microsoft.com/office/powerpoint/2010/main" val="2071672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ksi sisältökohdetta otsikoilla">
    <p:spTree>
      <p:nvGrpSpPr>
        <p:cNvPr id="1" name=""/>
        <p:cNvGrpSpPr/>
        <p:nvPr/>
      </p:nvGrpSpPr>
      <p:grpSpPr>
        <a:xfrm>
          <a:off x="0" y="0"/>
          <a:ext cx="0" cy="0"/>
          <a:chOff x="0" y="0"/>
          <a:chExt cx="0" cy="0"/>
        </a:xfrm>
      </p:grpSpPr>
      <p:sp>
        <p:nvSpPr>
          <p:cNvPr id="7" name="Päivämäärän paikkamerkki 6"/>
          <p:cNvSpPr>
            <a:spLocks noGrp="1"/>
          </p:cNvSpPr>
          <p:nvPr>
            <p:ph type="dt" sz="half" idx="10"/>
          </p:nvPr>
        </p:nvSpPr>
        <p:spPr/>
        <p:txBody>
          <a:bodyPr/>
          <a:lstStyle/>
          <a:p>
            <a:r>
              <a:rPr lang="fi-FI"/>
              <a:t>28.9.2022</a:t>
            </a:r>
          </a:p>
        </p:txBody>
      </p:sp>
      <p:sp>
        <p:nvSpPr>
          <p:cNvPr id="8" name="Alatunnisteen paikkamerkki 7"/>
          <p:cNvSpPr>
            <a:spLocks noGrp="1"/>
          </p:cNvSpPr>
          <p:nvPr>
            <p:ph type="ftr" sz="quarter" idx="11"/>
          </p:nvPr>
        </p:nvSpPr>
        <p:spPr/>
        <p:txBody>
          <a:bodyPr/>
          <a:lstStyle/>
          <a:p>
            <a:r>
              <a:rPr lang="fi-FI"/>
              <a:t>26107 Etu ry - Erikoiskauppatutkimus</a:t>
            </a:r>
          </a:p>
        </p:txBody>
      </p:sp>
      <p:sp>
        <p:nvSpPr>
          <p:cNvPr id="9" name="Dian numeron paikkamerkki 8"/>
          <p:cNvSpPr>
            <a:spLocks noGrp="1"/>
          </p:cNvSpPr>
          <p:nvPr>
            <p:ph type="sldNum" sz="quarter" idx="12"/>
          </p:nvPr>
        </p:nvSpPr>
        <p:spPr/>
        <p:txBody>
          <a:bodyPr/>
          <a:lstStyle/>
          <a:p>
            <a:fld id="{45530FF3-944E-453D-AD86-280F662E2B3A}" type="slidenum">
              <a:rPr lang="fi-FI" smtClean="0"/>
              <a:t>‹#›</a:t>
            </a:fld>
            <a:endParaRPr lang="fi-FI"/>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4" name="Tekstin paikkamerkki 2"/>
          <p:cNvSpPr>
            <a:spLocks noGrp="1"/>
          </p:cNvSpPr>
          <p:nvPr>
            <p:ph type="body" idx="1" hasCustomPrompt="1"/>
          </p:nvPr>
        </p:nvSpPr>
        <p:spPr>
          <a:xfrm>
            <a:off x="653138" y="1362705"/>
            <a:ext cx="5365210" cy="499346"/>
          </a:xfrm>
          <a:prstGeom prst="rect">
            <a:avLst/>
          </a:prstGeom>
        </p:spPr>
        <p:txBody>
          <a:bodyPr anchor="b"/>
          <a:lstStyle>
            <a:lvl1pPr marL="0" indent="0">
              <a:buNone/>
              <a:defRPr sz="1800" b="1">
                <a:solidFill>
                  <a:schemeClr val="tx1">
                    <a:lumMod val="85000"/>
                    <a:lumOff val="1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PALSTAN OTSIKKO, CALIBRI, KAIKKI ISOLLA</a:t>
            </a:r>
          </a:p>
        </p:txBody>
      </p:sp>
      <p:sp>
        <p:nvSpPr>
          <p:cNvPr id="15" name="Sisällön paikkamerkki 3"/>
          <p:cNvSpPr>
            <a:spLocks noGrp="1"/>
          </p:cNvSpPr>
          <p:nvPr>
            <p:ph sz="half" idx="2" hasCustomPrompt="1"/>
          </p:nvPr>
        </p:nvSpPr>
        <p:spPr>
          <a:xfrm>
            <a:off x="653138" y="2019412"/>
            <a:ext cx="5365210" cy="4305187"/>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Tekstin paikkamerkki 2"/>
          <p:cNvSpPr>
            <a:spLocks noGrp="1"/>
          </p:cNvSpPr>
          <p:nvPr>
            <p:ph type="body" idx="13" hasCustomPrompt="1"/>
          </p:nvPr>
        </p:nvSpPr>
        <p:spPr>
          <a:xfrm>
            <a:off x="6307182" y="1362705"/>
            <a:ext cx="5365210" cy="499346"/>
          </a:xfrm>
          <a:prstGeom prst="rect">
            <a:avLst/>
          </a:prstGeom>
        </p:spPr>
        <p:txBody>
          <a:bodyPr anchor="b"/>
          <a:lstStyle>
            <a:lvl1pPr marL="0" indent="0">
              <a:buNone/>
              <a:defRPr sz="1800" b="1">
                <a:solidFill>
                  <a:schemeClr val="tx1">
                    <a:lumMod val="85000"/>
                    <a:lumOff val="1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PALSTAN OTSIKKO, CALIBRI, KAIKKI ISOLLA</a:t>
            </a:r>
          </a:p>
        </p:txBody>
      </p:sp>
      <p:sp>
        <p:nvSpPr>
          <p:cNvPr id="17" name="Sisällön paikkamerkki 3"/>
          <p:cNvSpPr>
            <a:spLocks noGrp="1"/>
          </p:cNvSpPr>
          <p:nvPr>
            <p:ph sz="half" idx="14" hasCustomPrompt="1"/>
          </p:nvPr>
        </p:nvSpPr>
        <p:spPr>
          <a:xfrm>
            <a:off x="6307182" y="2019413"/>
            <a:ext cx="5365210" cy="4305186"/>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Tree>
    <p:extLst>
      <p:ext uri="{BB962C8B-B14F-4D97-AF65-F5344CB8AC3E}">
        <p14:creationId xmlns:p14="http://schemas.microsoft.com/office/powerpoint/2010/main" val="3185441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r>
              <a:rPr lang="fi-FI"/>
              <a:t>28.9.2022</a:t>
            </a:r>
          </a:p>
        </p:txBody>
      </p:sp>
      <p:sp>
        <p:nvSpPr>
          <p:cNvPr id="4" name="Alatunnisteen paikkamerkki 3"/>
          <p:cNvSpPr>
            <a:spLocks noGrp="1"/>
          </p:cNvSpPr>
          <p:nvPr>
            <p:ph type="ftr" sz="quarter" idx="11"/>
          </p:nvPr>
        </p:nvSpPr>
        <p:spPr/>
        <p:txBody>
          <a:bodyPr/>
          <a:lstStyle/>
          <a:p>
            <a:r>
              <a:rPr lang="fi-FI"/>
              <a:t>26107 Etu ry - Erikoiskauppatutkimus</a:t>
            </a:r>
          </a:p>
        </p:txBody>
      </p:sp>
      <p:sp>
        <p:nvSpPr>
          <p:cNvPr id="5" name="Dian numeron paikkamerkki 4"/>
          <p:cNvSpPr>
            <a:spLocks noGrp="1"/>
          </p:cNvSpPr>
          <p:nvPr>
            <p:ph type="sldNum" sz="quarter" idx="12"/>
          </p:nvPr>
        </p:nvSpPr>
        <p:spPr/>
        <p:txBody>
          <a:bodyPr/>
          <a:lstStyle/>
          <a:p>
            <a:fld id="{45530FF3-944E-453D-AD86-280F662E2B3A}" type="slidenum">
              <a:rPr lang="fi-FI" smtClean="0"/>
              <a:t>‹#›</a:t>
            </a:fld>
            <a:endParaRPr lang="fi-FI"/>
          </a:p>
        </p:txBody>
      </p:sp>
      <p:sp>
        <p:nvSpPr>
          <p:cNvPr id="6" name="Sisällön paikkamerkki 3"/>
          <p:cNvSpPr>
            <a:spLocks noGrp="1"/>
          </p:cNvSpPr>
          <p:nvPr>
            <p:ph sz="half" idx="2" hasCustomPrompt="1"/>
          </p:nvPr>
        </p:nvSpPr>
        <p:spPr>
          <a:xfrm>
            <a:off x="653138" y="1337701"/>
            <a:ext cx="5365210" cy="4932469"/>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Sisällön paikkamerkki 3"/>
          <p:cNvSpPr>
            <a:spLocks noGrp="1"/>
          </p:cNvSpPr>
          <p:nvPr>
            <p:ph sz="half" idx="14" hasCustomPrompt="1"/>
          </p:nvPr>
        </p:nvSpPr>
        <p:spPr>
          <a:xfrm>
            <a:off x="6307182" y="1337701"/>
            <a:ext cx="5365210" cy="4932469"/>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pic>
        <p:nvPicPr>
          <p:cNvPr id="9" name="Kuva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Tree>
    <p:extLst>
      <p:ext uri="{BB962C8B-B14F-4D97-AF65-F5344CB8AC3E}">
        <p14:creationId xmlns:p14="http://schemas.microsoft.com/office/powerpoint/2010/main" val="2692141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äliotsikko, vaatii taustakuvan">
    <p:spTree>
      <p:nvGrpSpPr>
        <p:cNvPr id="1" name=""/>
        <p:cNvGrpSpPr/>
        <p:nvPr/>
      </p:nvGrpSpPr>
      <p:grpSpPr>
        <a:xfrm>
          <a:off x="0" y="0"/>
          <a:ext cx="0" cy="0"/>
          <a:chOff x="0" y="0"/>
          <a:chExt cx="0" cy="0"/>
        </a:xfrm>
      </p:grpSpPr>
      <p:sp>
        <p:nvSpPr>
          <p:cNvPr id="8" name="Suorakulmio 7"/>
          <p:cNvSpPr/>
          <p:nvPr userDrawn="1"/>
        </p:nvSpPr>
        <p:spPr>
          <a:xfrm>
            <a:off x="0" y="0"/>
            <a:ext cx="12192000" cy="6858000"/>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9" name="Otsikko 1"/>
          <p:cNvSpPr>
            <a:spLocks noGrp="1"/>
          </p:cNvSpPr>
          <p:nvPr>
            <p:ph type="ctrTitle" hasCustomPrompt="1"/>
          </p:nvPr>
        </p:nvSpPr>
        <p:spPr>
          <a:xfrm>
            <a:off x="1875064" y="2533073"/>
            <a:ext cx="8441873" cy="1791855"/>
          </a:xfrm>
        </p:spPr>
        <p:txBody>
          <a:bodyPr anchor="ctr">
            <a:normAutofit/>
          </a:bodyPr>
          <a:lstStyle>
            <a:lvl1pPr algn="ctr">
              <a:defRPr sz="6000" i="0" baseline="0">
                <a:solidFill>
                  <a:schemeClr val="bg1"/>
                </a:solidFill>
              </a:defRPr>
            </a:lvl1pPr>
          </a:lstStyle>
          <a:p>
            <a:r>
              <a:rPr lang="fi-FI" dirty="0"/>
              <a:t>Väliotsikko</a:t>
            </a:r>
          </a:p>
        </p:txBody>
      </p:sp>
    </p:spTree>
    <p:extLst>
      <p:ext uri="{BB962C8B-B14F-4D97-AF65-F5344CB8AC3E}">
        <p14:creationId xmlns:p14="http://schemas.microsoft.com/office/powerpoint/2010/main" val="2698376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875064" y="895388"/>
            <a:ext cx="8441873" cy="2387600"/>
          </a:xfrm>
        </p:spPr>
        <p:txBody>
          <a:bodyPr anchor="b">
            <a:normAutofit/>
          </a:bodyPr>
          <a:lstStyle>
            <a:lvl1pPr algn="ctr">
              <a:defRPr sz="4800" i="1" baseline="0">
                <a:solidFill>
                  <a:schemeClr val="tx1">
                    <a:lumMod val="85000"/>
                    <a:lumOff val="15000"/>
                  </a:schemeClr>
                </a:solidFill>
              </a:defRPr>
            </a:lvl1pPr>
          </a:lstStyle>
          <a:p>
            <a:r>
              <a:rPr lang="fi-FI" dirty="0"/>
              <a:t>Tarjouksen/raportin</a:t>
            </a:r>
            <a:br>
              <a:rPr lang="fi-FI" dirty="0"/>
            </a:br>
            <a:r>
              <a:rPr lang="fi-FI" dirty="0"/>
              <a:t>otsikko</a:t>
            </a:r>
          </a:p>
        </p:txBody>
      </p:sp>
      <p:sp>
        <p:nvSpPr>
          <p:cNvPr id="3" name="Alaotsikko 2"/>
          <p:cNvSpPr>
            <a:spLocks noGrp="1"/>
          </p:cNvSpPr>
          <p:nvPr>
            <p:ph type="subTitle" idx="1" hasCustomPrompt="1"/>
          </p:nvPr>
        </p:nvSpPr>
        <p:spPr>
          <a:xfrm>
            <a:off x="1875063" y="3917007"/>
            <a:ext cx="8441874" cy="981563"/>
          </a:xfrm>
        </p:spPr>
        <p:txBody>
          <a:bodyPr anchor="t"/>
          <a:lstStyle>
            <a:lvl1pPr marL="0" indent="0" algn="ctr">
              <a:buNone/>
              <a:defRPr sz="2400" b="0" i="0" baseline="0">
                <a:solidFill>
                  <a:schemeClr val="tx1">
                    <a:lumMod val="85000"/>
                    <a:lumOff val="1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Tutkimuksen nimi</a:t>
            </a:r>
            <a:br>
              <a:rPr lang="fi-FI" dirty="0"/>
            </a:br>
            <a:r>
              <a:rPr lang="fi-FI" dirty="0"/>
              <a:t>Asiakas tai tutkijan etu- ja sukunimi</a:t>
            </a:r>
          </a:p>
        </p:txBody>
      </p:sp>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1" name="Tekstin paikkamerkki 10"/>
          <p:cNvSpPr>
            <a:spLocks noGrp="1"/>
          </p:cNvSpPr>
          <p:nvPr>
            <p:ph type="body" sz="quarter" idx="13" hasCustomPrompt="1"/>
          </p:nvPr>
        </p:nvSpPr>
        <p:spPr>
          <a:xfrm>
            <a:off x="1874838" y="3410765"/>
            <a:ext cx="8442325" cy="383027"/>
          </a:xfrm>
        </p:spPr>
        <p:txBody>
          <a:bodyPr anchor="ctr">
            <a:noAutofit/>
          </a:bodyPr>
          <a:lstStyle>
            <a:lvl1pPr marL="0" indent="0" algn="ctr">
              <a:buNone/>
              <a:defRPr sz="2400" b="1">
                <a:solidFill>
                  <a:schemeClr val="tx1">
                    <a:lumMod val="85000"/>
                    <a:lumOff val="15000"/>
                  </a:schemeClr>
                </a:solidFill>
                <a:latin typeface="+mn-lt"/>
              </a:defRPr>
            </a:lvl1pPr>
          </a:lstStyle>
          <a:p>
            <a:pPr lvl="0"/>
            <a:r>
              <a:rPr lang="fi-FI" dirty="0"/>
              <a:t>TUTKIMUSRAPORTTI/TARJOUS</a:t>
            </a:r>
          </a:p>
        </p:txBody>
      </p:sp>
      <p:sp>
        <p:nvSpPr>
          <p:cNvPr id="10" name="Tekstin paikkamerkki 9"/>
          <p:cNvSpPr>
            <a:spLocks noGrp="1"/>
          </p:cNvSpPr>
          <p:nvPr>
            <p:ph type="body" sz="quarter" idx="14" hasCustomPrompt="1"/>
          </p:nvPr>
        </p:nvSpPr>
        <p:spPr>
          <a:xfrm>
            <a:off x="1874838" y="5037363"/>
            <a:ext cx="8442325" cy="587149"/>
          </a:xfrm>
        </p:spPr>
        <p:txBody>
          <a:bodyPr anchor="ctr">
            <a:normAutofit/>
          </a:bodyPr>
          <a:lstStyle>
            <a:lvl1pPr marL="0" indent="0" algn="ctr">
              <a:buNone/>
              <a:defRPr sz="1600" baseline="0">
                <a:solidFill>
                  <a:schemeClr val="tx1">
                    <a:lumMod val="85000"/>
                    <a:lumOff val="15000"/>
                  </a:schemeClr>
                </a:solidFill>
                <a:latin typeface="+mn-lt"/>
              </a:defRPr>
            </a:lvl1pPr>
          </a:lstStyle>
          <a:p>
            <a:pPr lvl="0"/>
            <a:r>
              <a:rPr lang="fi-FI" dirty="0"/>
              <a:t>xx.xx.2018/Taloustutkimus Oy</a:t>
            </a:r>
          </a:p>
        </p:txBody>
      </p:sp>
    </p:spTree>
    <p:extLst>
      <p:ext uri="{BB962C8B-B14F-4D97-AF65-F5344CB8AC3E}">
        <p14:creationId xmlns:p14="http://schemas.microsoft.com/office/powerpoint/2010/main" val="2041151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otsikko vaale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8" name="Otsikko 1"/>
          <p:cNvSpPr>
            <a:spLocks noGrp="1"/>
          </p:cNvSpPr>
          <p:nvPr>
            <p:ph type="ctrTitle" hasCustomPrompt="1"/>
          </p:nvPr>
        </p:nvSpPr>
        <p:spPr>
          <a:xfrm>
            <a:off x="2676939" y="2706778"/>
            <a:ext cx="6838122" cy="1444445"/>
          </a:xfrm>
          <a:solidFill>
            <a:schemeClr val="tx1">
              <a:lumMod val="85000"/>
              <a:lumOff val="15000"/>
              <a:alpha val="90000"/>
            </a:schemeClr>
          </a:solidFill>
        </p:spPr>
        <p:txBody>
          <a:bodyPr anchor="ctr">
            <a:normAutofit/>
          </a:bodyPr>
          <a:lstStyle>
            <a:lvl1pPr algn="ctr">
              <a:defRPr sz="6000" i="0" baseline="0">
                <a:solidFill>
                  <a:schemeClr val="bg1"/>
                </a:solidFill>
              </a:defRPr>
            </a:lvl1pPr>
          </a:lstStyle>
          <a:p>
            <a:r>
              <a:rPr lang="fi-FI" dirty="0"/>
              <a:t>Väliotsikko</a:t>
            </a:r>
          </a:p>
        </p:txBody>
      </p:sp>
    </p:spTree>
    <p:extLst>
      <p:ext uri="{BB962C8B-B14F-4D97-AF65-F5344CB8AC3E}">
        <p14:creationId xmlns:p14="http://schemas.microsoft.com/office/powerpoint/2010/main" val="1027708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a:t>28.9.2022</a:t>
            </a:r>
          </a:p>
        </p:txBody>
      </p:sp>
      <p:sp>
        <p:nvSpPr>
          <p:cNvPr id="3" name="Alatunnisteen paikkamerkki 2"/>
          <p:cNvSpPr>
            <a:spLocks noGrp="1"/>
          </p:cNvSpPr>
          <p:nvPr>
            <p:ph type="ftr" sz="quarter" idx="11"/>
          </p:nvPr>
        </p:nvSpPr>
        <p:spPr/>
        <p:txBody>
          <a:bodyPr/>
          <a:lstStyle/>
          <a:p>
            <a:r>
              <a:rPr lang="fi-FI"/>
              <a:t>26107 Etu ry - Erikoiskauppatutkimus</a:t>
            </a:r>
          </a:p>
        </p:txBody>
      </p:sp>
      <p:sp>
        <p:nvSpPr>
          <p:cNvPr id="4" name="Dian numeron paikkamerkki 3"/>
          <p:cNvSpPr>
            <a:spLocks noGrp="1"/>
          </p:cNvSpPr>
          <p:nvPr>
            <p:ph type="sldNum" sz="quarter" idx="12"/>
          </p:nvPr>
        </p:nvSpPr>
        <p:spPr/>
        <p:txBody>
          <a:bodyPr/>
          <a:lstStyle/>
          <a:p>
            <a:fld id="{45530FF3-944E-453D-AD86-280F662E2B3A}" type="slidenum">
              <a:rPr lang="fi-FI" smtClean="0"/>
              <a:t>‹#›</a:t>
            </a:fld>
            <a:endParaRPr lang="fi-FI"/>
          </a:p>
        </p:txBody>
      </p:sp>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Tree>
    <p:extLst>
      <p:ext uri="{BB962C8B-B14F-4D97-AF65-F5344CB8AC3E}">
        <p14:creationId xmlns:p14="http://schemas.microsoft.com/office/powerpoint/2010/main" val="1887852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yhjä, ilman logoa">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a:t>28.9.2022</a:t>
            </a:r>
          </a:p>
        </p:txBody>
      </p:sp>
      <p:sp>
        <p:nvSpPr>
          <p:cNvPr id="3" name="Alatunnisteen paikkamerkki 2"/>
          <p:cNvSpPr>
            <a:spLocks noGrp="1"/>
          </p:cNvSpPr>
          <p:nvPr>
            <p:ph type="ftr" sz="quarter" idx="11"/>
          </p:nvPr>
        </p:nvSpPr>
        <p:spPr/>
        <p:txBody>
          <a:bodyPr/>
          <a:lstStyle/>
          <a:p>
            <a:r>
              <a:rPr lang="fi-FI"/>
              <a:t>26107 Etu ry - Erikoiskauppatutkimus</a:t>
            </a:r>
          </a:p>
        </p:txBody>
      </p:sp>
      <p:sp>
        <p:nvSpPr>
          <p:cNvPr id="4" name="Dian numeron paikkamerkki 3"/>
          <p:cNvSpPr>
            <a:spLocks noGrp="1"/>
          </p:cNvSpPr>
          <p:nvPr>
            <p:ph type="sldNum" sz="quarter" idx="12"/>
          </p:nvPr>
        </p:nvSpPr>
        <p:spPr/>
        <p:txBody>
          <a:bodyPr/>
          <a:lstStyle/>
          <a:p>
            <a:fld id="{45530FF3-944E-453D-AD86-280F662E2B3A}" type="slidenum">
              <a:rPr lang="fi-FI" smtClean="0"/>
              <a:t>‹#›</a:t>
            </a:fld>
            <a:endParaRPr lang="fi-FI"/>
          </a:p>
        </p:txBody>
      </p:sp>
    </p:spTree>
    <p:extLst>
      <p:ext uri="{BB962C8B-B14F-4D97-AF65-F5344CB8AC3E}">
        <p14:creationId xmlns:p14="http://schemas.microsoft.com/office/powerpoint/2010/main" val="3734062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tsikkodia, vaatii taustakuvan">
    <p:spTree>
      <p:nvGrpSpPr>
        <p:cNvPr id="1" name=""/>
        <p:cNvGrpSpPr/>
        <p:nvPr/>
      </p:nvGrpSpPr>
      <p:grpSpPr>
        <a:xfrm>
          <a:off x="0" y="0"/>
          <a:ext cx="0" cy="0"/>
          <a:chOff x="0" y="0"/>
          <a:chExt cx="0" cy="0"/>
        </a:xfrm>
      </p:grpSpPr>
      <p:sp>
        <p:nvSpPr>
          <p:cNvPr id="8" name="Suorakulmio 7"/>
          <p:cNvSpPr/>
          <p:nvPr userDrawn="1"/>
        </p:nvSpPr>
        <p:spPr>
          <a:xfrm>
            <a:off x="0" y="0"/>
            <a:ext cx="12192000" cy="6858000"/>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1875064" y="895388"/>
            <a:ext cx="8441873" cy="2387600"/>
          </a:xfrm>
        </p:spPr>
        <p:txBody>
          <a:bodyPr anchor="b">
            <a:normAutofit/>
          </a:bodyPr>
          <a:lstStyle>
            <a:lvl1pPr algn="ctr">
              <a:defRPr sz="4800" i="1" baseline="0">
                <a:solidFill>
                  <a:schemeClr val="bg1"/>
                </a:solidFill>
              </a:defRPr>
            </a:lvl1pPr>
          </a:lstStyle>
          <a:p>
            <a:r>
              <a:rPr lang="fi-FI" dirty="0"/>
              <a:t>Tarjouksen/raportin</a:t>
            </a:r>
            <a:br>
              <a:rPr lang="fi-FI" dirty="0"/>
            </a:br>
            <a:r>
              <a:rPr lang="fi-FI" dirty="0"/>
              <a:t>otsikko</a:t>
            </a:r>
          </a:p>
        </p:txBody>
      </p:sp>
      <p:sp>
        <p:nvSpPr>
          <p:cNvPr id="3" name="Alaotsikko 2"/>
          <p:cNvSpPr>
            <a:spLocks noGrp="1"/>
          </p:cNvSpPr>
          <p:nvPr>
            <p:ph type="subTitle" idx="1" hasCustomPrompt="1"/>
          </p:nvPr>
        </p:nvSpPr>
        <p:spPr>
          <a:xfrm>
            <a:off x="1875063" y="3917007"/>
            <a:ext cx="8441874" cy="981563"/>
          </a:xfrm>
        </p:spPr>
        <p:txBody>
          <a:bodyPr anchor="t"/>
          <a:lstStyle>
            <a:lvl1pPr marL="0" indent="0" algn="ctr">
              <a:buNone/>
              <a:defRPr sz="2400" b="0" i="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Tutkimuksen nimi</a:t>
            </a:r>
            <a:br>
              <a:rPr lang="fi-FI" dirty="0"/>
            </a:br>
            <a:r>
              <a:rPr lang="fi-FI" dirty="0"/>
              <a:t>Asiakas tai tutkijan etu- ja sukunimi</a:t>
            </a:r>
          </a:p>
        </p:txBody>
      </p:sp>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1" name="Tekstin paikkamerkki 10"/>
          <p:cNvSpPr>
            <a:spLocks noGrp="1"/>
          </p:cNvSpPr>
          <p:nvPr>
            <p:ph type="body" sz="quarter" idx="13" hasCustomPrompt="1"/>
          </p:nvPr>
        </p:nvSpPr>
        <p:spPr>
          <a:xfrm>
            <a:off x="1874838" y="3410765"/>
            <a:ext cx="8442325" cy="383027"/>
          </a:xfrm>
        </p:spPr>
        <p:txBody>
          <a:bodyPr anchor="ctr">
            <a:noAutofit/>
          </a:bodyPr>
          <a:lstStyle>
            <a:lvl1pPr marL="0" indent="0" algn="ctr">
              <a:buNone/>
              <a:defRPr sz="2400" b="1">
                <a:solidFill>
                  <a:schemeClr val="bg1"/>
                </a:solidFill>
                <a:latin typeface="+mn-lt"/>
              </a:defRPr>
            </a:lvl1pPr>
          </a:lstStyle>
          <a:p>
            <a:pPr lvl="0"/>
            <a:r>
              <a:rPr lang="fi-FI" dirty="0"/>
              <a:t>TUTKIMUSRAPORTTI/TARJOUS</a:t>
            </a:r>
          </a:p>
        </p:txBody>
      </p:sp>
      <p:sp>
        <p:nvSpPr>
          <p:cNvPr id="10" name="Tekstin paikkamerkki 9"/>
          <p:cNvSpPr>
            <a:spLocks noGrp="1"/>
          </p:cNvSpPr>
          <p:nvPr>
            <p:ph type="body" sz="quarter" idx="14" hasCustomPrompt="1"/>
          </p:nvPr>
        </p:nvSpPr>
        <p:spPr>
          <a:xfrm>
            <a:off x="1874838" y="5037363"/>
            <a:ext cx="8442325" cy="587149"/>
          </a:xfrm>
        </p:spPr>
        <p:txBody>
          <a:bodyPr anchor="ctr">
            <a:normAutofit/>
          </a:bodyPr>
          <a:lstStyle>
            <a:lvl1pPr marL="0" indent="0" algn="ctr">
              <a:buNone/>
              <a:defRPr sz="1600" baseline="0">
                <a:solidFill>
                  <a:schemeClr val="bg1"/>
                </a:solidFill>
                <a:latin typeface="+mn-lt"/>
              </a:defRPr>
            </a:lvl1pPr>
          </a:lstStyle>
          <a:p>
            <a:pPr lvl="0"/>
            <a:r>
              <a:rPr lang="fi-FI" dirty="0"/>
              <a:t>xx.xx.2018/Taloustutkimus Oy</a:t>
            </a:r>
          </a:p>
        </p:txBody>
      </p:sp>
    </p:spTree>
    <p:extLst>
      <p:ext uri="{BB962C8B-B14F-4D97-AF65-F5344CB8AC3E}">
        <p14:creationId xmlns:p14="http://schemas.microsoft.com/office/powerpoint/2010/main" val="4132783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875064" y="895388"/>
            <a:ext cx="8441873" cy="2387600"/>
          </a:xfrm>
        </p:spPr>
        <p:txBody>
          <a:bodyPr anchor="b">
            <a:normAutofit/>
          </a:bodyPr>
          <a:lstStyle>
            <a:lvl1pPr algn="ctr">
              <a:defRPr sz="4800" i="1" baseline="0">
                <a:solidFill>
                  <a:schemeClr val="tx1">
                    <a:lumMod val="85000"/>
                    <a:lumOff val="15000"/>
                  </a:schemeClr>
                </a:solidFill>
              </a:defRPr>
            </a:lvl1pPr>
          </a:lstStyle>
          <a:p>
            <a:r>
              <a:rPr lang="fi-FI" dirty="0"/>
              <a:t>Tarjouksen/raportin</a:t>
            </a:r>
            <a:br>
              <a:rPr lang="fi-FI" dirty="0"/>
            </a:br>
            <a:r>
              <a:rPr lang="fi-FI" dirty="0"/>
              <a:t>otsikko</a:t>
            </a:r>
          </a:p>
        </p:txBody>
      </p:sp>
      <p:sp>
        <p:nvSpPr>
          <p:cNvPr id="3" name="Alaotsikko 2"/>
          <p:cNvSpPr>
            <a:spLocks noGrp="1"/>
          </p:cNvSpPr>
          <p:nvPr>
            <p:ph type="subTitle" idx="1" hasCustomPrompt="1"/>
          </p:nvPr>
        </p:nvSpPr>
        <p:spPr>
          <a:xfrm>
            <a:off x="1875063" y="3917007"/>
            <a:ext cx="8441874" cy="981563"/>
          </a:xfrm>
        </p:spPr>
        <p:txBody>
          <a:bodyPr anchor="t"/>
          <a:lstStyle>
            <a:lvl1pPr marL="0" indent="0" algn="ctr">
              <a:buNone/>
              <a:defRPr sz="2400" b="0" i="0" baseline="0">
                <a:solidFill>
                  <a:schemeClr val="tx1">
                    <a:lumMod val="85000"/>
                    <a:lumOff val="1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Tutkimuksen nimi</a:t>
            </a:r>
            <a:br>
              <a:rPr lang="fi-FI" dirty="0"/>
            </a:br>
            <a:r>
              <a:rPr lang="fi-FI" dirty="0"/>
              <a:t>Asiakas tai tutkijan etu- ja sukunimi</a:t>
            </a:r>
          </a:p>
        </p:txBody>
      </p:sp>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1" name="Tekstin paikkamerkki 10"/>
          <p:cNvSpPr>
            <a:spLocks noGrp="1"/>
          </p:cNvSpPr>
          <p:nvPr>
            <p:ph type="body" sz="quarter" idx="13" hasCustomPrompt="1"/>
          </p:nvPr>
        </p:nvSpPr>
        <p:spPr>
          <a:xfrm>
            <a:off x="1874838" y="3410765"/>
            <a:ext cx="8442325" cy="383027"/>
          </a:xfrm>
        </p:spPr>
        <p:txBody>
          <a:bodyPr anchor="ctr">
            <a:noAutofit/>
          </a:bodyPr>
          <a:lstStyle>
            <a:lvl1pPr marL="0" indent="0" algn="ctr">
              <a:buNone/>
              <a:defRPr sz="2400" b="1">
                <a:solidFill>
                  <a:schemeClr val="tx1">
                    <a:lumMod val="85000"/>
                    <a:lumOff val="15000"/>
                  </a:schemeClr>
                </a:solidFill>
                <a:latin typeface="+mn-lt"/>
              </a:defRPr>
            </a:lvl1pPr>
          </a:lstStyle>
          <a:p>
            <a:pPr lvl="0"/>
            <a:r>
              <a:rPr lang="fi-FI" dirty="0"/>
              <a:t>TUTKIMUSRAPORTTI/TARJOUS</a:t>
            </a:r>
          </a:p>
        </p:txBody>
      </p:sp>
      <p:sp>
        <p:nvSpPr>
          <p:cNvPr id="10" name="Tekstin paikkamerkki 9"/>
          <p:cNvSpPr>
            <a:spLocks noGrp="1"/>
          </p:cNvSpPr>
          <p:nvPr>
            <p:ph type="body" sz="quarter" idx="14" hasCustomPrompt="1"/>
          </p:nvPr>
        </p:nvSpPr>
        <p:spPr>
          <a:xfrm>
            <a:off x="1874838" y="5037363"/>
            <a:ext cx="8442325" cy="587149"/>
          </a:xfrm>
        </p:spPr>
        <p:txBody>
          <a:bodyPr anchor="ctr">
            <a:normAutofit/>
          </a:bodyPr>
          <a:lstStyle>
            <a:lvl1pPr marL="0" indent="0" algn="ctr">
              <a:buNone/>
              <a:defRPr sz="1600" baseline="0">
                <a:solidFill>
                  <a:schemeClr val="tx1">
                    <a:lumMod val="85000"/>
                    <a:lumOff val="15000"/>
                  </a:schemeClr>
                </a:solidFill>
                <a:latin typeface="+mn-lt"/>
              </a:defRPr>
            </a:lvl1pPr>
          </a:lstStyle>
          <a:p>
            <a:pPr lvl="0"/>
            <a:r>
              <a:rPr lang="fi-FI" dirty="0"/>
              <a:t>xx.xx.2018/Taloustutkimus Oy</a:t>
            </a:r>
          </a:p>
        </p:txBody>
      </p:sp>
    </p:spTree>
    <p:extLst>
      <p:ext uri="{BB962C8B-B14F-4D97-AF65-F5344CB8AC3E}">
        <p14:creationId xmlns:p14="http://schemas.microsoft.com/office/powerpoint/2010/main" val="1578110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sp>
        <p:nvSpPr>
          <p:cNvPr id="7" name="Otsikko 1"/>
          <p:cNvSpPr>
            <a:spLocks noGrp="1"/>
          </p:cNvSpPr>
          <p:nvPr>
            <p:ph type="title" hasCustomPrompt="1"/>
          </p:nvPr>
        </p:nvSpPr>
        <p:spPr>
          <a:xfrm>
            <a:off x="653138" y="582697"/>
            <a:ext cx="6335491"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
        <p:nvSpPr>
          <p:cNvPr id="8" name="Sisällön paikkamerkki 2"/>
          <p:cNvSpPr>
            <a:spLocks noGrp="1"/>
          </p:cNvSpPr>
          <p:nvPr>
            <p:ph idx="1" hasCustomPrompt="1"/>
          </p:nvPr>
        </p:nvSpPr>
        <p:spPr>
          <a:xfrm>
            <a:off x="653138" y="1335159"/>
            <a:ext cx="6335491" cy="4935012"/>
          </a:xfrm>
          <a:prstGeom prst="rect">
            <a:avLst/>
          </a:prstGeom>
        </p:spPr>
        <p:txBody>
          <a:bodyPr/>
          <a:lstStyle>
            <a:lvl1pPr marL="228600" indent="-228600">
              <a:buClr>
                <a:srgbClr val="E60F28"/>
              </a:buClr>
              <a:buFont typeface="Wingdings" panose="05000000000000000000" pitchFamily="2" charset="2"/>
              <a:buChar char="§"/>
              <a:defRPr sz="1600" baseline="0">
                <a:solidFill>
                  <a:schemeClr val="tx1">
                    <a:lumMod val="85000"/>
                    <a:lumOff val="15000"/>
                  </a:schemeClr>
                </a:solidFill>
                <a:latin typeface="+mj-lt"/>
              </a:defRPr>
            </a:lvl1pPr>
            <a:lvl2pPr marL="685800" indent="-228600">
              <a:buClr>
                <a:srgbClr val="E60F28"/>
              </a:buClr>
              <a:buFont typeface="Wingdings" panose="05000000000000000000" pitchFamily="2" charset="2"/>
              <a:buChar char="§"/>
              <a:defRPr sz="1400">
                <a:solidFill>
                  <a:schemeClr val="tx1">
                    <a:lumMod val="85000"/>
                    <a:lumOff val="15000"/>
                  </a:schemeClr>
                </a:solidFill>
                <a:latin typeface="+mj-lt"/>
              </a:defRPr>
            </a:lvl2pPr>
            <a:lvl3pPr marL="1143000" indent="-228600">
              <a:buClr>
                <a:srgbClr val="E60F28"/>
              </a:buClr>
              <a:buFont typeface="Wingdings" panose="05000000000000000000" pitchFamily="2" charset="2"/>
              <a:buChar char="§"/>
              <a:defRPr sz="1400">
                <a:solidFill>
                  <a:schemeClr val="tx1">
                    <a:lumMod val="85000"/>
                    <a:lumOff val="15000"/>
                  </a:schemeClr>
                </a:solidFill>
                <a:latin typeface="+mj-lt"/>
              </a:defRPr>
            </a:lvl3pPr>
            <a:lvl4pPr marL="1600200" indent="-228600">
              <a:buClr>
                <a:srgbClr val="E60F28"/>
              </a:buClr>
              <a:buFont typeface="Wingdings" panose="05000000000000000000" pitchFamily="2" charset="2"/>
              <a:buChar char="§"/>
              <a:defRPr sz="1400">
                <a:solidFill>
                  <a:schemeClr val="tx1">
                    <a:lumMod val="85000"/>
                    <a:lumOff val="15000"/>
                  </a:schemeClr>
                </a:solidFill>
                <a:latin typeface="+mj-lt"/>
              </a:defRPr>
            </a:lvl4pPr>
            <a:lvl5pPr marL="2057400" indent="-228600">
              <a:buClr>
                <a:srgbClr val="E60F28"/>
              </a:buClr>
              <a:buFont typeface="Wingdings" panose="05000000000000000000" pitchFamily="2" charset="2"/>
              <a:buChar cha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Kuvan paikkamerkki 2"/>
          <p:cNvSpPr>
            <a:spLocks noGrp="1"/>
          </p:cNvSpPr>
          <p:nvPr>
            <p:ph type="pic" idx="13"/>
          </p:nvPr>
        </p:nvSpPr>
        <p:spPr>
          <a:xfrm>
            <a:off x="7325032" y="0"/>
            <a:ext cx="4866968" cy="6857999"/>
          </a:xfrm>
          <a:prstGeom prst="rect">
            <a:avLst/>
          </a:prstGeom>
          <a:noFill/>
        </p:spPr>
        <p:txBody>
          <a:bodyPr>
            <a:normAutofit/>
          </a:bodyPr>
          <a:lstStyle>
            <a:lvl1pPr marL="0" indent="0">
              <a:buNone/>
              <a:defRPr sz="24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kuva napsauttamalla kuvaketta</a:t>
            </a:r>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Tree>
    <p:extLst>
      <p:ext uri="{BB962C8B-B14F-4D97-AF65-F5344CB8AC3E}">
        <p14:creationId xmlns:p14="http://schemas.microsoft.com/office/powerpoint/2010/main" val="3574192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sältö/Grafiikk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
        <p:nvSpPr>
          <p:cNvPr id="9" name="Sisällön paikkamerkki 2"/>
          <p:cNvSpPr>
            <a:spLocks noGrp="1"/>
          </p:cNvSpPr>
          <p:nvPr>
            <p:ph idx="1" hasCustomPrompt="1"/>
          </p:nvPr>
        </p:nvSpPr>
        <p:spPr>
          <a:xfrm>
            <a:off x="653138" y="1335158"/>
            <a:ext cx="11033764" cy="4788000"/>
          </a:xfrm>
          <a:prstGeom prst="rect">
            <a:avLst/>
          </a:prstGeom>
        </p:spPr>
        <p:txBody>
          <a:bodyPr/>
          <a:lstStyle>
            <a:lvl1pPr marL="228600" indent="-228600">
              <a:buClr>
                <a:srgbClr val="E60F28"/>
              </a:buClr>
              <a:buFont typeface="Wingdings" panose="05000000000000000000" pitchFamily="2" charset="2"/>
              <a:buChar char="§"/>
              <a:defRPr sz="1600">
                <a:solidFill>
                  <a:schemeClr val="tx1">
                    <a:lumMod val="85000"/>
                    <a:lumOff val="15000"/>
                  </a:schemeClr>
                </a:solidFill>
                <a:latin typeface="+mj-lt"/>
              </a:defRPr>
            </a:lvl1pPr>
            <a:lvl2pPr marL="685800" indent="-228600">
              <a:buClr>
                <a:srgbClr val="E60F28"/>
              </a:buClr>
              <a:buFont typeface="Wingdings" panose="05000000000000000000" pitchFamily="2" charset="2"/>
              <a:buChar char="§"/>
              <a:defRPr sz="1400">
                <a:solidFill>
                  <a:schemeClr val="tx1">
                    <a:lumMod val="85000"/>
                    <a:lumOff val="15000"/>
                  </a:schemeClr>
                </a:solidFill>
                <a:latin typeface="+mj-lt"/>
              </a:defRPr>
            </a:lvl2pPr>
            <a:lvl3pPr marL="1143000" indent="-228600">
              <a:buClr>
                <a:srgbClr val="E60F28"/>
              </a:buClr>
              <a:buFont typeface="Wingdings" panose="05000000000000000000" pitchFamily="2" charset="2"/>
              <a:buChar char="§"/>
              <a:defRPr sz="1400">
                <a:solidFill>
                  <a:schemeClr val="tx1">
                    <a:lumMod val="85000"/>
                    <a:lumOff val="15000"/>
                  </a:schemeClr>
                </a:solidFill>
                <a:latin typeface="+mj-lt"/>
              </a:defRPr>
            </a:lvl3pPr>
            <a:lvl4pPr marL="1600200" indent="-228600">
              <a:buClr>
                <a:srgbClr val="E60F28"/>
              </a:buClr>
              <a:buFont typeface="Wingdings" panose="05000000000000000000" pitchFamily="2" charset="2"/>
              <a:buChar char="§"/>
              <a:defRPr sz="1400">
                <a:solidFill>
                  <a:schemeClr val="tx1">
                    <a:lumMod val="85000"/>
                    <a:lumOff val="15000"/>
                  </a:schemeClr>
                </a:solidFill>
                <a:latin typeface="+mj-lt"/>
              </a:defRPr>
            </a:lvl4pPr>
            <a:lvl5pPr marL="2057400" indent="-228600">
              <a:buClr>
                <a:srgbClr val="E60F28"/>
              </a:buClr>
              <a:buFont typeface="Wingdings" panose="05000000000000000000" pitchFamily="2" charset="2"/>
              <a:buChar cha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880339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fiikka 2/3">
    <p:spTree>
      <p:nvGrpSpPr>
        <p:cNvPr id="1" name=""/>
        <p:cNvGrpSpPr/>
        <p:nvPr/>
      </p:nvGrpSpPr>
      <p:grpSpPr>
        <a:xfrm>
          <a:off x="0" y="0"/>
          <a:ext cx="0" cy="0"/>
          <a:chOff x="0" y="0"/>
          <a:chExt cx="0" cy="0"/>
        </a:xfrm>
      </p:grpSpPr>
      <p:sp>
        <p:nvSpPr>
          <p:cNvPr id="5" name="Päivämäärän paikkamerkki 4"/>
          <p:cNvSpPr>
            <a:spLocks noGrp="1"/>
          </p:cNvSpPr>
          <p:nvPr>
            <p:ph type="dt" sz="half" idx="10"/>
          </p:nvPr>
        </p:nvSpPr>
        <p:spPr/>
        <p:txBody>
          <a:bodyPr/>
          <a:lstStyle/>
          <a:p>
            <a:r>
              <a:rPr lang="fi-FI"/>
              <a:t>28.9.2022</a:t>
            </a:r>
          </a:p>
        </p:txBody>
      </p:sp>
      <p:sp>
        <p:nvSpPr>
          <p:cNvPr id="6" name="Alatunnisteen paikkamerkki 5"/>
          <p:cNvSpPr>
            <a:spLocks noGrp="1"/>
          </p:cNvSpPr>
          <p:nvPr>
            <p:ph type="ftr" sz="quarter" idx="11"/>
          </p:nvPr>
        </p:nvSpPr>
        <p:spPr/>
        <p:txBody>
          <a:bodyPr/>
          <a:lstStyle/>
          <a:p>
            <a:r>
              <a:rPr lang="fi-FI"/>
              <a:t>26107 Etu ry - Erikoiskauppatutkimus</a:t>
            </a:r>
          </a:p>
        </p:txBody>
      </p:sp>
      <p:sp>
        <p:nvSpPr>
          <p:cNvPr id="7" name="Dian numeron paikkamerkki 6"/>
          <p:cNvSpPr>
            <a:spLocks noGrp="1"/>
          </p:cNvSpPr>
          <p:nvPr>
            <p:ph type="sldNum" sz="quarter" idx="12"/>
          </p:nvPr>
        </p:nvSpPr>
        <p:spPr/>
        <p:txBody>
          <a:bodyPr/>
          <a:lstStyle/>
          <a:p>
            <a:fld id="{45530FF3-944E-453D-AD86-280F662E2B3A}" type="slidenum">
              <a:rPr lang="fi-FI" smtClean="0"/>
              <a:t>‹#›</a:t>
            </a:fld>
            <a:endParaRPr lang="fi-FI"/>
          </a:p>
        </p:txBody>
      </p:sp>
      <p:sp>
        <p:nvSpPr>
          <p:cNvPr id="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
        <p:nvSpPr>
          <p:cNvPr id="9" name="Sisällön paikkamerkki 2"/>
          <p:cNvSpPr>
            <a:spLocks noGrp="1"/>
          </p:cNvSpPr>
          <p:nvPr>
            <p:ph idx="1" hasCustomPrompt="1"/>
          </p:nvPr>
        </p:nvSpPr>
        <p:spPr>
          <a:xfrm>
            <a:off x="653138" y="1335158"/>
            <a:ext cx="7864561" cy="4788000"/>
          </a:xfrm>
          <a:prstGeom prst="rect">
            <a:avLst/>
          </a:prstGeom>
        </p:spPr>
        <p:txBody>
          <a:bodyPr/>
          <a:lstStyle>
            <a:lvl1pPr marL="228600" indent="-228600">
              <a:buClr>
                <a:srgbClr val="E60F28"/>
              </a:buClr>
              <a:buFont typeface="Wingdings" panose="05000000000000000000" pitchFamily="2" charset="2"/>
              <a:buChar char="§"/>
              <a:defRPr sz="1600">
                <a:solidFill>
                  <a:schemeClr val="tx1">
                    <a:lumMod val="85000"/>
                    <a:lumOff val="15000"/>
                  </a:schemeClr>
                </a:solidFill>
                <a:latin typeface="+mj-lt"/>
              </a:defRPr>
            </a:lvl1pPr>
            <a:lvl2pPr marL="685800" indent="-228600">
              <a:buClr>
                <a:srgbClr val="E60F28"/>
              </a:buClr>
              <a:buFont typeface="Wingdings" panose="05000000000000000000" pitchFamily="2" charset="2"/>
              <a:buChar char="§"/>
              <a:defRPr sz="1400">
                <a:solidFill>
                  <a:schemeClr val="tx1">
                    <a:lumMod val="85000"/>
                    <a:lumOff val="15000"/>
                  </a:schemeClr>
                </a:solidFill>
                <a:latin typeface="+mj-lt"/>
              </a:defRPr>
            </a:lvl2pPr>
            <a:lvl3pPr marL="1143000" indent="-228600">
              <a:buClr>
                <a:srgbClr val="E60F28"/>
              </a:buClr>
              <a:buFont typeface="Wingdings" panose="05000000000000000000" pitchFamily="2" charset="2"/>
              <a:buChar char="§"/>
              <a:defRPr sz="1400">
                <a:solidFill>
                  <a:schemeClr val="tx1">
                    <a:lumMod val="85000"/>
                    <a:lumOff val="15000"/>
                  </a:schemeClr>
                </a:solidFill>
                <a:latin typeface="+mj-lt"/>
              </a:defRPr>
            </a:lvl3pPr>
            <a:lvl4pPr marL="1600200" indent="-228600">
              <a:buClr>
                <a:srgbClr val="E60F28"/>
              </a:buClr>
              <a:buFont typeface="Wingdings" panose="05000000000000000000" pitchFamily="2" charset="2"/>
              <a:buChar char="§"/>
              <a:defRPr sz="1400">
                <a:solidFill>
                  <a:schemeClr val="tx1">
                    <a:lumMod val="85000"/>
                    <a:lumOff val="15000"/>
                  </a:schemeClr>
                </a:solidFill>
                <a:latin typeface="+mj-lt"/>
              </a:defRPr>
            </a:lvl4pPr>
            <a:lvl5pPr marL="2057400" indent="-228600">
              <a:buClr>
                <a:srgbClr val="E60F28"/>
              </a:buClr>
              <a:buFont typeface="Wingdings" panose="05000000000000000000" pitchFamily="2" charset="2"/>
              <a:buChar cha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pic>
        <p:nvPicPr>
          <p:cNvPr id="11" name="Kuva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2" name="Sisällön paikkamerkki 2">
            <a:extLst>
              <a:ext uri="{FF2B5EF4-FFF2-40B4-BE49-F238E27FC236}">
                <a16:creationId xmlns:a16="http://schemas.microsoft.com/office/drawing/2014/main" id="{FA7C0ADE-4305-472F-B768-BF49CE224461}"/>
              </a:ext>
            </a:extLst>
          </p:cNvPr>
          <p:cNvSpPr>
            <a:spLocks noGrp="1"/>
          </p:cNvSpPr>
          <p:nvPr>
            <p:ph idx="13" hasCustomPrompt="1"/>
          </p:nvPr>
        </p:nvSpPr>
        <p:spPr>
          <a:xfrm>
            <a:off x="8688909" y="1335158"/>
            <a:ext cx="2997993" cy="5089289"/>
          </a:xfrm>
          <a:prstGeom prst="rect">
            <a:avLst/>
          </a:prstGeom>
        </p:spPr>
        <p:txBody>
          <a:bodyPr/>
          <a:lstStyle>
            <a:lvl1pPr marL="285750" indent="-285750">
              <a:buClr>
                <a:srgbClr val="FF0000"/>
              </a:buClr>
              <a:buFont typeface="Wingdings" panose="05000000000000000000" pitchFamily="2" charset="2"/>
              <a:buChar char="§"/>
              <a:defRPr sz="1600" baseline="0">
                <a:solidFill>
                  <a:schemeClr val="tx1"/>
                </a:solidFill>
                <a:latin typeface="+mj-lt"/>
              </a:defRPr>
            </a:lvl1pPr>
            <a:lvl2pPr marL="742950" marR="0" indent="-285750" algn="l" defTabSz="914400" rtl="0" eaLnBrk="1" fontAlgn="auto" latinLnBrk="0" hangingPunct="1">
              <a:lnSpc>
                <a:spcPct val="90000"/>
              </a:lnSpc>
              <a:spcBef>
                <a:spcPts val="500"/>
              </a:spcBef>
              <a:spcAft>
                <a:spcPts val="0"/>
              </a:spcAft>
              <a:buClr>
                <a:srgbClr val="E60F28"/>
              </a:buClr>
              <a:buSzTx/>
              <a:buFont typeface="Wingdings" panose="05000000000000000000" pitchFamily="2" charset="2"/>
              <a:buChar char="§"/>
              <a:tabLst/>
              <a:defRPr sz="1400">
                <a:solidFill>
                  <a:schemeClr val="tx1"/>
                </a:solidFill>
                <a:latin typeface="+mj-lt"/>
              </a:defRPr>
            </a:lvl2pPr>
            <a:lvl3pPr>
              <a:defRPr sz="1400">
                <a:solidFill>
                  <a:schemeClr val="tx1"/>
                </a:solidFill>
                <a:latin typeface="+mj-lt"/>
              </a:defRPr>
            </a:lvl3pPr>
            <a:lvl4pPr>
              <a:defRPr sz="1400">
                <a:solidFill>
                  <a:schemeClr val="tx1"/>
                </a:solidFill>
                <a:latin typeface="+mj-lt"/>
              </a:defRPr>
            </a:lvl4pPr>
            <a:lvl5pPr>
              <a:defRPr sz="1400">
                <a:solidFill>
                  <a:schemeClr val="tx1"/>
                </a:solidFill>
                <a:latin typeface="+mj-lt"/>
              </a:defRPr>
            </a:lvl5pPr>
          </a:lstStyle>
          <a:p>
            <a:pPr lvl="0"/>
            <a:r>
              <a:rPr lang="fi-FI"/>
              <a:t>Havaintoja grafiikasta</a:t>
            </a:r>
          </a:p>
          <a:p>
            <a:pPr lvl="1"/>
            <a:r>
              <a:rPr lang="fi-FI"/>
              <a:t>Toinen taso</a:t>
            </a:r>
          </a:p>
          <a:p>
            <a:pPr lvl="2"/>
            <a:r>
              <a:rPr lang="fi-FI"/>
              <a:t>Kolmas taso</a:t>
            </a:r>
          </a:p>
          <a:p>
            <a:pPr lvl="3"/>
            <a:r>
              <a:rPr lang="fi-FI"/>
              <a:t>Neljäs</a:t>
            </a:r>
          </a:p>
          <a:p>
            <a:pPr lvl="4"/>
            <a:r>
              <a:rPr lang="fi-FI"/>
              <a:t>Viides</a:t>
            </a:r>
          </a:p>
        </p:txBody>
      </p:sp>
    </p:spTree>
    <p:extLst>
      <p:ext uri="{BB962C8B-B14F-4D97-AF65-F5344CB8AC3E}">
        <p14:creationId xmlns:p14="http://schemas.microsoft.com/office/powerpoint/2010/main" val="2754299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ksi sisältökohdetta otsikoilla">
    <p:spTree>
      <p:nvGrpSpPr>
        <p:cNvPr id="1" name=""/>
        <p:cNvGrpSpPr/>
        <p:nvPr/>
      </p:nvGrpSpPr>
      <p:grpSpPr>
        <a:xfrm>
          <a:off x="0" y="0"/>
          <a:ext cx="0" cy="0"/>
          <a:chOff x="0" y="0"/>
          <a:chExt cx="0" cy="0"/>
        </a:xfrm>
      </p:grpSpPr>
      <p:sp>
        <p:nvSpPr>
          <p:cNvPr id="7" name="Päivämäärän paikkamerkki 6"/>
          <p:cNvSpPr>
            <a:spLocks noGrp="1"/>
          </p:cNvSpPr>
          <p:nvPr>
            <p:ph type="dt" sz="half" idx="10"/>
          </p:nvPr>
        </p:nvSpPr>
        <p:spPr/>
        <p:txBody>
          <a:bodyPr/>
          <a:lstStyle/>
          <a:p>
            <a:r>
              <a:rPr lang="fi-FI"/>
              <a:t>28.9.2022</a:t>
            </a:r>
          </a:p>
        </p:txBody>
      </p:sp>
      <p:sp>
        <p:nvSpPr>
          <p:cNvPr id="8" name="Alatunnisteen paikkamerkki 7"/>
          <p:cNvSpPr>
            <a:spLocks noGrp="1"/>
          </p:cNvSpPr>
          <p:nvPr>
            <p:ph type="ftr" sz="quarter" idx="11"/>
          </p:nvPr>
        </p:nvSpPr>
        <p:spPr/>
        <p:txBody>
          <a:bodyPr/>
          <a:lstStyle/>
          <a:p>
            <a:r>
              <a:rPr lang="fi-FI"/>
              <a:t>26107 Etu ry - Erikoiskauppatutkimus</a:t>
            </a:r>
          </a:p>
        </p:txBody>
      </p:sp>
      <p:sp>
        <p:nvSpPr>
          <p:cNvPr id="9" name="Dian numeron paikkamerkki 8"/>
          <p:cNvSpPr>
            <a:spLocks noGrp="1"/>
          </p:cNvSpPr>
          <p:nvPr>
            <p:ph type="sldNum" sz="quarter" idx="12"/>
          </p:nvPr>
        </p:nvSpPr>
        <p:spPr/>
        <p:txBody>
          <a:bodyPr/>
          <a:lstStyle/>
          <a:p>
            <a:fld id="{45530FF3-944E-453D-AD86-280F662E2B3A}" type="slidenum">
              <a:rPr lang="fi-FI" smtClean="0"/>
              <a:t>‹#›</a:t>
            </a:fld>
            <a:endParaRPr lang="fi-FI"/>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4" name="Tekstin paikkamerkki 2"/>
          <p:cNvSpPr>
            <a:spLocks noGrp="1"/>
          </p:cNvSpPr>
          <p:nvPr>
            <p:ph type="body" idx="1" hasCustomPrompt="1"/>
          </p:nvPr>
        </p:nvSpPr>
        <p:spPr>
          <a:xfrm>
            <a:off x="653138" y="1362705"/>
            <a:ext cx="5365210" cy="499346"/>
          </a:xfrm>
          <a:prstGeom prst="rect">
            <a:avLst/>
          </a:prstGeom>
        </p:spPr>
        <p:txBody>
          <a:bodyPr anchor="b"/>
          <a:lstStyle>
            <a:lvl1pPr marL="0" indent="0">
              <a:buNone/>
              <a:defRPr sz="1800" b="1">
                <a:solidFill>
                  <a:schemeClr val="tx1">
                    <a:lumMod val="85000"/>
                    <a:lumOff val="1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PALSTAN OTSIKKO, CALIBRI, KAIKKI ISOLLA</a:t>
            </a:r>
          </a:p>
        </p:txBody>
      </p:sp>
      <p:sp>
        <p:nvSpPr>
          <p:cNvPr id="15" name="Sisällön paikkamerkki 3"/>
          <p:cNvSpPr>
            <a:spLocks noGrp="1"/>
          </p:cNvSpPr>
          <p:nvPr>
            <p:ph sz="half" idx="2" hasCustomPrompt="1"/>
          </p:nvPr>
        </p:nvSpPr>
        <p:spPr>
          <a:xfrm>
            <a:off x="653138" y="2019412"/>
            <a:ext cx="5365210" cy="4305187"/>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Tekstin paikkamerkki 2"/>
          <p:cNvSpPr>
            <a:spLocks noGrp="1"/>
          </p:cNvSpPr>
          <p:nvPr>
            <p:ph type="body" idx="13" hasCustomPrompt="1"/>
          </p:nvPr>
        </p:nvSpPr>
        <p:spPr>
          <a:xfrm>
            <a:off x="6307182" y="1362705"/>
            <a:ext cx="5365210" cy="499346"/>
          </a:xfrm>
          <a:prstGeom prst="rect">
            <a:avLst/>
          </a:prstGeom>
        </p:spPr>
        <p:txBody>
          <a:bodyPr anchor="b"/>
          <a:lstStyle>
            <a:lvl1pPr marL="0" indent="0">
              <a:buNone/>
              <a:defRPr sz="1800" b="1">
                <a:solidFill>
                  <a:schemeClr val="tx1">
                    <a:lumMod val="85000"/>
                    <a:lumOff val="1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PALSTAN OTSIKKO, CALIBRI, KAIKKI ISOLLA</a:t>
            </a:r>
          </a:p>
        </p:txBody>
      </p:sp>
      <p:sp>
        <p:nvSpPr>
          <p:cNvPr id="17" name="Sisällön paikkamerkki 3"/>
          <p:cNvSpPr>
            <a:spLocks noGrp="1"/>
          </p:cNvSpPr>
          <p:nvPr>
            <p:ph sz="half" idx="14" hasCustomPrompt="1"/>
          </p:nvPr>
        </p:nvSpPr>
        <p:spPr>
          <a:xfrm>
            <a:off x="6307182" y="2019413"/>
            <a:ext cx="5365210" cy="4305186"/>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Tree>
    <p:extLst>
      <p:ext uri="{BB962C8B-B14F-4D97-AF65-F5344CB8AC3E}">
        <p14:creationId xmlns:p14="http://schemas.microsoft.com/office/powerpoint/2010/main" val="4198111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r>
              <a:rPr lang="fi-FI"/>
              <a:t>28.9.2022</a:t>
            </a:r>
          </a:p>
        </p:txBody>
      </p:sp>
      <p:sp>
        <p:nvSpPr>
          <p:cNvPr id="4" name="Alatunnisteen paikkamerkki 3"/>
          <p:cNvSpPr>
            <a:spLocks noGrp="1"/>
          </p:cNvSpPr>
          <p:nvPr>
            <p:ph type="ftr" sz="quarter" idx="11"/>
          </p:nvPr>
        </p:nvSpPr>
        <p:spPr/>
        <p:txBody>
          <a:bodyPr/>
          <a:lstStyle/>
          <a:p>
            <a:r>
              <a:rPr lang="fi-FI"/>
              <a:t>26107 Etu ry - Erikoiskauppatutkimus</a:t>
            </a:r>
          </a:p>
        </p:txBody>
      </p:sp>
      <p:sp>
        <p:nvSpPr>
          <p:cNvPr id="5" name="Dian numeron paikkamerkki 4"/>
          <p:cNvSpPr>
            <a:spLocks noGrp="1"/>
          </p:cNvSpPr>
          <p:nvPr>
            <p:ph type="sldNum" sz="quarter" idx="12"/>
          </p:nvPr>
        </p:nvSpPr>
        <p:spPr/>
        <p:txBody>
          <a:bodyPr/>
          <a:lstStyle/>
          <a:p>
            <a:fld id="{45530FF3-944E-453D-AD86-280F662E2B3A}" type="slidenum">
              <a:rPr lang="fi-FI" smtClean="0"/>
              <a:t>‹#›</a:t>
            </a:fld>
            <a:endParaRPr lang="fi-FI"/>
          </a:p>
        </p:txBody>
      </p:sp>
      <p:sp>
        <p:nvSpPr>
          <p:cNvPr id="6" name="Sisällön paikkamerkki 3"/>
          <p:cNvSpPr>
            <a:spLocks noGrp="1"/>
          </p:cNvSpPr>
          <p:nvPr>
            <p:ph sz="half" idx="2" hasCustomPrompt="1"/>
          </p:nvPr>
        </p:nvSpPr>
        <p:spPr>
          <a:xfrm>
            <a:off x="653138" y="1337701"/>
            <a:ext cx="5365210" cy="4932469"/>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Sisällön paikkamerkki 3"/>
          <p:cNvSpPr>
            <a:spLocks noGrp="1"/>
          </p:cNvSpPr>
          <p:nvPr>
            <p:ph sz="half" idx="14" hasCustomPrompt="1"/>
          </p:nvPr>
        </p:nvSpPr>
        <p:spPr>
          <a:xfrm>
            <a:off x="6307182" y="1337701"/>
            <a:ext cx="5365210" cy="4932469"/>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pic>
        <p:nvPicPr>
          <p:cNvPr id="9" name="Kuva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Tree>
    <p:extLst>
      <p:ext uri="{BB962C8B-B14F-4D97-AF65-F5344CB8AC3E}">
        <p14:creationId xmlns:p14="http://schemas.microsoft.com/office/powerpoint/2010/main" val="4151908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sp>
        <p:nvSpPr>
          <p:cNvPr id="7" name="Otsikko 1"/>
          <p:cNvSpPr>
            <a:spLocks noGrp="1"/>
          </p:cNvSpPr>
          <p:nvPr>
            <p:ph type="title" hasCustomPrompt="1"/>
          </p:nvPr>
        </p:nvSpPr>
        <p:spPr>
          <a:xfrm>
            <a:off x="653138" y="582697"/>
            <a:ext cx="6335491"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
        <p:nvSpPr>
          <p:cNvPr id="8" name="Sisällön paikkamerkki 2"/>
          <p:cNvSpPr>
            <a:spLocks noGrp="1"/>
          </p:cNvSpPr>
          <p:nvPr>
            <p:ph idx="1" hasCustomPrompt="1"/>
          </p:nvPr>
        </p:nvSpPr>
        <p:spPr>
          <a:xfrm>
            <a:off x="653138" y="1335159"/>
            <a:ext cx="6335491" cy="4935012"/>
          </a:xfrm>
          <a:prstGeom prst="rect">
            <a:avLst/>
          </a:prstGeom>
        </p:spPr>
        <p:txBody>
          <a:bodyPr/>
          <a:lstStyle>
            <a:lvl1pPr marL="228600" indent="-228600">
              <a:buClr>
                <a:srgbClr val="E60F28"/>
              </a:buClr>
              <a:buFont typeface="Wingdings" panose="05000000000000000000" pitchFamily="2" charset="2"/>
              <a:buChar char="§"/>
              <a:defRPr sz="1600" baseline="0">
                <a:solidFill>
                  <a:schemeClr val="tx1">
                    <a:lumMod val="85000"/>
                    <a:lumOff val="15000"/>
                  </a:schemeClr>
                </a:solidFill>
                <a:latin typeface="+mj-lt"/>
              </a:defRPr>
            </a:lvl1pPr>
            <a:lvl2pPr marL="685800" indent="-228600">
              <a:buClr>
                <a:srgbClr val="E60F28"/>
              </a:buClr>
              <a:buFont typeface="Wingdings" panose="05000000000000000000" pitchFamily="2" charset="2"/>
              <a:buChar char="§"/>
              <a:defRPr sz="1400">
                <a:solidFill>
                  <a:schemeClr val="tx1">
                    <a:lumMod val="85000"/>
                    <a:lumOff val="15000"/>
                  </a:schemeClr>
                </a:solidFill>
                <a:latin typeface="+mj-lt"/>
              </a:defRPr>
            </a:lvl2pPr>
            <a:lvl3pPr marL="1143000" indent="-228600">
              <a:buClr>
                <a:srgbClr val="E60F28"/>
              </a:buClr>
              <a:buFont typeface="Wingdings" panose="05000000000000000000" pitchFamily="2" charset="2"/>
              <a:buChar char="§"/>
              <a:defRPr sz="1400">
                <a:solidFill>
                  <a:schemeClr val="tx1">
                    <a:lumMod val="85000"/>
                    <a:lumOff val="15000"/>
                  </a:schemeClr>
                </a:solidFill>
                <a:latin typeface="+mj-lt"/>
              </a:defRPr>
            </a:lvl3pPr>
            <a:lvl4pPr marL="1600200" indent="-228600">
              <a:buClr>
                <a:srgbClr val="E60F28"/>
              </a:buClr>
              <a:buFont typeface="Wingdings" panose="05000000000000000000" pitchFamily="2" charset="2"/>
              <a:buChar char="§"/>
              <a:defRPr sz="1400">
                <a:solidFill>
                  <a:schemeClr val="tx1">
                    <a:lumMod val="85000"/>
                    <a:lumOff val="15000"/>
                  </a:schemeClr>
                </a:solidFill>
                <a:latin typeface="+mj-lt"/>
              </a:defRPr>
            </a:lvl4pPr>
            <a:lvl5pPr marL="2057400" indent="-228600">
              <a:buClr>
                <a:srgbClr val="E60F28"/>
              </a:buClr>
              <a:buFont typeface="Wingdings" panose="05000000000000000000" pitchFamily="2" charset="2"/>
              <a:buChar cha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Kuvan paikkamerkki 2"/>
          <p:cNvSpPr>
            <a:spLocks noGrp="1"/>
          </p:cNvSpPr>
          <p:nvPr>
            <p:ph type="pic" idx="13"/>
          </p:nvPr>
        </p:nvSpPr>
        <p:spPr>
          <a:xfrm>
            <a:off x="7325032" y="0"/>
            <a:ext cx="4866968" cy="6857999"/>
          </a:xfrm>
          <a:prstGeom prst="rect">
            <a:avLst/>
          </a:prstGeom>
          <a:noFill/>
        </p:spPr>
        <p:txBody>
          <a:bodyPr>
            <a:normAutofit/>
          </a:bodyPr>
          <a:lstStyle>
            <a:lvl1pPr marL="0" indent="0">
              <a:buNone/>
              <a:defRPr sz="24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kuva napsauttamalla kuvaketta</a:t>
            </a:r>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Tree>
    <p:extLst>
      <p:ext uri="{BB962C8B-B14F-4D97-AF65-F5344CB8AC3E}">
        <p14:creationId xmlns:p14="http://schemas.microsoft.com/office/powerpoint/2010/main" val="452205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äliotsikko, vaatii taustakuvan">
    <p:spTree>
      <p:nvGrpSpPr>
        <p:cNvPr id="1" name=""/>
        <p:cNvGrpSpPr/>
        <p:nvPr/>
      </p:nvGrpSpPr>
      <p:grpSpPr>
        <a:xfrm>
          <a:off x="0" y="0"/>
          <a:ext cx="0" cy="0"/>
          <a:chOff x="0" y="0"/>
          <a:chExt cx="0" cy="0"/>
        </a:xfrm>
      </p:grpSpPr>
      <p:sp>
        <p:nvSpPr>
          <p:cNvPr id="8" name="Suorakulmio 7"/>
          <p:cNvSpPr/>
          <p:nvPr userDrawn="1"/>
        </p:nvSpPr>
        <p:spPr>
          <a:xfrm>
            <a:off x="0" y="0"/>
            <a:ext cx="12192000" cy="6858000"/>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9" name="Otsikko 1"/>
          <p:cNvSpPr>
            <a:spLocks noGrp="1"/>
          </p:cNvSpPr>
          <p:nvPr>
            <p:ph type="ctrTitle" hasCustomPrompt="1"/>
          </p:nvPr>
        </p:nvSpPr>
        <p:spPr>
          <a:xfrm>
            <a:off x="1875064" y="2533073"/>
            <a:ext cx="8441873" cy="1791855"/>
          </a:xfrm>
        </p:spPr>
        <p:txBody>
          <a:bodyPr anchor="ctr">
            <a:normAutofit/>
          </a:bodyPr>
          <a:lstStyle>
            <a:lvl1pPr algn="ctr">
              <a:defRPr sz="6000" i="0" baseline="0">
                <a:solidFill>
                  <a:schemeClr val="bg1"/>
                </a:solidFill>
              </a:defRPr>
            </a:lvl1pPr>
          </a:lstStyle>
          <a:p>
            <a:r>
              <a:rPr lang="fi-FI" dirty="0"/>
              <a:t>Väliotsikko</a:t>
            </a:r>
          </a:p>
        </p:txBody>
      </p:sp>
    </p:spTree>
    <p:extLst>
      <p:ext uri="{BB962C8B-B14F-4D97-AF65-F5344CB8AC3E}">
        <p14:creationId xmlns:p14="http://schemas.microsoft.com/office/powerpoint/2010/main" val="170236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äliotsikko vaale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8" name="Otsikko 1"/>
          <p:cNvSpPr>
            <a:spLocks noGrp="1"/>
          </p:cNvSpPr>
          <p:nvPr>
            <p:ph type="ctrTitle" hasCustomPrompt="1"/>
          </p:nvPr>
        </p:nvSpPr>
        <p:spPr>
          <a:xfrm>
            <a:off x="2676939" y="2706778"/>
            <a:ext cx="6838122" cy="1444445"/>
          </a:xfrm>
          <a:solidFill>
            <a:schemeClr val="tx1">
              <a:lumMod val="85000"/>
              <a:lumOff val="15000"/>
              <a:alpha val="90000"/>
            </a:schemeClr>
          </a:solidFill>
        </p:spPr>
        <p:txBody>
          <a:bodyPr anchor="ctr">
            <a:normAutofit/>
          </a:bodyPr>
          <a:lstStyle>
            <a:lvl1pPr algn="ctr">
              <a:defRPr sz="6000" i="0" baseline="0">
                <a:solidFill>
                  <a:schemeClr val="bg1"/>
                </a:solidFill>
              </a:defRPr>
            </a:lvl1pPr>
          </a:lstStyle>
          <a:p>
            <a:r>
              <a:rPr lang="fi-FI" dirty="0"/>
              <a:t>Väliotsikko</a:t>
            </a:r>
          </a:p>
        </p:txBody>
      </p:sp>
    </p:spTree>
    <p:extLst>
      <p:ext uri="{BB962C8B-B14F-4D97-AF65-F5344CB8AC3E}">
        <p14:creationId xmlns:p14="http://schemas.microsoft.com/office/powerpoint/2010/main" val="2107024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a:t>28.9.2022</a:t>
            </a:r>
          </a:p>
        </p:txBody>
      </p:sp>
      <p:sp>
        <p:nvSpPr>
          <p:cNvPr id="3" name="Alatunnisteen paikkamerkki 2"/>
          <p:cNvSpPr>
            <a:spLocks noGrp="1"/>
          </p:cNvSpPr>
          <p:nvPr>
            <p:ph type="ftr" sz="quarter" idx="11"/>
          </p:nvPr>
        </p:nvSpPr>
        <p:spPr/>
        <p:txBody>
          <a:bodyPr/>
          <a:lstStyle/>
          <a:p>
            <a:r>
              <a:rPr lang="fi-FI"/>
              <a:t>26107 Etu ry - Erikoiskauppatutkimus</a:t>
            </a:r>
          </a:p>
        </p:txBody>
      </p:sp>
      <p:sp>
        <p:nvSpPr>
          <p:cNvPr id="4" name="Dian numeron paikkamerkki 3"/>
          <p:cNvSpPr>
            <a:spLocks noGrp="1"/>
          </p:cNvSpPr>
          <p:nvPr>
            <p:ph type="sldNum" sz="quarter" idx="12"/>
          </p:nvPr>
        </p:nvSpPr>
        <p:spPr/>
        <p:txBody>
          <a:bodyPr/>
          <a:lstStyle/>
          <a:p>
            <a:fld id="{45530FF3-944E-453D-AD86-280F662E2B3A}" type="slidenum">
              <a:rPr lang="fi-FI" smtClean="0"/>
              <a:t>‹#›</a:t>
            </a:fld>
            <a:endParaRPr lang="fi-FI"/>
          </a:p>
        </p:txBody>
      </p:sp>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Tree>
    <p:extLst>
      <p:ext uri="{BB962C8B-B14F-4D97-AF65-F5344CB8AC3E}">
        <p14:creationId xmlns:p14="http://schemas.microsoft.com/office/powerpoint/2010/main" val="234070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yhjä, ilman logoa">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a:t>28.9.2022</a:t>
            </a:r>
          </a:p>
        </p:txBody>
      </p:sp>
      <p:sp>
        <p:nvSpPr>
          <p:cNvPr id="3" name="Alatunnisteen paikkamerkki 2"/>
          <p:cNvSpPr>
            <a:spLocks noGrp="1"/>
          </p:cNvSpPr>
          <p:nvPr>
            <p:ph type="ftr" sz="quarter" idx="11"/>
          </p:nvPr>
        </p:nvSpPr>
        <p:spPr/>
        <p:txBody>
          <a:bodyPr/>
          <a:lstStyle/>
          <a:p>
            <a:r>
              <a:rPr lang="fi-FI"/>
              <a:t>26107 Etu ry - Erikoiskauppatutkimus</a:t>
            </a:r>
          </a:p>
        </p:txBody>
      </p:sp>
      <p:sp>
        <p:nvSpPr>
          <p:cNvPr id="4" name="Dian numeron paikkamerkki 3"/>
          <p:cNvSpPr>
            <a:spLocks noGrp="1"/>
          </p:cNvSpPr>
          <p:nvPr>
            <p:ph type="sldNum" sz="quarter" idx="12"/>
          </p:nvPr>
        </p:nvSpPr>
        <p:spPr/>
        <p:txBody>
          <a:bodyPr/>
          <a:lstStyle/>
          <a:p>
            <a:fld id="{45530FF3-944E-453D-AD86-280F662E2B3A}" type="slidenum">
              <a:rPr lang="fi-FI" smtClean="0"/>
              <a:t>‹#›</a:t>
            </a:fld>
            <a:endParaRPr lang="fi-FI"/>
          </a:p>
        </p:txBody>
      </p:sp>
    </p:spTree>
    <p:extLst>
      <p:ext uri="{BB962C8B-B14F-4D97-AF65-F5344CB8AC3E}">
        <p14:creationId xmlns:p14="http://schemas.microsoft.com/office/powerpoint/2010/main" val="1370687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tsikkodia, vaatii taustakuvan">
    <p:spTree>
      <p:nvGrpSpPr>
        <p:cNvPr id="1" name=""/>
        <p:cNvGrpSpPr/>
        <p:nvPr/>
      </p:nvGrpSpPr>
      <p:grpSpPr>
        <a:xfrm>
          <a:off x="0" y="0"/>
          <a:ext cx="0" cy="0"/>
          <a:chOff x="0" y="0"/>
          <a:chExt cx="0" cy="0"/>
        </a:xfrm>
      </p:grpSpPr>
      <p:sp>
        <p:nvSpPr>
          <p:cNvPr id="8" name="Suorakulmio 7"/>
          <p:cNvSpPr/>
          <p:nvPr userDrawn="1"/>
        </p:nvSpPr>
        <p:spPr>
          <a:xfrm>
            <a:off x="0" y="0"/>
            <a:ext cx="12192000" cy="6858000"/>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1875064" y="895388"/>
            <a:ext cx="8441873" cy="2387600"/>
          </a:xfrm>
        </p:spPr>
        <p:txBody>
          <a:bodyPr anchor="b">
            <a:normAutofit/>
          </a:bodyPr>
          <a:lstStyle>
            <a:lvl1pPr algn="ctr">
              <a:defRPr sz="4800" i="1" baseline="0">
                <a:solidFill>
                  <a:schemeClr val="bg1"/>
                </a:solidFill>
              </a:defRPr>
            </a:lvl1pPr>
          </a:lstStyle>
          <a:p>
            <a:r>
              <a:rPr lang="fi-FI" dirty="0"/>
              <a:t>Tarjouksen/raportin</a:t>
            </a:r>
            <a:br>
              <a:rPr lang="fi-FI" dirty="0"/>
            </a:br>
            <a:r>
              <a:rPr lang="fi-FI" dirty="0"/>
              <a:t>otsikko</a:t>
            </a:r>
          </a:p>
        </p:txBody>
      </p:sp>
      <p:sp>
        <p:nvSpPr>
          <p:cNvPr id="3" name="Alaotsikko 2"/>
          <p:cNvSpPr>
            <a:spLocks noGrp="1"/>
          </p:cNvSpPr>
          <p:nvPr>
            <p:ph type="subTitle" idx="1" hasCustomPrompt="1"/>
          </p:nvPr>
        </p:nvSpPr>
        <p:spPr>
          <a:xfrm>
            <a:off x="1875063" y="3917007"/>
            <a:ext cx="8441874" cy="981563"/>
          </a:xfrm>
        </p:spPr>
        <p:txBody>
          <a:bodyPr anchor="t"/>
          <a:lstStyle>
            <a:lvl1pPr marL="0" indent="0" algn="ctr">
              <a:buNone/>
              <a:defRPr sz="2400" b="0" i="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Tutkimuksen nimi</a:t>
            </a:r>
            <a:br>
              <a:rPr lang="fi-FI" dirty="0"/>
            </a:br>
            <a:r>
              <a:rPr lang="fi-FI" dirty="0"/>
              <a:t>Asiakas tai tutkijan etu- ja sukunimi</a:t>
            </a:r>
          </a:p>
        </p:txBody>
      </p:sp>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1" name="Tekstin paikkamerkki 10"/>
          <p:cNvSpPr>
            <a:spLocks noGrp="1"/>
          </p:cNvSpPr>
          <p:nvPr>
            <p:ph type="body" sz="quarter" idx="13" hasCustomPrompt="1"/>
          </p:nvPr>
        </p:nvSpPr>
        <p:spPr>
          <a:xfrm>
            <a:off x="1874838" y="3410765"/>
            <a:ext cx="8442325" cy="383027"/>
          </a:xfrm>
        </p:spPr>
        <p:txBody>
          <a:bodyPr anchor="ctr">
            <a:noAutofit/>
          </a:bodyPr>
          <a:lstStyle>
            <a:lvl1pPr marL="0" indent="0" algn="ctr">
              <a:buNone/>
              <a:defRPr sz="2400" b="1">
                <a:solidFill>
                  <a:schemeClr val="bg1"/>
                </a:solidFill>
                <a:latin typeface="+mn-lt"/>
              </a:defRPr>
            </a:lvl1pPr>
          </a:lstStyle>
          <a:p>
            <a:pPr lvl="0"/>
            <a:r>
              <a:rPr lang="fi-FI" dirty="0"/>
              <a:t>TUTKIMUSRAPORTTI/TARJOUS</a:t>
            </a:r>
          </a:p>
        </p:txBody>
      </p:sp>
      <p:sp>
        <p:nvSpPr>
          <p:cNvPr id="10" name="Tekstin paikkamerkki 9"/>
          <p:cNvSpPr>
            <a:spLocks noGrp="1"/>
          </p:cNvSpPr>
          <p:nvPr>
            <p:ph type="body" sz="quarter" idx="14" hasCustomPrompt="1"/>
          </p:nvPr>
        </p:nvSpPr>
        <p:spPr>
          <a:xfrm>
            <a:off x="1874838" y="5037363"/>
            <a:ext cx="8442325" cy="587149"/>
          </a:xfrm>
        </p:spPr>
        <p:txBody>
          <a:bodyPr anchor="ctr">
            <a:normAutofit/>
          </a:bodyPr>
          <a:lstStyle>
            <a:lvl1pPr marL="0" indent="0" algn="ctr">
              <a:buNone/>
              <a:defRPr sz="1600" baseline="0">
                <a:solidFill>
                  <a:schemeClr val="bg1"/>
                </a:solidFill>
                <a:latin typeface="+mn-lt"/>
              </a:defRPr>
            </a:lvl1pPr>
          </a:lstStyle>
          <a:p>
            <a:pPr lvl="0"/>
            <a:r>
              <a:rPr lang="fi-FI" dirty="0"/>
              <a:t>xx.xx.2018/Taloustutkimus Oy</a:t>
            </a:r>
          </a:p>
        </p:txBody>
      </p:sp>
    </p:spTree>
    <p:extLst>
      <p:ext uri="{BB962C8B-B14F-4D97-AF65-F5344CB8AC3E}">
        <p14:creationId xmlns:p14="http://schemas.microsoft.com/office/powerpoint/2010/main" val="3714968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875064" y="895388"/>
            <a:ext cx="8441873" cy="2387600"/>
          </a:xfrm>
        </p:spPr>
        <p:txBody>
          <a:bodyPr anchor="b">
            <a:normAutofit/>
          </a:bodyPr>
          <a:lstStyle>
            <a:lvl1pPr algn="ctr">
              <a:defRPr sz="4800" i="1" baseline="0">
                <a:solidFill>
                  <a:schemeClr val="tx1">
                    <a:lumMod val="85000"/>
                    <a:lumOff val="15000"/>
                  </a:schemeClr>
                </a:solidFill>
              </a:defRPr>
            </a:lvl1pPr>
          </a:lstStyle>
          <a:p>
            <a:r>
              <a:rPr lang="fi-FI" dirty="0"/>
              <a:t>Tarjouksen/raportin</a:t>
            </a:r>
            <a:br>
              <a:rPr lang="fi-FI" dirty="0"/>
            </a:br>
            <a:r>
              <a:rPr lang="fi-FI" dirty="0"/>
              <a:t>otsikko</a:t>
            </a:r>
          </a:p>
        </p:txBody>
      </p:sp>
      <p:sp>
        <p:nvSpPr>
          <p:cNvPr id="3" name="Alaotsikko 2"/>
          <p:cNvSpPr>
            <a:spLocks noGrp="1"/>
          </p:cNvSpPr>
          <p:nvPr>
            <p:ph type="subTitle" idx="1" hasCustomPrompt="1"/>
          </p:nvPr>
        </p:nvSpPr>
        <p:spPr>
          <a:xfrm>
            <a:off x="1875063" y="3917007"/>
            <a:ext cx="8441874" cy="981563"/>
          </a:xfrm>
        </p:spPr>
        <p:txBody>
          <a:bodyPr anchor="t"/>
          <a:lstStyle>
            <a:lvl1pPr marL="0" indent="0" algn="ctr">
              <a:buNone/>
              <a:defRPr sz="2400" b="0" i="0" baseline="0">
                <a:solidFill>
                  <a:schemeClr val="tx1">
                    <a:lumMod val="85000"/>
                    <a:lumOff val="1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Tutkimuksen nimi</a:t>
            </a:r>
            <a:br>
              <a:rPr lang="fi-FI" dirty="0"/>
            </a:br>
            <a:r>
              <a:rPr lang="fi-FI" dirty="0"/>
              <a:t>Asiakas tai tutkijan etu- ja sukunimi</a:t>
            </a:r>
          </a:p>
        </p:txBody>
      </p:sp>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1" name="Tekstin paikkamerkki 10"/>
          <p:cNvSpPr>
            <a:spLocks noGrp="1"/>
          </p:cNvSpPr>
          <p:nvPr>
            <p:ph type="body" sz="quarter" idx="13" hasCustomPrompt="1"/>
          </p:nvPr>
        </p:nvSpPr>
        <p:spPr>
          <a:xfrm>
            <a:off x="1874838" y="3410765"/>
            <a:ext cx="8442325" cy="383027"/>
          </a:xfrm>
        </p:spPr>
        <p:txBody>
          <a:bodyPr anchor="ctr">
            <a:noAutofit/>
          </a:bodyPr>
          <a:lstStyle>
            <a:lvl1pPr marL="0" indent="0" algn="ctr">
              <a:buNone/>
              <a:defRPr sz="2400" b="1">
                <a:solidFill>
                  <a:schemeClr val="tx1">
                    <a:lumMod val="85000"/>
                    <a:lumOff val="15000"/>
                  </a:schemeClr>
                </a:solidFill>
                <a:latin typeface="+mn-lt"/>
              </a:defRPr>
            </a:lvl1pPr>
          </a:lstStyle>
          <a:p>
            <a:pPr lvl="0"/>
            <a:r>
              <a:rPr lang="fi-FI" dirty="0"/>
              <a:t>TUTKIMUSRAPORTTI/TARJOUS</a:t>
            </a:r>
          </a:p>
        </p:txBody>
      </p:sp>
      <p:sp>
        <p:nvSpPr>
          <p:cNvPr id="10" name="Tekstin paikkamerkki 9"/>
          <p:cNvSpPr>
            <a:spLocks noGrp="1"/>
          </p:cNvSpPr>
          <p:nvPr>
            <p:ph type="body" sz="quarter" idx="14" hasCustomPrompt="1"/>
          </p:nvPr>
        </p:nvSpPr>
        <p:spPr>
          <a:xfrm>
            <a:off x="1874838" y="5037363"/>
            <a:ext cx="8442325" cy="587149"/>
          </a:xfrm>
        </p:spPr>
        <p:txBody>
          <a:bodyPr anchor="ctr">
            <a:normAutofit/>
          </a:bodyPr>
          <a:lstStyle>
            <a:lvl1pPr marL="0" indent="0" algn="ctr">
              <a:buNone/>
              <a:defRPr sz="1600" baseline="0">
                <a:solidFill>
                  <a:schemeClr val="tx1">
                    <a:lumMod val="85000"/>
                    <a:lumOff val="15000"/>
                  </a:schemeClr>
                </a:solidFill>
                <a:latin typeface="+mn-lt"/>
              </a:defRPr>
            </a:lvl1pPr>
          </a:lstStyle>
          <a:p>
            <a:pPr lvl="0"/>
            <a:r>
              <a:rPr lang="fi-FI" dirty="0"/>
              <a:t>xx.xx.2018/Taloustutkimus Oy</a:t>
            </a:r>
          </a:p>
        </p:txBody>
      </p:sp>
    </p:spTree>
    <p:extLst>
      <p:ext uri="{BB962C8B-B14F-4D97-AF65-F5344CB8AC3E}">
        <p14:creationId xmlns:p14="http://schemas.microsoft.com/office/powerpoint/2010/main" val="849727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sp>
        <p:nvSpPr>
          <p:cNvPr id="7" name="Otsikko 1"/>
          <p:cNvSpPr>
            <a:spLocks noGrp="1"/>
          </p:cNvSpPr>
          <p:nvPr>
            <p:ph type="title" hasCustomPrompt="1"/>
          </p:nvPr>
        </p:nvSpPr>
        <p:spPr>
          <a:xfrm>
            <a:off x="653138" y="582697"/>
            <a:ext cx="6335491"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
        <p:nvSpPr>
          <p:cNvPr id="8" name="Sisällön paikkamerkki 2"/>
          <p:cNvSpPr>
            <a:spLocks noGrp="1"/>
          </p:cNvSpPr>
          <p:nvPr>
            <p:ph idx="1" hasCustomPrompt="1"/>
          </p:nvPr>
        </p:nvSpPr>
        <p:spPr>
          <a:xfrm>
            <a:off x="653138" y="1335159"/>
            <a:ext cx="6335491" cy="4935012"/>
          </a:xfrm>
          <a:prstGeom prst="rect">
            <a:avLst/>
          </a:prstGeom>
        </p:spPr>
        <p:txBody>
          <a:bodyPr/>
          <a:lstStyle>
            <a:lvl1pPr marL="228600" indent="-228600">
              <a:buClr>
                <a:srgbClr val="E60F28"/>
              </a:buClr>
              <a:buFont typeface="Wingdings" panose="05000000000000000000" pitchFamily="2" charset="2"/>
              <a:buChar char="§"/>
              <a:defRPr sz="1600" baseline="0">
                <a:solidFill>
                  <a:schemeClr val="tx1">
                    <a:lumMod val="85000"/>
                    <a:lumOff val="15000"/>
                  </a:schemeClr>
                </a:solidFill>
                <a:latin typeface="+mj-lt"/>
              </a:defRPr>
            </a:lvl1pPr>
            <a:lvl2pPr marL="685800" indent="-228600">
              <a:buClr>
                <a:srgbClr val="E60F28"/>
              </a:buClr>
              <a:buFont typeface="Wingdings" panose="05000000000000000000" pitchFamily="2" charset="2"/>
              <a:buChar char="§"/>
              <a:defRPr sz="1400">
                <a:solidFill>
                  <a:schemeClr val="tx1">
                    <a:lumMod val="85000"/>
                    <a:lumOff val="15000"/>
                  </a:schemeClr>
                </a:solidFill>
                <a:latin typeface="+mj-lt"/>
              </a:defRPr>
            </a:lvl2pPr>
            <a:lvl3pPr marL="1143000" indent="-228600">
              <a:buClr>
                <a:srgbClr val="E60F28"/>
              </a:buClr>
              <a:buFont typeface="Wingdings" panose="05000000000000000000" pitchFamily="2" charset="2"/>
              <a:buChar char="§"/>
              <a:defRPr sz="1400">
                <a:solidFill>
                  <a:schemeClr val="tx1">
                    <a:lumMod val="85000"/>
                    <a:lumOff val="15000"/>
                  </a:schemeClr>
                </a:solidFill>
                <a:latin typeface="+mj-lt"/>
              </a:defRPr>
            </a:lvl3pPr>
            <a:lvl4pPr marL="1600200" indent="-228600">
              <a:buClr>
                <a:srgbClr val="E60F28"/>
              </a:buClr>
              <a:buFont typeface="Wingdings" panose="05000000000000000000" pitchFamily="2" charset="2"/>
              <a:buChar char="§"/>
              <a:defRPr sz="1400">
                <a:solidFill>
                  <a:schemeClr val="tx1">
                    <a:lumMod val="85000"/>
                    <a:lumOff val="15000"/>
                  </a:schemeClr>
                </a:solidFill>
                <a:latin typeface="+mj-lt"/>
              </a:defRPr>
            </a:lvl4pPr>
            <a:lvl5pPr marL="2057400" indent="-228600">
              <a:buClr>
                <a:srgbClr val="E60F28"/>
              </a:buClr>
              <a:buFont typeface="Wingdings" panose="05000000000000000000" pitchFamily="2" charset="2"/>
              <a:buChar cha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Kuvan paikkamerkki 2"/>
          <p:cNvSpPr>
            <a:spLocks noGrp="1"/>
          </p:cNvSpPr>
          <p:nvPr>
            <p:ph type="pic" idx="13"/>
          </p:nvPr>
        </p:nvSpPr>
        <p:spPr>
          <a:xfrm>
            <a:off x="7325032" y="0"/>
            <a:ext cx="4866968" cy="6857999"/>
          </a:xfrm>
          <a:prstGeom prst="rect">
            <a:avLst/>
          </a:prstGeom>
          <a:noFill/>
        </p:spPr>
        <p:txBody>
          <a:bodyPr>
            <a:normAutofit/>
          </a:bodyPr>
          <a:lstStyle>
            <a:lvl1pPr marL="0" indent="0">
              <a:buNone/>
              <a:defRPr sz="24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kuva napsauttamalla kuvaketta</a:t>
            </a:r>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Tree>
    <p:extLst>
      <p:ext uri="{BB962C8B-B14F-4D97-AF65-F5344CB8AC3E}">
        <p14:creationId xmlns:p14="http://schemas.microsoft.com/office/powerpoint/2010/main" val="14879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sältö/Grafiikk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
        <p:nvSpPr>
          <p:cNvPr id="9" name="Sisällön paikkamerkki 2"/>
          <p:cNvSpPr>
            <a:spLocks noGrp="1"/>
          </p:cNvSpPr>
          <p:nvPr>
            <p:ph idx="1" hasCustomPrompt="1"/>
          </p:nvPr>
        </p:nvSpPr>
        <p:spPr>
          <a:xfrm>
            <a:off x="653138" y="1335158"/>
            <a:ext cx="11033764" cy="4788000"/>
          </a:xfrm>
          <a:prstGeom prst="rect">
            <a:avLst/>
          </a:prstGeom>
        </p:spPr>
        <p:txBody>
          <a:bodyPr/>
          <a:lstStyle>
            <a:lvl1pPr marL="228600" indent="-228600">
              <a:buClr>
                <a:srgbClr val="E60F28"/>
              </a:buClr>
              <a:buFont typeface="Wingdings" panose="05000000000000000000" pitchFamily="2" charset="2"/>
              <a:buChar char="§"/>
              <a:defRPr sz="1600">
                <a:solidFill>
                  <a:schemeClr val="tx1">
                    <a:lumMod val="85000"/>
                    <a:lumOff val="15000"/>
                  </a:schemeClr>
                </a:solidFill>
                <a:latin typeface="+mj-lt"/>
              </a:defRPr>
            </a:lvl1pPr>
            <a:lvl2pPr marL="685800" indent="-228600">
              <a:buClr>
                <a:srgbClr val="E60F28"/>
              </a:buClr>
              <a:buFont typeface="Wingdings" panose="05000000000000000000" pitchFamily="2" charset="2"/>
              <a:buChar char="§"/>
              <a:defRPr sz="1400">
                <a:solidFill>
                  <a:schemeClr val="tx1">
                    <a:lumMod val="85000"/>
                    <a:lumOff val="15000"/>
                  </a:schemeClr>
                </a:solidFill>
                <a:latin typeface="+mj-lt"/>
              </a:defRPr>
            </a:lvl2pPr>
            <a:lvl3pPr marL="1143000" indent="-228600">
              <a:buClr>
                <a:srgbClr val="E60F28"/>
              </a:buClr>
              <a:buFont typeface="Wingdings" panose="05000000000000000000" pitchFamily="2" charset="2"/>
              <a:buChar char="§"/>
              <a:defRPr sz="1400">
                <a:solidFill>
                  <a:schemeClr val="tx1">
                    <a:lumMod val="85000"/>
                    <a:lumOff val="15000"/>
                  </a:schemeClr>
                </a:solidFill>
                <a:latin typeface="+mj-lt"/>
              </a:defRPr>
            </a:lvl3pPr>
            <a:lvl4pPr marL="1600200" indent="-228600">
              <a:buClr>
                <a:srgbClr val="E60F28"/>
              </a:buClr>
              <a:buFont typeface="Wingdings" panose="05000000000000000000" pitchFamily="2" charset="2"/>
              <a:buChar char="§"/>
              <a:defRPr sz="1400">
                <a:solidFill>
                  <a:schemeClr val="tx1">
                    <a:lumMod val="85000"/>
                    <a:lumOff val="15000"/>
                  </a:schemeClr>
                </a:solidFill>
                <a:latin typeface="+mj-lt"/>
              </a:defRPr>
            </a:lvl4pPr>
            <a:lvl5pPr marL="2057400" indent="-228600">
              <a:buClr>
                <a:srgbClr val="E60F28"/>
              </a:buClr>
              <a:buFont typeface="Wingdings" panose="05000000000000000000" pitchFamily="2" charset="2"/>
              <a:buChar cha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652860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fiikka 2/3">
    <p:spTree>
      <p:nvGrpSpPr>
        <p:cNvPr id="1" name=""/>
        <p:cNvGrpSpPr/>
        <p:nvPr/>
      </p:nvGrpSpPr>
      <p:grpSpPr>
        <a:xfrm>
          <a:off x="0" y="0"/>
          <a:ext cx="0" cy="0"/>
          <a:chOff x="0" y="0"/>
          <a:chExt cx="0" cy="0"/>
        </a:xfrm>
      </p:grpSpPr>
      <p:sp>
        <p:nvSpPr>
          <p:cNvPr id="5" name="Päivämäärän paikkamerkki 4"/>
          <p:cNvSpPr>
            <a:spLocks noGrp="1"/>
          </p:cNvSpPr>
          <p:nvPr>
            <p:ph type="dt" sz="half" idx="10"/>
          </p:nvPr>
        </p:nvSpPr>
        <p:spPr/>
        <p:txBody>
          <a:bodyPr/>
          <a:lstStyle/>
          <a:p>
            <a:r>
              <a:rPr lang="fi-FI"/>
              <a:t>28.9.2022</a:t>
            </a:r>
          </a:p>
        </p:txBody>
      </p:sp>
      <p:sp>
        <p:nvSpPr>
          <p:cNvPr id="6" name="Alatunnisteen paikkamerkki 5"/>
          <p:cNvSpPr>
            <a:spLocks noGrp="1"/>
          </p:cNvSpPr>
          <p:nvPr>
            <p:ph type="ftr" sz="quarter" idx="11"/>
          </p:nvPr>
        </p:nvSpPr>
        <p:spPr/>
        <p:txBody>
          <a:bodyPr/>
          <a:lstStyle/>
          <a:p>
            <a:r>
              <a:rPr lang="fi-FI"/>
              <a:t>26107 Etu ry - Erikoiskauppatutkimus</a:t>
            </a:r>
          </a:p>
        </p:txBody>
      </p:sp>
      <p:sp>
        <p:nvSpPr>
          <p:cNvPr id="7" name="Dian numeron paikkamerkki 6"/>
          <p:cNvSpPr>
            <a:spLocks noGrp="1"/>
          </p:cNvSpPr>
          <p:nvPr>
            <p:ph type="sldNum" sz="quarter" idx="12"/>
          </p:nvPr>
        </p:nvSpPr>
        <p:spPr/>
        <p:txBody>
          <a:bodyPr/>
          <a:lstStyle/>
          <a:p>
            <a:fld id="{45530FF3-944E-453D-AD86-280F662E2B3A}" type="slidenum">
              <a:rPr lang="fi-FI" smtClean="0"/>
              <a:t>‹#›</a:t>
            </a:fld>
            <a:endParaRPr lang="fi-FI"/>
          </a:p>
        </p:txBody>
      </p:sp>
      <p:sp>
        <p:nvSpPr>
          <p:cNvPr id="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
        <p:nvSpPr>
          <p:cNvPr id="9" name="Sisällön paikkamerkki 2"/>
          <p:cNvSpPr>
            <a:spLocks noGrp="1"/>
          </p:cNvSpPr>
          <p:nvPr>
            <p:ph idx="1" hasCustomPrompt="1"/>
          </p:nvPr>
        </p:nvSpPr>
        <p:spPr>
          <a:xfrm>
            <a:off x="653138" y="1335158"/>
            <a:ext cx="7864561" cy="4788000"/>
          </a:xfrm>
          <a:prstGeom prst="rect">
            <a:avLst/>
          </a:prstGeom>
        </p:spPr>
        <p:txBody>
          <a:bodyPr/>
          <a:lstStyle>
            <a:lvl1pPr marL="228600" indent="-228600">
              <a:buClr>
                <a:srgbClr val="E60F28"/>
              </a:buClr>
              <a:buFont typeface="Wingdings" panose="05000000000000000000" pitchFamily="2" charset="2"/>
              <a:buChar char="§"/>
              <a:defRPr sz="1600">
                <a:solidFill>
                  <a:schemeClr val="tx1">
                    <a:lumMod val="85000"/>
                    <a:lumOff val="15000"/>
                  </a:schemeClr>
                </a:solidFill>
                <a:latin typeface="+mj-lt"/>
              </a:defRPr>
            </a:lvl1pPr>
            <a:lvl2pPr marL="685800" indent="-228600">
              <a:buClr>
                <a:srgbClr val="E60F28"/>
              </a:buClr>
              <a:buFont typeface="Wingdings" panose="05000000000000000000" pitchFamily="2" charset="2"/>
              <a:buChar char="§"/>
              <a:defRPr sz="1400">
                <a:solidFill>
                  <a:schemeClr val="tx1">
                    <a:lumMod val="85000"/>
                    <a:lumOff val="15000"/>
                  </a:schemeClr>
                </a:solidFill>
                <a:latin typeface="+mj-lt"/>
              </a:defRPr>
            </a:lvl2pPr>
            <a:lvl3pPr marL="1143000" indent="-228600">
              <a:buClr>
                <a:srgbClr val="E60F28"/>
              </a:buClr>
              <a:buFont typeface="Wingdings" panose="05000000000000000000" pitchFamily="2" charset="2"/>
              <a:buChar char="§"/>
              <a:defRPr sz="1400">
                <a:solidFill>
                  <a:schemeClr val="tx1">
                    <a:lumMod val="85000"/>
                    <a:lumOff val="15000"/>
                  </a:schemeClr>
                </a:solidFill>
                <a:latin typeface="+mj-lt"/>
              </a:defRPr>
            </a:lvl3pPr>
            <a:lvl4pPr marL="1600200" indent="-228600">
              <a:buClr>
                <a:srgbClr val="E60F28"/>
              </a:buClr>
              <a:buFont typeface="Wingdings" panose="05000000000000000000" pitchFamily="2" charset="2"/>
              <a:buChar char="§"/>
              <a:defRPr sz="1400">
                <a:solidFill>
                  <a:schemeClr val="tx1">
                    <a:lumMod val="85000"/>
                    <a:lumOff val="15000"/>
                  </a:schemeClr>
                </a:solidFill>
                <a:latin typeface="+mj-lt"/>
              </a:defRPr>
            </a:lvl4pPr>
            <a:lvl5pPr marL="2057400" indent="-228600">
              <a:buClr>
                <a:srgbClr val="E60F28"/>
              </a:buClr>
              <a:buFont typeface="Wingdings" panose="05000000000000000000" pitchFamily="2" charset="2"/>
              <a:buChar cha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pic>
        <p:nvPicPr>
          <p:cNvPr id="11" name="Kuva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2" name="Sisällön paikkamerkki 2">
            <a:extLst>
              <a:ext uri="{FF2B5EF4-FFF2-40B4-BE49-F238E27FC236}">
                <a16:creationId xmlns:a16="http://schemas.microsoft.com/office/drawing/2014/main" id="{FA7C0ADE-4305-472F-B768-BF49CE224461}"/>
              </a:ext>
            </a:extLst>
          </p:cNvPr>
          <p:cNvSpPr>
            <a:spLocks noGrp="1"/>
          </p:cNvSpPr>
          <p:nvPr>
            <p:ph idx="13" hasCustomPrompt="1"/>
          </p:nvPr>
        </p:nvSpPr>
        <p:spPr>
          <a:xfrm>
            <a:off x="8688909" y="1335158"/>
            <a:ext cx="2997993" cy="5089289"/>
          </a:xfrm>
          <a:prstGeom prst="rect">
            <a:avLst/>
          </a:prstGeom>
        </p:spPr>
        <p:txBody>
          <a:bodyPr/>
          <a:lstStyle>
            <a:lvl1pPr marL="285750" indent="-285750">
              <a:buClr>
                <a:srgbClr val="FF0000"/>
              </a:buClr>
              <a:buFont typeface="Wingdings" panose="05000000000000000000" pitchFamily="2" charset="2"/>
              <a:buChar char="§"/>
              <a:defRPr sz="1600" baseline="0">
                <a:solidFill>
                  <a:schemeClr val="tx1"/>
                </a:solidFill>
                <a:latin typeface="+mj-lt"/>
              </a:defRPr>
            </a:lvl1pPr>
            <a:lvl2pPr marL="742950" marR="0" indent="-285750" algn="l" defTabSz="914400" rtl="0" eaLnBrk="1" fontAlgn="auto" latinLnBrk="0" hangingPunct="1">
              <a:lnSpc>
                <a:spcPct val="90000"/>
              </a:lnSpc>
              <a:spcBef>
                <a:spcPts val="500"/>
              </a:spcBef>
              <a:spcAft>
                <a:spcPts val="0"/>
              </a:spcAft>
              <a:buClr>
                <a:srgbClr val="E60F28"/>
              </a:buClr>
              <a:buSzTx/>
              <a:buFont typeface="Wingdings" panose="05000000000000000000" pitchFamily="2" charset="2"/>
              <a:buChar char="§"/>
              <a:tabLst/>
              <a:defRPr sz="1400">
                <a:solidFill>
                  <a:schemeClr val="tx1"/>
                </a:solidFill>
                <a:latin typeface="+mj-lt"/>
              </a:defRPr>
            </a:lvl2pPr>
            <a:lvl3pPr>
              <a:defRPr sz="1400">
                <a:solidFill>
                  <a:schemeClr val="tx1"/>
                </a:solidFill>
                <a:latin typeface="+mj-lt"/>
              </a:defRPr>
            </a:lvl3pPr>
            <a:lvl4pPr>
              <a:defRPr sz="1400">
                <a:solidFill>
                  <a:schemeClr val="tx1"/>
                </a:solidFill>
                <a:latin typeface="+mj-lt"/>
              </a:defRPr>
            </a:lvl4pPr>
            <a:lvl5pPr>
              <a:defRPr sz="1400">
                <a:solidFill>
                  <a:schemeClr val="tx1"/>
                </a:solidFill>
                <a:latin typeface="+mj-lt"/>
              </a:defRPr>
            </a:lvl5pPr>
          </a:lstStyle>
          <a:p>
            <a:pPr lvl="0"/>
            <a:r>
              <a:rPr lang="fi-FI"/>
              <a:t>Havaintoja grafiikasta</a:t>
            </a:r>
          </a:p>
          <a:p>
            <a:pPr lvl="1"/>
            <a:r>
              <a:rPr lang="fi-FI"/>
              <a:t>Toinen taso</a:t>
            </a:r>
          </a:p>
          <a:p>
            <a:pPr lvl="2"/>
            <a:r>
              <a:rPr lang="fi-FI"/>
              <a:t>Kolmas taso</a:t>
            </a:r>
          </a:p>
          <a:p>
            <a:pPr lvl="3"/>
            <a:r>
              <a:rPr lang="fi-FI"/>
              <a:t>Neljäs</a:t>
            </a:r>
          </a:p>
          <a:p>
            <a:pPr lvl="4"/>
            <a:r>
              <a:rPr lang="fi-FI"/>
              <a:t>Viides</a:t>
            </a:r>
          </a:p>
        </p:txBody>
      </p:sp>
    </p:spTree>
    <p:extLst>
      <p:ext uri="{BB962C8B-B14F-4D97-AF65-F5344CB8AC3E}">
        <p14:creationId xmlns:p14="http://schemas.microsoft.com/office/powerpoint/2010/main" val="3897287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aksi sisältökohdetta otsikoilla">
    <p:spTree>
      <p:nvGrpSpPr>
        <p:cNvPr id="1" name=""/>
        <p:cNvGrpSpPr/>
        <p:nvPr/>
      </p:nvGrpSpPr>
      <p:grpSpPr>
        <a:xfrm>
          <a:off x="0" y="0"/>
          <a:ext cx="0" cy="0"/>
          <a:chOff x="0" y="0"/>
          <a:chExt cx="0" cy="0"/>
        </a:xfrm>
      </p:grpSpPr>
      <p:sp>
        <p:nvSpPr>
          <p:cNvPr id="7" name="Päivämäärän paikkamerkki 6"/>
          <p:cNvSpPr>
            <a:spLocks noGrp="1"/>
          </p:cNvSpPr>
          <p:nvPr>
            <p:ph type="dt" sz="half" idx="10"/>
          </p:nvPr>
        </p:nvSpPr>
        <p:spPr/>
        <p:txBody>
          <a:bodyPr/>
          <a:lstStyle/>
          <a:p>
            <a:r>
              <a:rPr lang="fi-FI"/>
              <a:t>28.9.2022</a:t>
            </a:r>
          </a:p>
        </p:txBody>
      </p:sp>
      <p:sp>
        <p:nvSpPr>
          <p:cNvPr id="8" name="Alatunnisteen paikkamerkki 7"/>
          <p:cNvSpPr>
            <a:spLocks noGrp="1"/>
          </p:cNvSpPr>
          <p:nvPr>
            <p:ph type="ftr" sz="quarter" idx="11"/>
          </p:nvPr>
        </p:nvSpPr>
        <p:spPr/>
        <p:txBody>
          <a:bodyPr/>
          <a:lstStyle/>
          <a:p>
            <a:r>
              <a:rPr lang="fi-FI"/>
              <a:t>26107 Etu ry - Erikoiskauppatutkimus</a:t>
            </a:r>
          </a:p>
        </p:txBody>
      </p:sp>
      <p:sp>
        <p:nvSpPr>
          <p:cNvPr id="9" name="Dian numeron paikkamerkki 8"/>
          <p:cNvSpPr>
            <a:spLocks noGrp="1"/>
          </p:cNvSpPr>
          <p:nvPr>
            <p:ph type="sldNum" sz="quarter" idx="12"/>
          </p:nvPr>
        </p:nvSpPr>
        <p:spPr/>
        <p:txBody>
          <a:bodyPr/>
          <a:lstStyle/>
          <a:p>
            <a:fld id="{45530FF3-944E-453D-AD86-280F662E2B3A}" type="slidenum">
              <a:rPr lang="fi-FI" smtClean="0"/>
              <a:t>‹#›</a:t>
            </a:fld>
            <a:endParaRPr lang="fi-FI"/>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4" name="Tekstin paikkamerkki 2"/>
          <p:cNvSpPr>
            <a:spLocks noGrp="1"/>
          </p:cNvSpPr>
          <p:nvPr>
            <p:ph type="body" idx="1" hasCustomPrompt="1"/>
          </p:nvPr>
        </p:nvSpPr>
        <p:spPr>
          <a:xfrm>
            <a:off x="653138" y="1362705"/>
            <a:ext cx="5365210" cy="499346"/>
          </a:xfrm>
          <a:prstGeom prst="rect">
            <a:avLst/>
          </a:prstGeom>
        </p:spPr>
        <p:txBody>
          <a:bodyPr anchor="b"/>
          <a:lstStyle>
            <a:lvl1pPr marL="0" indent="0">
              <a:buNone/>
              <a:defRPr sz="1800" b="1">
                <a:solidFill>
                  <a:schemeClr val="tx1">
                    <a:lumMod val="85000"/>
                    <a:lumOff val="1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PALSTAN OTSIKKO, CALIBRI, KAIKKI ISOLLA</a:t>
            </a:r>
          </a:p>
        </p:txBody>
      </p:sp>
      <p:sp>
        <p:nvSpPr>
          <p:cNvPr id="15" name="Sisällön paikkamerkki 3"/>
          <p:cNvSpPr>
            <a:spLocks noGrp="1"/>
          </p:cNvSpPr>
          <p:nvPr>
            <p:ph sz="half" idx="2" hasCustomPrompt="1"/>
          </p:nvPr>
        </p:nvSpPr>
        <p:spPr>
          <a:xfrm>
            <a:off x="653138" y="2019412"/>
            <a:ext cx="5365210" cy="4305187"/>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Tekstin paikkamerkki 2"/>
          <p:cNvSpPr>
            <a:spLocks noGrp="1"/>
          </p:cNvSpPr>
          <p:nvPr>
            <p:ph type="body" idx="13" hasCustomPrompt="1"/>
          </p:nvPr>
        </p:nvSpPr>
        <p:spPr>
          <a:xfrm>
            <a:off x="6307182" y="1362705"/>
            <a:ext cx="5365210" cy="499346"/>
          </a:xfrm>
          <a:prstGeom prst="rect">
            <a:avLst/>
          </a:prstGeom>
        </p:spPr>
        <p:txBody>
          <a:bodyPr anchor="b"/>
          <a:lstStyle>
            <a:lvl1pPr marL="0" indent="0">
              <a:buNone/>
              <a:defRPr sz="1800" b="1">
                <a:solidFill>
                  <a:schemeClr val="tx1">
                    <a:lumMod val="85000"/>
                    <a:lumOff val="1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PALSTAN OTSIKKO, CALIBRI, KAIKKI ISOLLA</a:t>
            </a:r>
          </a:p>
        </p:txBody>
      </p:sp>
      <p:sp>
        <p:nvSpPr>
          <p:cNvPr id="17" name="Sisällön paikkamerkki 3"/>
          <p:cNvSpPr>
            <a:spLocks noGrp="1"/>
          </p:cNvSpPr>
          <p:nvPr>
            <p:ph sz="half" idx="14" hasCustomPrompt="1"/>
          </p:nvPr>
        </p:nvSpPr>
        <p:spPr>
          <a:xfrm>
            <a:off x="6307182" y="2019413"/>
            <a:ext cx="5365210" cy="4305186"/>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Tree>
    <p:extLst>
      <p:ext uri="{BB962C8B-B14F-4D97-AF65-F5344CB8AC3E}">
        <p14:creationId xmlns:p14="http://schemas.microsoft.com/office/powerpoint/2010/main" val="40081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sältö/Grafiikk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
        <p:nvSpPr>
          <p:cNvPr id="9" name="Sisällön paikkamerkki 2"/>
          <p:cNvSpPr>
            <a:spLocks noGrp="1"/>
          </p:cNvSpPr>
          <p:nvPr>
            <p:ph idx="1" hasCustomPrompt="1"/>
          </p:nvPr>
        </p:nvSpPr>
        <p:spPr>
          <a:xfrm>
            <a:off x="653138" y="1335158"/>
            <a:ext cx="11033764" cy="4788000"/>
          </a:xfrm>
          <a:prstGeom prst="rect">
            <a:avLst/>
          </a:prstGeom>
        </p:spPr>
        <p:txBody>
          <a:bodyPr/>
          <a:lstStyle>
            <a:lvl1pPr marL="228600" indent="-228600">
              <a:buClr>
                <a:srgbClr val="E60F28"/>
              </a:buClr>
              <a:buFont typeface="Wingdings" panose="05000000000000000000" pitchFamily="2" charset="2"/>
              <a:buChar char="§"/>
              <a:defRPr sz="1600">
                <a:solidFill>
                  <a:schemeClr val="tx1">
                    <a:lumMod val="85000"/>
                    <a:lumOff val="15000"/>
                  </a:schemeClr>
                </a:solidFill>
                <a:latin typeface="+mj-lt"/>
              </a:defRPr>
            </a:lvl1pPr>
            <a:lvl2pPr marL="685800" indent="-228600">
              <a:buClr>
                <a:srgbClr val="E60F28"/>
              </a:buClr>
              <a:buFont typeface="Wingdings" panose="05000000000000000000" pitchFamily="2" charset="2"/>
              <a:buChar char="§"/>
              <a:defRPr sz="1400">
                <a:solidFill>
                  <a:schemeClr val="tx1">
                    <a:lumMod val="85000"/>
                    <a:lumOff val="15000"/>
                  </a:schemeClr>
                </a:solidFill>
                <a:latin typeface="+mj-lt"/>
              </a:defRPr>
            </a:lvl2pPr>
            <a:lvl3pPr marL="1143000" indent="-228600">
              <a:buClr>
                <a:srgbClr val="E60F28"/>
              </a:buClr>
              <a:buFont typeface="Wingdings" panose="05000000000000000000" pitchFamily="2" charset="2"/>
              <a:buChar char="§"/>
              <a:defRPr sz="1400">
                <a:solidFill>
                  <a:schemeClr val="tx1">
                    <a:lumMod val="85000"/>
                    <a:lumOff val="15000"/>
                  </a:schemeClr>
                </a:solidFill>
                <a:latin typeface="+mj-lt"/>
              </a:defRPr>
            </a:lvl3pPr>
            <a:lvl4pPr marL="1600200" indent="-228600">
              <a:buClr>
                <a:srgbClr val="E60F28"/>
              </a:buClr>
              <a:buFont typeface="Wingdings" panose="05000000000000000000" pitchFamily="2" charset="2"/>
              <a:buChar char="§"/>
              <a:defRPr sz="1400">
                <a:solidFill>
                  <a:schemeClr val="tx1">
                    <a:lumMod val="85000"/>
                    <a:lumOff val="15000"/>
                  </a:schemeClr>
                </a:solidFill>
                <a:latin typeface="+mj-lt"/>
              </a:defRPr>
            </a:lvl4pPr>
            <a:lvl5pPr marL="2057400" indent="-228600">
              <a:buClr>
                <a:srgbClr val="E60F28"/>
              </a:buClr>
              <a:buFont typeface="Wingdings" panose="05000000000000000000" pitchFamily="2" charset="2"/>
              <a:buChar cha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226899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r>
              <a:rPr lang="fi-FI"/>
              <a:t>28.9.2022</a:t>
            </a:r>
          </a:p>
        </p:txBody>
      </p:sp>
      <p:sp>
        <p:nvSpPr>
          <p:cNvPr id="4" name="Alatunnisteen paikkamerkki 3"/>
          <p:cNvSpPr>
            <a:spLocks noGrp="1"/>
          </p:cNvSpPr>
          <p:nvPr>
            <p:ph type="ftr" sz="quarter" idx="11"/>
          </p:nvPr>
        </p:nvSpPr>
        <p:spPr/>
        <p:txBody>
          <a:bodyPr/>
          <a:lstStyle/>
          <a:p>
            <a:r>
              <a:rPr lang="fi-FI"/>
              <a:t>26107 Etu ry - Erikoiskauppatutkimus</a:t>
            </a:r>
          </a:p>
        </p:txBody>
      </p:sp>
      <p:sp>
        <p:nvSpPr>
          <p:cNvPr id="5" name="Dian numeron paikkamerkki 4"/>
          <p:cNvSpPr>
            <a:spLocks noGrp="1"/>
          </p:cNvSpPr>
          <p:nvPr>
            <p:ph type="sldNum" sz="quarter" idx="12"/>
          </p:nvPr>
        </p:nvSpPr>
        <p:spPr/>
        <p:txBody>
          <a:bodyPr/>
          <a:lstStyle/>
          <a:p>
            <a:fld id="{45530FF3-944E-453D-AD86-280F662E2B3A}" type="slidenum">
              <a:rPr lang="fi-FI" smtClean="0"/>
              <a:t>‹#›</a:t>
            </a:fld>
            <a:endParaRPr lang="fi-FI"/>
          </a:p>
        </p:txBody>
      </p:sp>
      <p:sp>
        <p:nvSpPr>
          <p:cNvPr id="6" name="Sisällön paikkamerkki 3"/>
          <p:cNvSpPr>
            <a:spLocks noGrp="1"/>
          </p:cNvSpPr>
          <p:nvPr>
            <p:ph sz="half" idx="2" hasCustomPrompt="1"/>
          </p:nvPr>
        </p:nvSpPr>
        <p:spPr>
          <a:xfrm>
            <a:off x="653138" y="1337701"/>
            <a:ext cx="5365210" cy="4932469"/>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Sisällön paikkamerkki 3"/>
          <p:cNvSpPr>
            <a:spLocks noGrp="1"/>
          </p:cNvSpPr>
          <p:nvPr>
            <p:ph sz="half" idx="14" hasCustomPrompt="1"/>
          </p:nvPr>
        </p:nvSpPr>
        <p:spPr>
          <a:xfrm>
            <a:off x="6307182" y="1337701"/>
            <a:ext cx="5365210" cy="4932469"/>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pic>
        <p:nvPicPr>
          <p:cNvPr id="9" name="Kuva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Tree>
    <p:extLst>
      <p:ext uri="{BB962C8B-B14F-4D97-AF65-F5344CB8AC3E}">
        <p14:creationId xmlns:p14="http://schemas.microsoft.com/office/powerpoint/2010/main" val="3648929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äliotsikko, vaatii taustakuvan">
    <p:spTree>
      <p:nvGrpSpPr>
        <p:cNvPr id="1" name=""/>
        <p:cNvGrpSpPr/>
        <p:nvPr/>
      </p:nvGrpSpPr>
      <p:grpSpPr>
        <a:xfrm>
          <a:off x="0" y="0"/>
          <a:ext cx="0" cy="0"/>
          <a:chOff x="0" y="0"/>
          <a:chExt cx="0" cy="0"/>
        </a:xfrm>
      </p:grpSpPr>
      <p:sp>
        <p:nvSpPr>
          <p:cNvPr id="8" name="Suorakulmio 7"/>
          <p:cNvSpPr/>
          <p:nvPr userDrawn="1"/>
        </p:nvSpPr>
        <p:spPr>
          <a:xfrm>
            <a:off x="0" y="0"/>
            <a:ext cx="12192000" cy="6858000"/>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9" name="Otsikko 1"/>
          <p:cNvSpPr>
            <a:spLocks noGrp="1"/>
          </p:cNvSpPr>
          <p:nvPr>
            <p:ph type="ctrTitle" hasCustomPrompt="1"/>
          </p:nvPr>
        </p:nvSpPr>
        <p:spPr>
          <a:xfrm>
            <a:off x="1875064" y="2533073"/>
            <a:ext cx="8441873" cy="1791855"/>
          </a:xfrm>
        </p:spPr>
        <p:txBody>
          <a:bodyPr anchor="ctr">
            <a:normAutofit/>
          </a:bodyPr>
          <a:lstStyle>
            <a:lvl1pPr algn="ctr">
              <a:defRPr sz="6000" i="0" baseline="0">
                <a:solidFill>
                  <a:schemeClr val="bg1"/>
                </a:solidFill>
              </a:defRPr>
            </a:lvl1pPr>
          </a:lstStyle>
          <a:p>
            <a:r>
              <a:rPr lang="fi-FI" dirty="0"/>
              <a:t>Väliotsikko</a:t>
            </a:r>
          </a:p>
        </p:txBody>
      </p:sp>
    </p:spTree>
    <p:extLst>
      <p:ext uri="{BB962C8B-B14F-4D97-AF65-F5344CB8AC3E}">
        <p14:creationId xmlns:p14="http://schemas.microsoft.com/office/powerpoint/2010/main" val="1081369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äliotsikko vaale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8" name="Otsikko 1"/>
          <p:cNvSpPr>
            <a:spLocks noGrp="1"/>
          </p:cNvSpPr>
          <p:nvPr>
            <p:ph type="ctrTitle" hasCustomPrompt="1"/>
          </p:nvPr>
        </p:nvSpPr>
        <p:spPr>
          <a:xfrm>
            <a:off x="2676939" y="2706778"/>
            <a:ext cx="6838122" cy="1444445"/>
          </a:xfrm>
          <a:solidFill>
            <a:schemeClr val="tx1">
              <a:lumMod val="85000"/>
              <a:lumOff val="15000"/>
              <a:alpha val="90000"/>
            </a:schemeClr>
          </a:solidFill>
        </p:spPr>
        <p:txBody>
          <a:bodyPr anchor="ctr">
            <a:normAutofit/>
          </a:bodyPr>
          <a:lstStyle>
            <a:lvl1pPr algn="ctr">
              <a:defRPr sz="6000" i="0" baseline="0">
                <a:solidFill>
                  <a:schemeClr val="bg1"/>
                </a:solidFill>
              </a:defRPr>
            </a:lvl1pPr>
          </a:lstStyle>
          <a:p>
            <a:r>
              <a:rPr lang="fi-FI" dirty="0"/>
              <a:t>Väliotsikko</a:t>
            </a:r>
          </a:p>
        </p:txBody>
      </p:sp>
    </p:spTree>
    <p:extLst>
      <p:ext uri="{BB962C8B-B14F-4D97-AF65-F5344CB8AC3E}">
        <p14:creationId xmlns:p14="http://schemas.microsoft.com/office/powerpoint/2010/main" val="1745299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a:t>28.9.2022</a:t>
            </a:r>
          </a:p>
        </p:txBody>
      </p:sp>
      <p:sp>
        <p:nvSpPr>
          <p:cNvPr id="3" name="Alatunnisteen paikkamerkki 2"/>
          <p:cNvSpPr>
            <a:spLocks noGrp="1"/>
          </p:cNvSpPr>
          <p:nvPr>
            <p:ph type="ftr" sz="quarter" idx="11"/>
          </p:nvPr>
        </p:nvSpPr>
        <p:spPr/>
        <p:txBody>
          <a:bodyPr/>
          <a:lstStyle/>
          <a:p>
            <a:r>
              <a:rPr lang="fi-FI"/>
              <a:t>26107 Etu ry - Erikoiskauppatutkimus</a:t>
            </a:r>
          </a:p>
        </p:txBody>
      </p:sp>
      <p:sp>
        <p:nvSpPr>
          <p:cNvPr id="4" name="Dian numeron paikkamerkki 3"/>
          <p:cNvSpPr>
            <a:spLocks noGrp="1"/>
          </p:cNvSpPr>
          <p:nvPr>
            <p:ph type="sldNum" sz="quarter" idx="12"/>
          </p:nvPr>
        </p:nvSpPr>
        <p:spPr/>
        <p:txBody>
          <a:bodyPr/>
          <a:lstStyle/>
          <a:p>
            <a:fld id="{45530FF3-944E-453D-AD86-280F662E2B3A}" type="slidenum">
              <a:rPr lang="fi-FI" smtClean="0"/>
              <a:t>‹#›</a:t>
            </a:fld>
            <a:endParaRPr lang="fi-FI"/>
          </a:p>
        </p:txBody>
      </p:sp>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Tree>
    <p:extLst>
      <p:ext uri="{BB962C8B-B14F-4D97-AF65-F5344CB8AC3E}">
        <p14:creationId xmlns:p14="http://schemas.microsoft.com/office/powerpoint/2010/main" val="857441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yhjä, ilman logoa">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a:t>28.9.2022</a:t>
            </a:r>
          </a:p>
        </p:txBody>
      </p:sp>
      <p:sp>
        <p:nvSpPr>
          <p:cNvPr id="3" name="Alatunnisteen paikkamerkki 2"/>
          <p:cNvSpPr>
            <a:spLocks noGrp="1"/>
          </p:cNvSpPr>
          <p:nvPr>
            <p:ph type="ftr" sz="quarter" idx="11"/>
          </p:nvPr>
        </p:nvSpPr>
        <p:spPr/>
        <p:txBody>
          <a:bodyPr/>
          <a:lstStyle/>
          <a:p>
            <a:r>
              <a:rPr lang="fi-FI"/>
              <a:t>26107 Etu ry - Erikoiskauppatutkimus</a:t>
            </a:r>
          </a:p>
        </p:txBody>
      </p:sp>
      <p:sp>
        <p:nvSpPr>
          <p:cNvPr id="4" name="Dian numeron paikkamerkki 3"/>
          <p:cNvSpPr>
            <a:spLocks noGrp="1"/>
          </p:cNvSpPr>
          <p:nvPr>
            <p:ph type="sldNum" sz="quarter" idx="12"/>
          </p:nvPr>
        </p:nvSpPr>
        <p:spPr/>
        <p:txBody>
          <a:bodyPr/>
          <a:lstStyle/>
          <a:p>
            <a:fld id="{45530FF3-944E-453D-AD86-280F662E2B3A}" type="slidenum">
              <a:rPr lang="fi-FI" smtClean="0"/>
              <a:t>‹#›</a:t>
            </a:fld>
            <a:endParaRPr lang="fi-FI"/>
          </a:p>
        </p:txBody>
      </p:sp>
    </p:spTree>
    <p:extLst>
      <p:ext uri="{BB962C8B-B14F-4D97-AF65-F5344CB8AC3E}">
        <p14:creationId xmlns:p14="http://schemas.microsoft.com/office/powerpoint/2010/main" val="3574190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fiikka 2/3">
    <p:spTree>
      <p:nvGrpSpPr>
        <p:cNvPr id="1" name=""/>
        <p:cNvGrpSpPr/>
        <p:nvPr/>
      </p:nvGrpSpPr>
      <p:grpSpPr>
        <a:xfrm>
          <a:off x="0" y="0"/>
          <a:ext cx="0" cy="0"/>
          <a:chOff x="0" y="0"/>
          <a:chExt cx="0" cy="0"/>
        </a:xfrm>
      </p:grpSpPr>
      <p:sp>
        <p:nvSpPr>
          <p:cNvPr id="5" name="Päivämäärän paikkamerkki 4"/>
          <p:cNvSpPr>
            <a:spLocks noGrp="1"/>
          </p:cNvSpPr>
          <p:nvPr>
            <p:ph type="dt" sz="half" idx="10"/>
          </p:nvPr>
        </p:nvSpPr>
        <p:spPr/>
        <p:txBody>
          <a:bodyPr/>
          <a:lstStyle/>
          <a:p>
            <a:r>
              <a:rPr lang="fi-FI"/>
              <a:t>28.9.2022</a:t>
            </a:r>
          </a:p>
        </p:txBody>
      </p:sp>
      <p:sp>
        <p:nvSpPr>
          <p:cNvPr id="6" name="Alatunnisteen paikkamerkki 5"/>
          <p:cNvSpPr>
            <a:spLocks noGrp="1"/>
          </p:cNvSpPr>
          <p:nvPr>
            <p:ph type="ftr" sz="quarter" idx="11"/>
          </p:nvPr>
        </p:nvSpPr>
        <p:spPr/>
        <p:txBody>
          <a:bodyPr/>
          <a:lstStyle/>
          <a:p>
            <a:r>
              <a:rPr lang="fi-FI"/>
              <a:t>26107 Etu ry - Erikoiskauppatutkimus</a:t>
            </a:r>
          </a:p>
        </p:txBody>
      </p:sp>
      <p:sp>
        <p:nvSpPr>
          <p:cNvPr id="7" name="Dian numeron paikkamerkki 6"/>
          <p:cNvSpPr>
            <a:spLocks noGrp="1"/>
          </p:cNvSpPr>
          <p:nvPr>
            <p:ph type="sldNum" sz="quarter" idx="12"/>
          </p:nvPr>
        </p:nvSpPr>
        <p:spPr/>
        <p:txBody>
          <a:bodyPr/>
          <a:lstStyle/>
          <a:p>
            <a:fld id="{45530FF3-944E-453D-AD86-280F662E2B3A}" type="slidenum">
              <a:rPr lang="fi-FI" smtClean="0"/>
              <a:t>‹#›</a:t>
            </a:fld>
            <a:endParaRPr lang="fi-FI"/>
          </a:p>
        </p:txBody>
      </p:sp>
      <p:sp>
        <p:nvSpPr>
          <p:cNvPr id="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
        <p:nvSpPr>
          <p:cNvPr id="9" name="Sisällön paikkamerkki 2"/>
          <p:cNvSpPr>
            <a:spLocks noGrp="1"/>
          </p:cNvSpPr>
          <p:nvPr>
            <p:ph idx="1" hasCustomPrompt="1"/>
          </p:nvPr>
        </p:nvSpPr>
        <p:spPr>
          <a:xfrm>
            <a:off x="653138" y="1335158"/>
            <a:ext cx="7864561" cy="4788000"/>
          </a:xfrm>
          <a:prstGeom prst="rect">
            <a:avLst/>
          </a:prstGeom>
        </p:spPr>
        <p:txBody>
          <a:bodyPr/>
          <a:lstStyle>
            <a:lvl1pPr marL="228600" indent="-228600">
              <a:buClr>
                <a:srgbClr val="E60F28"/>
              </a:buClr>
              <a:buFont typeface="Wingdings" panose="05000000000000000000" pitchFamily="2" charset="2"/>
              <a:buChar char="§"/>
              <a:defRPr sz="1600">
                <a:solidFill>
                  <a:schemeClr val="tx1">
                    <a:lumMod val="85000"/>
                    <a:lumOff val="15000"/>
                  </a:schemeClr>
                </a:solidFill>
                <a:latin typeface="+mj-lt"/>
              </a:defRPr>
            </a:lvl1pPr>
            <a:lvl2pPr marL="685800" indent="-228600">
              <a:buClr>
                <a:srgbClr val="E60F28"/>
              </a:buClr>
              <a:buFont typeface="Wingdings" panose="05000000000000000000" pitchFamily="2" charset="2"/>
              <a:buChar char="§"/>
              <a:defRPr sz="1400">
                <a:solidFill>
                  <a:schemeClr val="tx1">
                    <a:lumMod val="85000"/>
                    <a:lumOff val="15000"/>
                  </a:schemeClr>
                </a:solidFill>
                <a:latin typeface="+mj-lt"/>
              </a:defRPr>
            </a:lvl2pPr>
            <a:lvl3pPr marL="1143000" indent="-228600">
              <a:buClr>
                <a:srgbClr val="E60F28"/>
              </a:buClr>
              <a:buFont typeface="Wingdings" panose="05000000000000000000" pitchFamily="2" charset="2"/>
              <a:buChar char="§"/>
              <a:defRPr sz="1400">
                <a:solidFill>
                  <a:schemeClr val="tx1">
                    <a:lumMod val="85000"/>
                    <a:lumOff val="15000"/>
                  </a:schemeClr>
                </a:solidFill>
                <a:latin typeface="+mj-lt"/>
              </a:defRPr>
            </a:lvl3pPr>
            <a:lvl4pPr marL="1600200" indent="-228600">
              <a:buClr>
                <a:srgbClr val="E60F28"/>
              </a:buClr>
              <a:buFont typeface="Wingdings" panose="05000000000000000000" pitchFamily="2" charset="2"/>
              <a:buChar char="§"/>
              <a:defRPr sz="1400">
                <a:solidFill>
                  <a:schemeClr val="tx1">
                    <a:lumMod val="85000"/>
                    <a:lumOff val="15000"/>
                  </a:schemeClr>
                </a:solidFill>
                <a:latin typeface="+mj-lt"/>
              </a:defRPr>
            </a:lvl4pPr>
            <a:lvl5pPr marL="2057400" indent="-228600">
              <a:buClr>
                <a:srgbClr val="E60F28"/>
              </a:buClr>
              <a:buFont typeface="Wingdings" panose="05000000000000000000" pitchFamily="2" charset="2"/>
              <a:buChar cha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pic>
        <p:nvPicPr>
          <p:cNvPr id="11" name="Kuva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2" name="Sisällön paikkamerkki 2">
            <a:extLst>
              <a:ext uri="{FF2B5EF4-FFF2-40B4-BE49-F238E27FC236}">
                <a16:creationId xmlns:a16="http://schemas.microsoft.com/office/drawing/2014/main" id="{FA7C0ADE-4305-472F-B768-BF49CE224461}"/>
              </a:ext>
            </a:extLst>
          </p:cNvPr>
          <p:cNvSpPr>
            <a:spLocks noGrp="1"/>
          </p:cNvSpPr>
          <p:nvPr>
            <p:ph idx="13" hasCustomPrompt="1"/>
          </p:nvPr>
        </p:nvSpPr>
        <p:spPr>
          <a:xfrm>
            <a:off x="8688909" y="1335158"/>
            <a:ext cx="2997993" cy="5089289"/>
          </a:xfrm>
          <a:prstGeom prst="rect">
            <a:avLst/>
          </a:prstGeom>
        </p:spPr>
        <p:txBody>
          <a:bodyPr/>
          <a:lstStyle>
            <a:lvl1pPr marL="285750" indent="-285750">
              <a:buClr>
                <a:srgbClr val="FF0000"/>
              </a:buClr>
              <a:buFont typeface="Wingdings" panose="05000000000000000000" pitchFamily="2" charset="2"/>
              <a:buChar char="§"/>
              <a:defRPr sz="1600" baseline="0">
                <a:solidFill>
                  <a:schemeClr val="tx1"/>
                </a:solidFill>
                <a:latin typeface="+mj-lt"/>
              </a:defRPr>
            </a:lvl1pPr>
            <a:lvl2pPr marL="742950" marR="0" indent="-285750" algn="l" defTabSz="914400" rtl="0" eaLnBrk="1" fontAlgn="auto" latinLnBrk="0" hangingPunct="1">
              <a:lnSpc>
                <a:spcPct val="90000"/>
              </a:lnSpc>
              <a:spcBef>
                <a:spcPts val="500"/>
              </a:spcBef>
              <a:spcAft>
                <a:spcPts val="0"/>
              </a:spcAft>
              <a:buClr>
                <a:srgbClr val="E60F28"/>
              </a:buClr>
              <a:buSzTx/>
              <a:buFont typeface="Wingdings" panose="05000000000000000000" pitchFamily="2" charset="2"/>
              <a:buChar char="§"/>
              <a:tabLst/>
              <a:defRPr sz="1400">
                <a:solidFill>
                  <a:schemeClr val="tx1"/>
                </a:solidFill>
                <a:latin typeface="+mj-lt"/>
              </a:defRPr>
            </a:lvl2pPr>
            <a:lvl3pPr>
              <a:defRPr sz="1400">
                <a:solidFill>
                  <a:schemeClr val="tx1"/>
                </a:solidFill>
                <a:latin typeface="+mj-lt"/>
              </a:defRPr>
            </a:lvl3pPr>
            <a:lvl4pPr>
              <a:defRPr sz="1400">
                <a:solidFill>
                  <a:schemeClr val="tx1"/>
                </a:solidFill>
                <a:latin typeface="+mj-lt"/>
              </a:defRPr>
            </a:lvl4pPr>
            <a:lvl5pPr>
              <a:defRPr sz="1400">
                <a:solidFill>
                  <a:schemeClr val="tx1"/>
                </a:solidFill>
                <a:latin typeface="+mj-lt"/>
              </a:defRPr>
            </a:lvl5pPr>
          </a:lstStyle>
          <a:p>
            <a:pPr lvl="0"/>
            <a:r>
              <a:rPr lang="fi-FI"/>
              <a:t>Havaintoja grafiikasta</a:t>
            </a:r>
          </a:p>
          <a:p>
            <a:pPr lvl="1"/>
            <a:r>
              <a:rPr lang="fi-FI"/>
              <a:t>Toinen taso</a:t>
            </a:r>
          </a:p>
          <a:p>
            <a:pPr lvl="2"/>
            <a:r>
              <a:rPr lang="fi-FI"/>
              <a:t>Kolmas taso</a:t>
            </a:r>
          </a:p>
          <a:p>
            <a:pPr lvl="3"/>
            <a:r>
              <a:rPr lang="fi-FI"/>
              <a:t>Neljäs</a:t>
            </a:r>
          </a:p>
          <a:p>
            <a:pPr lvl="4"/>
            <a:r>
              <a:rPr lang="fi-FI"/>
              <a:t>Viides</a:t>
            </a:r>
          </a:p>
        </p:txBody>
      </p:sp>
    </p:spTree>
    <p:extLst>
      <p:ext uri="{BB962C8B-B14F-4D97-AF65-F5344CB8AC3E}">
        <p14:creationId xmlns:p14="http://schemas.microsoft.com/office/powerpoint/2010/main" val="1576655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ksi sisältökohdetta otsikoilla">
    <p:spTree>
      <p:nvGrpSpPr>
        <p:cNvPr id="1" name=""/>
        <p:cNvGrpSpPr/>
        <p:nvPr/>
      </p:nvGrpSpPr>
      <p:grpSpPr>
        <a:xfrm>
          <a:off x="0" y="0"/>
          <a:ext cx="0" cy="0"/>
          <a:chOff x="0" y="0"/>
          <a:chExt cx="0" cy="0"/>
        </a:xfrm>
      </p:grpSpPr>
      <p:sp>
        <p:nvSpPr>
          <p:cNvPr id="7" name="Päivämäärän paikkamerkki 6"/>
          <p:cNvSpPr>
            <a:spLocks noGrp="1"/>
          </p:cNvSpPr>
          <p:nvPr>
            <p:ph type="dt" sz="half" idx="10"/>
          </p:nvPr>
        </p:nvSpPr>
        <p:spPr/>
        <p:txBody>
          <a:bodyPr/>
          <a:lstStyle/>
          <a:p>
            <a:r>
              <a:rPr lang="fi-FI"/>
              <a:t>28.9.2022</a:t>
            </a:r>
          </a:p>
        </p:txBody>
      </p:sp>
      <p:sp>
        <p:nvSpPr>
          <p:cNvPr id="8" name="Alatunnisteen paikkamerkki 7"/>
          <p:cNvSpPr>
            <a:spLocks noGrp="1"/>
          </p:cNvSpPr>
          <p:nvPr>
            <p:ph type="ftr" sz="quarter" idx="11"/>
          </p:nvPr>
        </p:nvSpPr>
        <p:spPr/>
        <p:txBody>
          <a:bodyPr/>
          <a:lstStyle/>
          <a:p>
            <a:r>
              <a:rPr lang="fi-FI"/>
              <a:t>26107 Etu ry - Erikoiskauppatutkimus</a:t>
            </a:r>
          </a:p>
        </p:txBody>
      </p:sp>
      <p:sp>
        <p:nvSpPr>
          <p:cNvPr id="9" name="Dian numeron paikkamerkki 8"/>
          <p:cNvSpPr>
            <a:spLocks noGrp="1"/>
          </p:cNvSpPr>
          <p:nvPr>
            <p:ph type="sldNum" sz="quarter" idx="12"/>
          </p:nvPr>
        </p:nvSpPr>
        <p:spPr/>
        <p:txBody>
          <a:bodyPr/>
          <a:lstStyle/>
          <a:p>
            <a:fld id="{45530FF3-944E-453D-AD86-280F662E2B3A}" type="slidenum">
              <a:rPr lang="fi-FI" smtClean="0"/>
              <a:t>‹#›</a:t>
            </a:fld>
            <a:endParaRPr lang="fi-FI"/>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14" name="Tekstin paikkamerkki 2"/>
          <p:cNvSpPr>
            <a:spLocks noGrp="1"/>
          </p:cNvSpPr>
          <p:nvPr>
            <p:ph type="body" idx="1" hasCustomPrompt="1"/>
          </p:nvPr>
        </p:nvSpPr>
        <p:spPr>
          <a:xfrm>
            <a:off x="653138" y="1362705"/>
            <a:ext cx="5365210" cy="499346"/>
          </a:xfrm>
          <a:prstGeom prst="rect">
            <a:avLst/>
          </a:prstGeom>
        </p:spPr>
        <p:txBody>
          <a:bodyPr anchor="b"/>
          <a:lstStyle>
            <a:lvl1pPr marL="0" indent="0">
              <a:buNone/>
              <a:defRPr sz="1800" b="1">
                <a:solidFill>
                  <a:schemeClr val="tx1">
                    <a:lumMod val="85000"/>
                    <a:lumOff val="1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PALSTAN OTSIKKO, CALIBRI, KAIKKI ISOLLA</a:t>
            </a:r>
          </a:p>
        </p:txBody>
      </p:sp>
      <p:sp>
        <p:nvSpPr>
          <p:cNvPr id="15" name="Sisällön paikkamerkki 3"/>
          <p:cNvSpPr>
            <a:spLocks noGrp="1"/>
          </p:cNvSpPr>
          <p:nvPr>
            <p:ph sz="half" idx="2" hasCustomPrompt="1"/>
          </p:nvPr>
        </p:nvSpPr>
        <p:spPr>
          <a:xfrm>
            <a:off x="653138" y="2019412"/>
            <a:ext cx="5365210" cy="4305187"/>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Tekstin paikkamerkki 2"/>
          <p:cNvSpPr>
            <a:spLocks noGrp="1"/>
          </p:cNvSpPr>
          <p:nvPr>
            <p:ph type="body" idx="13" hasCustomPrompt="1"/>
          </p:nvPr>
        </p:nvSpPr>
        <p:spPr>
          <a:xfrm>
            <a:off x="6307182" y="1362705"/>
            <a:ext cx="5365210" cy="499346"/>
          </a:xfrm>
          <a:prstGeom prst="rect">
            <a:avLst/>
          </a:prstGeom>
        </p:spPr>
        <p:txBody>
          <a:bodyPr anchor="b"/>
          <a:lstStyle>
            <a:lvl1pPr marL="0" indent="0">
              <a:buNone/>
              <a:defRPr sz="1800" b="1">
                <a:solidFill>
                  <a:schemeClr val="tx1">
                    <a:lumMod val="85000"/>
                    <a:lumOff val="1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PALSTAN OTSIKKO, CALIBRI, KAIKKI ISOLLA</a:t>
            </a:r>
          </a:p>
        </p:txBody>
      </p:sp>
      <p:sp>
        <p:nvSpPr>
          <p:cNvPr id="17" name="Sisällön paikkamerkki 3"/>
          <p:cNvSpPr>
            <a:spLocks noGrp="1"/>
          </p:cNvSpPr>
          <p:nvPr>
            <p:ph sz="half" idx="14" hasCustomPrompt="1"/>
          </p:nvPr>
        </p:nvSpPr>
        <p:spPr>
          <a:xfrm>
            <a:off x="6307182" y="2019413"/>
            <a:ext cx="5365210" cy="4305186"/>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spTree>
    <p:extLst>
      <p:ext uri="{BB962C8B-B14F-4D97-AF65-F5344CB8AC3E}">
        <p14:creationId xmlns:p14="http://schemas.microsoft.com/office/powerpoint/2010/main" val="1127498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r>
              <a:rPr lang="fi-FI"/>
              <a:t>28.9.2022</a:t>
            </a:r>
          </a:p>
        </p:txBody>
      </p:sp>
      <p:sp>
        <p:nvSpPr>
          <p:cNvPr id="4" name="Alatunnisteen paikkamerkki 3"/>
          <p:cNvSpPr>
            <a:spLocks noGrp="1"/>
          </p:cNvSpPr>
          <p:nvPr>
            <p:ph type="ftr" sz="quarter" idx="11"/>
          </p:nvPr>
        </p:nvSpPr>
        <p:spPr/>
        <p:txBody>
          <a:bodyPr/>
          <a:lstStyle/>
          <a:p>
            <a:r>
              <a:rPr lang="fi-FI"/>
              <a:t>26107 Etu ry - Erikoiskauppatutkimus</a:t>
            </a:r>
          </a:p>
        </p:txBody>
      </p:sp>
      <p:sp>
        <p:nvSpPr>
          <p:cNvPr id="5" name="Dian numeron paikkamerkki 4"/>
          <p:cNvSpPr>
            <a:spLocks noGrp="1"/>
          </p:cNvSpPr>
          <p:nvPr>
            <p:ph type="sldNum" sz="quarter" idx="12"/>
          </p:nvPr>
        </p:nvSpPr>
        <p:spPr/>
        <p:txBody>
          <a:bodyPr/>
          <a:lstStyle/>
          <a:p>
            <a:fld id="{45530FF3-944E-453D-AD86-280F662E2B3A}" type="slidenum">
              <a:rPr lang="fi-FI" smtClean="0"/>
              <a:t>‹#›</a:t>
            </a:fld>
            <a:endParaRPr lang="fi-FI"/>
          </a:p>
        </p:txBody>
      </p:sp>
      <p:sp>
        <p:nvSpPr>
          <p:cNvPr id="6" name="Sisällön paikkamerkki 3"/>
          <p:cNvSpPr>
            <a:spLocks noGrp="1"/>
          </p:cNvSpPr>
          <p:nvPr>
            <p:ph sz="half" idx="2" hasCustomPrompt="1"/>
          </p:nvPr>
        </p:nvSpPr>
        <p:spPr>
          <a:xfrm>
            <a:off x="653138" y="1337701"/>
            <a:ext cx="5365210" cy="4932469"/>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Sisällön paikkamerkki 3"/>
          <p:cNvSpPr>
            <a:spLocks noGrp="1"/>
          </p:cNvSpPr>
          <p:nvPr>
            <p:ph sz="half" idx="14" hasCustomPrompt="1"/>
          </p:nvPr>
        </p:nvSpPr>
        <p:spPr>
          <a:xfrm>
            <a:off x="6307182" y="1337701"/>
            <a:ext cx="5365210" cy="4932469"/>
          </a:xfrm>
          <a:prstGeom prst="rect">
            <a:avLst/>
          </a:prstGeom>
        </p:spPr>
        <p:txBody>
          <a:bodyPr/>
          <a:lstStyle>
            <a:lvl1pPr>
              <a:defRPr sz="1600">
                <a:solidFill>
                  <a:schemeClr val="tx1">
                    <a:lumMod val="85000"/>
                    <a:lumOff val="15000"/>
                  </a:schemeClr>
                </a:solidFill>
                <a:latin typeface="+mj-lt"/>
              </a:defRPr>
            </a:lvl1pPr>
            <a:lvl2pPr>
              <a:defRPr sz="1400">
                <a:solidFill>
                  <a:schemeClr val="tx1">
                    <a:lumMod val="85000"/>
                    <a:lumOff val="15000"/>
                  </a:schemeClr>
                </a:solidFill>
                <a:latin typeface="+mj-lt"/>
              </a:defRPr>
            </a:lvl2pPr>
            <a:lvl3pPr>
              <a:defRPr sz="1400">
                <a:solidFill>
                  <a:schemeClr val="tx1">
                    <a:lumMod val="85000"/>
                    <a:lumOff val="15000"/>
                  </a:schemeClr>
                </a:solidFill>
                <a:latin typeface="+mj-lt"/>
              </a:defRPr>
            </a:lvl3pPr>
            <a:lvl4pPr>
              <a:defRPr sz="1400">
                <a:solidFill>
                  <a:schemeClr val="tx1">
                    <a:lumMod val="85000"/>
                    <a:lumOff val="15000"/>
                  </a:schemeClr>
                </a:solidFill>
                <a:latin typeface="+mj-lt"/>
              </a:defRPr>
            </a:lvl4pPr>
            <a:lvl5pPr>
              <a:defRPr sz="1400">
                <a:solidFill>
                  <a:schemeClr val="tx1">
                    <a:lumMod val="85000"/>
                    <a:lumOff val="15000"/>
                  </a:schemeClr>
                </a:solidFill>
                <a:latin typeface="+mj-lt"/>
              </a:defRPr>
            </a:lvl5pPr>
          </a:lstStyle>
          <a:p>
            <a:pPr lvl="0"/>
            <a:r>
              <a:rPr lang="fi-FI" dirty="0"/>
              <a:t>Ensimmäinen taso, </a:t>
            </a:r>
            <a:r>
              <a:rPr lang="fi-FI" dirty="0" err="1"/>
              <a:t>Calibri</a:t>
            </a:r>
            <a:r>
              <a:rPr lang="fi-FI" dirty="0"/>
              <a:t> </a:t>
            </a:r>
            <a:r>
              <a:rPr lang="fi-FI" dirty="0" err="1"/>
              <a:t>Light</a:t>
            </a:r>
            <a:endParaRPr lang="fi-FI" dirty="0"/>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Otsikko 1"/>
          <p:cNvSpPr>
            <a:spLocks noGrp="1"/>
          </p:cNvSpPr>
          <p:nvPr>
            <p:ph type="title" hasCustomPrompt="1"/>
          </p:nvPr>
        </p:nvSpPr>
        <p:spPr>
          <a:xfrm>
            <a:off x="653137" y="582697"/>
            <a:ext cx="11033765" cy="622647"/>
          </a:xfrm>
          <a:prstGeom prst="rect">
            <a:avLst/>
          </a:prstGeom>
        </p:spPr>
        <p:txBody>
          <a:bodyPr>
            <a:normAutofit/>
          </a:bodyPr>
          <a:lstStyle>
            <a:lvl1pPr>
              <a:defRPr sz="3200" baseline="0">
                <a:solidFill>
                  <a:schemeClr val="tx1">
                    <a:lumMod val="85000"/>
                    <a:lumOff val="15000"/>
                  </a:schemeClr>
                </a:solidFill>
                <a:latin typeface="+mj-lt"/>
              </a:defRPr>
            </a:lvl1pPr>
          </a:lstStyle>
          <a:p>
            <a:r>
              <a:rPr lang="fi-FI" dirty="0"/>
              <a:t>Dian otsikko, </a:t>
            </a:r>
            <a:r>
              <a:rPr lang="fi-FI" dirty="0" err="1"/>
              <a:t>Calibri</a:t>
            </a:r>
            <a:r>
              <a:rPr lang="fi-FI" dirty="0"/>
              <a:t> </a:t>
            </a:r>
            <a:r>
              <a:rPr lang="fi-FI" dirty="0" err="1"/>
              <a:t>Light</a:t>
            </a:r>
            <a:endParaRPr lang="fi-FI" dirty="0"/>
          </a:p>
        </p:txBody>
      </p:sp>
      <p:pic>
        <p:nvPicPr>
          <p:cNvPr id="9" name="Kuva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Tree>
    <p:extLst>
      <p:ext uri="{BB962C8B-B14F-4D97-AF65-F5344CB8AC3E}">
        <p14:creationId xmlns:p14="http://schemas.microsoft.com/office/powerpoint/2010/main" val="94393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otsikko, vaatii taustakuvan">
    <p:spTree>
      <p:nvGrpSpPr>
        <p:cNvPr id="1" name=""/>
        <p:cNvGrpSpPr/>
        <p:nvPr/>
      </p:nvGrpSpPr>
      <p:grpSpPr>
        <a:xfrm>
          <a:off x="0" y="0"/>
          <a:ext cx="0" cy="0"/>
          <a:chOff x="0" y="0"/>
          <a:chExt cx="0" cy="0"/>
        </a:xfrm>
      </p:grpSpPr>
      <p:sp>
        <p:nvSpPr>
          <p:cNvPr id="8" name="Suorakulmio 7"/>
          <p:cNvSpPr/>
          <p:nvPr userDrawn="1"/>
        </p:nvSpPr>
        <p:spPr>
          <a:xfrm>
            <a:off x="0" y="0"/>
            <a:ext cx="12192000" cy="6858000"/>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9" name="Otsikko 1"/>
          <p:cNvSpPr>
            <a:spLocks noGrp="1"/>
          </p:cNvSpPr>
          <p:nvPr>
            <p:ph type="ctrTitle" hasCustomPrompt="1"/>
          </p:nvPr>
        </p:nvSpPr>
        <p:spPr>
          <a:xfrm>
            <a:off x="1875064" y="2533073"/>
            <a:ext cx="8441873" cy="1791855"/>
          </a:xfrm>
        </p:spPr>
        <p:txBody>
          <a:bodyPr anchor="ctr">
            <a:normAutofit/>
          </a:bodyPr>
          <a:lstStyle>
            <a:lvl1pPr algn="ctr">
              <a:defRPr sz="6000" i="0" baseline="0">
                <a:solidFill>
                  <a:schemeClr val="bg1"/>
                </a:solidFill>
              </a:defRPr>
            </a:lvl1pPr>
          </a:lstStyle>
          <a:p>
            <a:r>
              <a:rPr lang="fi-FI" dirty="0"/>
              <a:t>Väliotsikko</a:t>
            </a:r>
          </a:p>
        </p:txBody>
      </p:sp>
    </p:spTree>
    <p:extLst>
      <p:ext uri="{BB962C8B-B14F-4D97-AF65-F5344CB8AC3E}">
        <p14:creationId xmlns:p14="http://schemas.microsoft.com/office/powerpoint/2010/main" val="106538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otsikko vaale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r>
              <a:rPr lang="fi-FI"/>
              <a:t>28.9.2022</a:t>
            </a:r>
          </a:p>
        </p:txBody>
      </p:sp>
      <p:sp>
        <p:nvSpPr>
          <p:cNvPr id="5" name="Alatunnisteen paikkamerkki 4"/>
          <p:cNvSpPr>
            <a:spLocks noGrp="1"/>
          </p:cNvSpPr>
          <p:nvPr>
            <p:ph type="ftr" sz="quarter" idx="11"/>
          </p:nvPr>
        </p:nvSpPr>
        <p:spPr/>
        <p:txBody>
          <a:bodyPr/>
          <a:lstStyle/>
          <a:p>
            <a:r>
              <a:rPr lang="fi-FI"/>
              <a:t>26107 Etu ry - Erikoiskauppatutkimus</a:t>
            </a:r>
          </a:p>
        </p:txBody>
      </p:sp>
      <p:sp>
        <p:nvSpPr>
          <p:cNvPr id="6" name="Dian numeron paikkamerkki 5"/>
          <p:cNvSpPr>
            <a:spLocks noGrp="1"/>
          </p:cNvSpPr>
          <p:nvPr>
            <p:ph type="sldNum" sz="quarter" idx="12"/>
          </p:nvPr>
        </p:nvSpPr>
        <p:spPr/>
        <p:txBody>
          <a:bodyPr/>
          <a:lstStyle/>
          <a:p>
            <a:fld id="{45530FF3-944E-453D-AD86-280F662E2B3A}"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 y="1599"/>
            <a:ext cx="1442197" cy="320168"/>
          </a:xfrm>
          <a:prstGeom prst="rect">
            <a:avLst/>
          </a:prstGeom>
        </p:spPr>
      </p:pic>
      <p:sp>
        <p:nvSpPr>
          <p:cNvPr id="8" name="Otsikko 1"/>
          <p:cNvSpPr>
            <a:spLocks noGrp="1"/>
          </p:cNvSpPr>
          <p:nvPr>
            <p:ph type="ctrTitle" hasCustomPrompt="1"/>
          </p:nvPr>
        </p:nvSpPr>
        <p:spPr>
          <a:xfrm>
            <a:off x="2676939" y="2706778"/>
            <a:ext cx="6838122" cy="1444445"/>
          </a:xfrm>
          <a:solidFill>
            <a:schemeClr val="tx1">
              <a:lumMod val="85000"/>
              <a:lumOff val="15000"/>
              <a:alpha val="90000"/>
            </a:schemeClr>
          </a:solidFill>
        </p:spPr>
        <p:txBody>
          <a:bodyPr anchor="ctr">
            <a:normAutofit/>
          </a:bodyPr>
          <a:lstStyle>
            <a:lvl1pPr algn="ctr">
              <a:defRPr sz="6000" i="0" baseline="0">
                <a:solidFill>
                  <a:schemeClr val="bg1"/>
                </a:solidFill>
              </a:defRPr>
            </a:lvl1pPr>
          </a:lstStyle>
          <a:p>
            <a:r>
              <a:rPr lang="fi-FI" dirty="0"/>
              <a:t>Väliotsikko</a:t>
            </a:r>
          </a:p>
        </p:txBody>
      </p:sp>
    </p:spTree>
    <p:extLst>
      <p:ext uri="{BB962C8B-B14F-4D97-AF65-F5344CB8AC3E}">
        <p14:creationId xmlns:p14="http://schemas.microsoft.com/office/powerpoint/2010/main" val="4006768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4156" y="6547757"/>
            <a:ext cx="1134835" cy="271686"/>
          </a:xfrm>
          <a:prstGeom prst="rect">
            <a:avLst/>
          </a:prstGeom>
        </p:spPr>
        <p:txBody>
          <a:bodyPr vert="horz" lIns="91440" tIns="45720" rIns="91440" bIns="45720" rtlCol="0" anchor="b"/>
          <a:lstStyle>
            <a:lvl1pPr algn="ctr">
              <a:defRPr sz="1050">
                <a:solidFill>
                  <a:schemeClr val="tx1">
                    <a:tint val="75000"/>
                  </a:schemeClr>
                </a:solidFill>
              </a:defRPr>
            </a:lvl1pPr>
          </a:lstStyle>
          <a:p>
            <a:r>
              <a:rPr lang="fi-FI"/>
              <a:t>28.9.2022</a:t>
            </a:r>
            <a:endParaRPr lang="fi-FI" dirty="0"/>
          </a:p>
        </p:txBody>
      </p:sp>
      <p:sp>
        <p:nvSpPr>
          <p:cNvPr id="5" name="Alatunnisteen paikkamerkki 4"/>
          <p:cNvSpPr>
            <a:spLocks noGrp="1"/>
          </p:cNvSpPr>
          <p:nvPr>
            <p:ph type="ftr" sz="quarter" idx="3"/>
          </p:nvPr>
        </p:nvSpPr>
        <p:spPr>
          <a:xfrm>
            <a:off x="1778081" y="6547756"/>
            <a:ext cx="5415062" cy="271686"/>
          </a:xfrm>
          <a:prstGeom prst="rect">
            <a:avLst/>
          </a:prstGeom>
        </p:spPr>
        <p:txBody>
          <a:bodyPr vert="horz" lIns="91440" tIns="45720" rIns="91440" bIns="45720" rtlCol="0" anchor="b"/>
          <a:lstStyle>
            <a:lvl1pPr algn="l">
              <a:defRPr sz="1050">
                <a:solidFill>
                  <a:schemeClr val="tx1">
                    <a:tint val="75000"/>
                  </a:schemeClr>
                </a:solidFill>
              </a:defRPr>
            </a:lvl1pPr>
          </a:lstStyle>
          <a:p>
            <a:r>
              <a:rPr lang="fi-FI"/>
              <a:t>26107 Etu ry - Erikoiskauppatutkimus</a:t>
            </a:r>
            <a:endParaRPr lang="fi-FI" dirty="0"/>
          </a:p>
        </p:txBody>
      </p:sp>
      <p:sp>
        <p:nvSpPr>
          <p:cNvPr id="6" name="Dian numeron paikkamerkki 5"/>
          <p:cNvSpPr>
            <a:spLocks noGrp="1"/>
          </p:cNvSpPr>
          <p:nvPr>
            <p:ph type="sldNum" sz="quarter" idx="4"/>
          </p:nvPr>
        </p:nvSpPr>
        <p:spPr>
          <a:xfrm>
            <a:off x="24494" y="6547757"/>
            <a:ext cx="537801" cy="271686"/>
          </a:xfrm>
          <a:prstGeom prst="rect">
            <a:avLst/>
          </a:prstGeom>
        </p:spPr>
        <p:txBody>
          <a:bodyPr vert="horz" lIns="91440" tIns="45720" rIns="91440" bIns="45720" rtlCol="0" anchor="b"/>
          <a:lstStyle>
            <a:lvl1pPr algn="r">
              <a:defRPr sz="1050">
                <a:solidFill>
                  <a:schemeClr val="tx1">
                    <a:tint val="75000"/>
                  </a:schemeClr>
                </a:solidFill>
              </a:defRPr>
            </a:lvl1pPr>
          </a:lstStyle>
          <a:p>
            <a:fld id="{45530FF3-944E-453D-AD86-280F662E2B3A}" type="slidenum">
              <a:rPr lang="fi-FI" smtClean="0"/>
              <a:pPr/>
              <a:t>‹#›</a:t>
            </a:fld>
            <a:endParaRPr lang="fi-FI"/>
          </a:p>
        </p:txBody>
      </p:sp>
    </p:spTree>
    <p:extLst>
      <p:ext uri="{BB962C8B-B14F-4D97-AF65-F5344CB8AC3E}">
        <p14:creationId xmlns:p14="http://schemas.microsoft.com/office/powerpoint/2010/main" val="4046764722"/>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1" r:id="rId3"/>
    <p:sldLayoutId id="2147483650" r:id="rId4"/>
    <p:sldLayoutId id="2147483652" r:id="rId5"/>
    <p:sldLayoutId id="2147483653" r:id="rId6"/>
    <p:sldLayoutId id="2147483654" r:id="rId7"/>
    <p:sldLayoutId id="2147483662" r:id="rId8"/>
    <p:sldLayoutId id="2147483663" r:id="rId9"/>
    <p:sldLayoutId id="2147483655" r:id="rId10"/>
    <p:sldLayoutId id="2147483661" r:id="rId11"/>
  </p:sldLayoutIdLst>
  <p:hf hdr="0"/>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60F28"/>
        </a:buClr>
        <a:buFont typeface="Wingdings" panose="05000000000000000000" pitchFamily="2" charset="2"/>
        <a:buChar char="§"/>
        <a:defRPr sz="2800" kern="120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Clr>
          <a:srgbClr val="E60F28"/>
        </a:buClr>
        <a:buFont typeface="Wingdings" panose="05000000000000000000" pitchFamily="2" charset="2"/>
        <a:buChar char="§"/>
        <a:defRPr sz="2400" kern="120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rgbClr val="E60F28"/>
        </a:buClr>
        <a:buFont typeface="Wingdings" panose="05000000000000000000" pitchFamily="2" charset="2"/>
        <a:buChar char="§"/>
        <a:defRPr sz="2000" kern="120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rgbClr val="E60F28"/>
        </a:buClr>
        <a:buFont typeface="Wingdings" panose="05000000000000000000" pitchFamily="2" charset="2"/>
        <a:buChar char="§"/>
        <a:defRPr sz="1800" kern="120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rgbClr val="E60F28"/>
        </a:buClr>
        <a:buFont typeface="Wingdings" panose="05000000000000000000" pitchFamily="2" charset="2"/>
        <a:buChar char="§"/>
        <a:defRPr sz="1800" kern="120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4156" y="6547757"/>
            <a:ext cx="1134835" cy="271686"/>
          </a:xfrm>
          <a:prstGeom prst="rect">
            <a:avLst/>
          </a:prstGeom>
        </p:spPr>
        <p:txBody>
          <a:bodyPr vert="horz" lIns="91440" tIns="45720" rIns="91440" bIns="45720" rtlCol="0" anchor="b"/>
          <a:lstStyle>
            <a:lvl1pPr algn="ctr">
              <a:defRPr sz="1050">
                <a:solidFill>
                  <a:schemeClr val="tx1">
                    <a:tint val="75000"/>
                  </a:schemeClr>
                </a:solidFill>
              </a:defRPr>
            </a:lvl1pPr>
          </a:lstStyle>
          <a:p>
            <a:r>
              <a:rPr lang="fi-FI"/>
              <a:t>28.9.2022</a:t>
            </a:r>
            <a:endParaRPr lang="fi-FI" dirty="0"/>
          </a:p>
        </p:txBody>
      </p:sp>
      <p:sp>
        <p:nvSpPr>
          <p:cNvPr id="5" name="Alatunnisteen paikkamerkki 4"/>
          <p:cNvSpPr>
            <a:spLocks noGrp="1"/>
          </p:cNvSpPr>
          <p:nvPr>
            <p:ph type="ftr" sz="quarter" idx="3"/>
          </p:nvPr>
        </p:nvSpPr>
        <p:spPr>
          <a:xfrm>
            <a:off x="1778081" y="6547756"/>
            <a:ext cx="5415062" cy="271686"/>
          </a:xfrm>
          <a:prstGeom prst="rect">
            <a:avLst/>
          </a:prstGeom>
        </p:spPr>
        <p:txBody>
          <a:bodyPr vert="horz" lIns="91440" tIns="45720" rIns="91440" bIns="45720" rtlCol="0" anchor="b"/>
          <a:lstStyle>
            <a:lvl1pPr algn="l">
              <a:defRPr sz="1050">
                <a:solidFill>
                  <a:schemeClr val="tx1">
                    <a:tint val="75000"/>
                  </a:schemeClr>
                </a:solidFill>
              </a:defRPr>
            </a:lvl1pPr>
          </a:lstStyle>
          <a:p>
            <a:r>
              <a:rPr lang="fi-FI"/>
              <a:t>26107 Etu ry - Erikoiskauppatutkimus</a:t>
            </a:r>
            <a:endParaRPr lang="fi-FI" dirty="0"/>
          </a:p>
        </p:txBody>
      </p:sp>
      <p:sp>
        <p:nvSpPr>
          <p:cNvPr id="6" name="Dian numeron paikkamerkki 5"/>
          <p:cNvSpPr>
            <a:spLocks noGrp="1"/>
          </p:cNvSpPr>
          <p:nvPr>
            <p:ph type="sldNum" sz="quarter" idx="4"/>
          </p:nvPr>
        </p:nvSpPr>
        <p:spPr>
          <a:xfrm>
            <a:off x="24494" y="6547757"/>
            <a:ext cx="537801" cy="271686"/>
          </a:xfrm>
          <a:prstGeom prst="rect">
            <a:avLst/>
          </a:prstGeom>
        </p:spPr>
        <p:txBody>
          <a:bodyPr vert="horz" lIns="91440" tIns="45720" rIns="91440" bIns="45720" rtlCol="0" anchor="b"/>
          <a:lstStyle>
            <a:lvl1pPr algn="r">
              <a:defRPr sz="1050">
                <a:solidFill>
                  <a:schemeClr val="tx1">
                    <a:tint val="75000"/>
                  </a:schemeClr>
                </a:solidFill>
              </a:defRPr>
            </a:lvl1pPr>
          </a:lstStyle>
          <a:p>
            <a:fld id="{45530FF3-944E-453D-AD86-280F662E2B3A}" type="slidenum">
              <a:rPr lang="fi-FI" smtClean="0"/>
              <a:pPr/>
              <a:t>‹#›</a:t>
            </a:fld>
            <a:endParaRPr lang="fi-FI"/>
          </a:p>
        </p:txBody>
      </p:sp>
    </p:spTree>
    <p:extLst>
      <p:ext uri="{BB962C8B-B14F-4D97-AF65-F5344CB8AC3E}">
        <p14:creationId xmlns:p14="http://schemas.microsoft.com/office/powerpoint/2010/main" val="239064865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hdr="0"/>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60F28"/>
        </a:buClr>
        <a:buFont typeface="Wingdings" panose="05000000000000000000" pitchFamily="2" charset="2"/>
        <a:buChar char="§"/>
        <a:defRPr sz="2800" kern="120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Clr>
          <a:srgbClr val="E60F28"/>
        </a:buClr>
        <a:buFont typeface="Wingdings" panose="05000000000000000000" pitchFamily="2" charset="2"/>
        <a:buChar char="§"/>
        <a:defRPr sz="2400" kern="120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rgbClr val="E60F28"/>
        </a:buClr>
        <a:buFont typeface="Wingdings" panose="05000000000000000000" pitchFamily="2" charset="2"/>
        <a:buChar char="§"/>
        <a:defRPr sz="2000" kern="120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rgbClr val="E60F28"/>
        </a:buClr>
        <a:buFont typeface="Wingdings" panose="05000000000000000000" pitchFamily="2" charset="2"/>
        <a:buChar char="§"/>
        <a:defRPr sz="1800" kern="120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rgbClr val="E60F28"/>
        </a:buClr>
        <a:buFont typeface="Wingdings" panose="05000000000000000000" pitchFamily="2" charset="2"/>
        <a:buChar char="§"/>
        <a:defRPr sz="1800" kern="120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4156" y="6547757"/>
            <a:ext cx="1134835" cy="271686"/>
          </a:xfrm>
          <a:prstGeom prst="rect">
            <a:avLst/>
          </a:prstGeom>
        </p:spPr>
        <p:txBody>
          <a:bodyPr vert="horz" lIns="91440" tIns="45720" rIns="91440" bIns="45720" rtlCol="0" anchor="b"/>
          <a:lstStyle>
            <a:lvl1pPr algn="ctr">
              <a:defRPr sz="1050">
                <a:solidFill>
                  <a:schemeClr val="tx1">
                    <a:tint val="75000"/>
                  </a:schemeClr>
                </a:solidFill>
              </a:defRPr>
            </a:lvl1pPr>
          </a:lstStyle>
          <a:p>
            <a:r>
              <a:rPr lang="fi-FI"/>
              <a:t>28.9.2022</a:t>
            </a:r>
            <a:endParaRPr lang="fi-FI" dirty="0"/>
          </a:p>
        </p:txBody>
      </p:sp>
      <p:sp>
        <p:nvSpPr>
          <p:cNvPr id="5" name="Alatunnisteen paikkamerkki 4"/>
          <p:cNvSpPr>
            <a:spLocks noGrp="1"/>
          </p:cNvSpPr>
          <p:nvPr>
            <p:ph type="ftr" sz="quarter" idx="3"/>
          </p:nvPr>
        </p:nvSpPr>
        <p:spPr>
          <a:xfrm>
            <a:off x="1778081" y="6547756"/>
            <a:ext cx="5415062" cy="271686"/>
          </a:xfrm>
          <a:prstGeom prst="rect">
            <a:avLst/>
          </a:prstGeom>
        </p:spPr>
        <p:txBody>
          <a:bodyPr vert="horz" lIns="91440" tIns="45720" rIns="91440" bIns="45720" rtlCol="0" anchor="b"/>
          <a:lstStyle>
            <a:lvl1pPr algn="l">
              <a:defRPr sz="1050">
                <a:solidFill>
                  <a:schemeClr val="tx1">
                    <a:tint val="75000"/>
                  </a:schemeClr>
                </a:solidFill>
              </a:defRPr>
            </a:lvl1pPr>
          </a:lstStyle>
          <a:p>
            <a:r>
              <a:rPr lang="fi-FI"/>
              <a:t>26107 Etu ry - Erikoiskauppatutkimus</a:t>
            </a:r>
            <a:endParaRPr lang="fi-FI" dirty="0"/>
          </a:p>
        </p:txBody>
      </p:sp>
      <p:sp>
        <p:nvSpPr>
          <p:cNvPr id="6" name="Dian numeron paikkamerkki 5"/>
          <p:cNvSpPr>
            <a:spLocks noGrp="1"/>
          </p:cNvSpPr>
          <p:nvPr>
            <p:ph type="sldNum" sz="quarter" idx="4"/>
          </p:nvPr>
        </p:nvSpPr>
        <p:spPr>
          <a:xfrm>
            <a:off x="24494" y="6547757"/>
            <a:ext cx="537801" cy="271686"/>
          </a:xfrm>
          <a:prstGeom prst="rect">
            <a:avLst/>
          </a:prstGeom>
        </p:spPr>
        <p:txBody>
          <a:bodyPr vert="horz" lIns="91440" tIns="45720" rIns="91440" bIns="45720" rtlCol="0" anchor="b"/>
          <a:lstStyle>
            <a:lvl1pPr algn="r">
              <a:defRPr sz="1050">
                <a:solidFill>
                  <a:schemeClr val="tx1">
                    <a:tint val="75000"/>
                  </a:schemeClr>
                </a:solidFill>
              </a:defRPr>
            </a:lvl1pPr>
          </a:lstStyle>
          <a:p>
            <a:fld id="{45530FF3-944E-453D-AD86-280F662E2B3A}" type="slidenum">
              <a:rPr lang="fi-FI" smtClean="0"/>
              <a:pPr/>
              <a:t>‹#›</a:t>
            </a:fld>
            <a:endParaRPr lang="fi-FI"/>
          </a:p>
        </p:txBody>
      </p:sp>
    </p:spTree>
    <p:extLst>
      <p:ext uri="{BB962C8B-B14F-4D97-AF65-F5344CB8AC3E}">
        <p14:creationId xmlns:p14="http://schemas.microsoft.com/office/powerpoint/2010/main" val="121211783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60F28"/>
        </a:buClr>
        <a:buFont typeface="Wingdings" panose="05000000000000000000" pitchFamily="2" charset="2"/>
        <a:buChar char="§"/>
        <a:defRPr sz="2800" kern="120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Clr>
          <a:srgbClr val="E60F28"/>
        </a:buClr>
        <a:buFont typeface="Wingdings" panose="05000000000000000000" pitchFamily="2" charset="2"/>
        <a:buChar char="§"/>
        <a:defRPr sz="2400" kern="120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rgbClr val="E60F28"/>
        </a:buClr>
        <a:buFont typeface="Wingdings" panose="05000000000000000000" pitchFamily="2" charset="2"/>
        <a:buChar char="§"/>
        <a:defRPr sz="2000" kern="120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rgbClr val="E60F28"/>
        </a:buClr>
        <a:buFont typeface="Wingdings" panose="05000000000000000000" pitchFamily="2" charset="2"/>
        <a:buChar char="§"/>
        <a:defRPr sz="1800" kern="120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rgbClr val="E60F28"/>
        </a:buClr>
        <a:buFont typeface="Wingdings" panose="05000000000000000000" pitchFamily="2" charset="2"/>
        <a:buChar char="§"/>
        <a:defRPr sz="1800" kern="120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4156" y="6547757"/>
            <a:ext cx="1134835" cy="271686"/>
          </a:xfrm>
          <a:prstGeom prst="rect">
            <a:avLst/>
          </a:prstGeom>
        </p:spPr>
        <p:txBody>
          <a:bodyPr vert="horz" lIns="91440" tIns="45720" rIns="91440" bIns="45720" rtlCol="0" anchor="b"/>
          <a:lstStyle>
            <a:lvl1pPr algn="ctr">
              <a:defRPr sz="1050">
                <a:solidFill>
                  <a:schemeClr val="tx1">
                    <a:tint val="75000"/>
                  </a:schemeClr>
                </a:solidFill>
              </a:defRPr>
            </a:lvl1pPr>
          </a:lstStyle>
          <a:p>
            <a:r>
              <a:rPr lang="fi-FI"/>
              <a:t>28.9.2022</a:t>
            </a:r>
            <a:endParaRPr lang="fi-FI" dirty="0"/>
          </a:p>
        </p:txBody>
      </p:sp>
      <p:sp>
        <p:nvSpPr>
          <p:cNvPr id="5" name="Alatunnisteen paikkamerkki 4"/>
          <p:cNvSpPr>
            <a:spLocks noGrp="1"/>
          </p:cNvSpPr>
          <p:nvPr>
            <p:ph type="ftr" sz="quarter" idx="3"/>
          </p:nvPr>
        </p:nvSpPr>
        <p:spPr>
          <a:xfrm>
            <a:off x="1778081" y="6547756"/>
            <a:ext cx="5415062" cy="271686"/>
          </a:xfrm>
          <a:prstGeom prst="rect">
            <a:avLst/>
          </a:prstGeom>
        </p:spPr>
        <p:txBody>
          <a:bodyPr vert="horz" lIns="91440" tIns="45720" rIns="91440" bIns="45720" rtlCol="0" anchor="b"/>
          <a:lstStyle>
            <a:lvl1pPr algn="l">
              <a:defRPr sz="1050">
                <a:solidFill>
                  <a:schemeClr val="tx1">
                    <a:tint val="75000"/>
                  </a:schemeClr>
                </a:solidFill>
              </a:defRPr>
            </a:lvl1pPr>
          </a:lstStyle>
          <a:p>
            <a:r>
              <a:rPr lang="fi-FI"/>
              <a:t>26107 Etu ry - Erikoiskauppatutkimus</a:t>
            </a:r>
            <a:endParaRPr lang="fi-FI" dirty="0"/>
          </a:p>
        </p:txBody>
      </p:sp>
      <p:sp>
        <p:nvSpPr>
          <p:cNvPr id="6" name="Dian numeron paikkamerkki 5"/>
          <p:cNvSpPr>
            <a:spLocks noGrp="1"/>
          </p:cNvSpPr>
          <p:nvPr>
            <p:ph type="sldNum" sz="quarter" idx="4"/>
          </p:nvPr>
        </p:nvSpPr>
        <p:spPr>
          <a:xfrm>
            <a:off x="24494" y="6547757"/>
            <a:ext cx="537801" cy="271686"/>
          </a:xfrm>
          <a:prstGeom prst="rect">
            <a:avLst/>
          </a:prstGeom>
        </p:spPr>
        <p:txBody>
          <a:bodyPr vert="horz" lIns="91440" tIns="45720" rIns="91440" bIns="45720" rtlCol="0" anchor="b"/>
          <a:lstStyle>
            <a:lvl1pPr algn="r">
              <a:defRPr sz="1050">
                <a:solidFill>
                  <a:schemeClr val="tx1">
                    <a:tint val="75000"/>
                  </a:schemeClr>
                </a:solidFill>
              </a:defRPr>
            </a:lvl1pPr>
          </a:lstStyle>
          <a:p>
            <a:fld id="{45530FF3-944E-453D-AD86-280F662E2B3A}" type="slidenum">
              <a:rPr lang="fi-FI" smtClean="0"/>
              <a:pPr/>
              <a:t>‹#›</a:t>
            </a:fld>
            <a:endParaRPr lang="fi-FI"/>
          </a:p>
        </p:txBody>
      </p:sp>
    </p:spTree>
    <p:extLst>
      <p:ext uri="{BB962C8B-B14F-4D97-AF65-F5344CB8AC3E}">
        <p14:creationId xmlns:p14="http://schemas.microsoft.com/office/powerpoint/2010/main" val="339826452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60F28"/>
        </a:buClr>
        <a:buFont typeface="Wingdings" panose="05000000000000000000" pitchFamily="2" charset="2"/>
        <a:buChar char="§"/>
        <a:defRPr sz="2800" kern="120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Clr>
          <a:srgbClr val="E60F28"/>
        </a:buClr>
        <a:buFont typeface="Wingdings" panose="05000000000000000000" pitchFamily="2" charset="2"/>
        <a:buChar char="§"/>
        <a:defRPr sz="2400" kern="120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rgbClr val="E60F28"/>
        </a:buClr>
        <a:buFont typeface="Wingdings" panose="05000000000000000000" pitchFamily="2" charset="2"/>
        <a:buChar char="§"/>
        <a:defRPr sz="2000" kern="120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rgbClr val="E60F28"/>
        </a:buClr>
        <a:buFont typeface="Wingdings" panose="05000000000000000000" pitchFamily="2" charset="2"/>
        <a:buChar char="§"/>
        <a:defRPr sz="1800" kern="120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rgbClr val="E60F28"/>
        </a:buClr>
        <a:buFont typeface="Wingdings" panose="05000000000000000000" pitchFamily="2" charset="2"/>
        <a:buChar char="§"/>
        <a:defRPr sz="1800" kern="120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chart" Target="../charts/char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chart" Target="../charts/char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37.xml"/><Relationship Id="rId1" Type="http://schemas.openxmlformats.org/officeDocument/2006/relationships/tags" Target="../tags/tag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chart" Target="../charts/char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chart" Target="../charts/char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37.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chart" Target="../charts/char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Layout" Target="../slideLayouts/slideLayout37.xml"/><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hyperlink" Target="mailto:katja.sipponen@taloustutkimus.fi" TargetMode="External"/><Relationship Id="rId2"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chart" Target="../charts/char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37.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chart" Target="../charts/char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Layout" Target="../slideLayouts/slideLayout37.xml"/><Relationship Id="rId1" Type="http://schemas.openxmlformats.org/officeDocument/2006/relationships/tags" Target="../tags/tag38.xml"/><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slideLayout" Target="../slideLayouts/slideLayout38.xml"/><Relationship Id="rId1" Type="http://schemas.openxmlformats.org/officeDocument/2006/relationships/tags" Target="../tags/tag3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chart" Target="../charts/char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slideLayout" Target="../slideLayouts/slideLayout37.xml"/><Relationship Id="rId1" Type="http://schemas.openxmlformats.org/officeDocument/2006/relationships/tags" Target="../tags/tag42.xml"/></Relationships>
</file>

<file path=ppt/slides/_rels/slide28.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chart" Target="../charts/chart27.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chart" Target="../charts/chart28.xml"/></Relationships>
</file>

<file path=ppt/slides/_rels/slide31.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chart" Target="../charts/chart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Layout" Target="../slideLayouts/slideLayout37.xml"/><Relationship Id="rId1" Type="http://schemas.openxmlformats.org/officeDocument/2006/relationships/tags" Target="../tags/tag60.xml"/><Relationship Id="rId4" Type="http://schemas.openxmlformats.org/officeDocument/2006/relationships/image" Target="../media/image25.emf"/></Relationships>
</file>

<file path=ppt/slides/_rels/slide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Layout" Target="../slideLayouts/slideLayout37.xml"/><Relationship Id="rId1" Type="http://schemas.openxmlformats.org/officeDocument/2006/relationships/tags" Target="../tags/tag61.xml"/><Relationship Id="rId4" Type="http://schemas.openxmlformats.org/officeDocument/2006/relationships/image" Target="../media/image26.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chart" Target="../charts/chart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chart" Target="../charts/chart36.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chart" Target="../charts/chart37.xml"/></Relationships>
</file>

<file path=ppt/slides/_rels/slide4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slideLayout" Target="../slideLayouts/slideLayout37.xml"/><Relationship Id="rId1" Type="http://schemas.openxmlformats.org/officeDocument/2006/relationships/tags" Target="../tags/tag68.xml"/></Relationships>
</file>

<file path=ppt/slides/_rels/slide4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slideLayout" Target="../slideLayouts/slideLayout37.xml"/><Relationship Id="rId1" Type="http://schemas.openxmlformats.org/officeDocument/2006/relationships/tags" Target="../tags/tag6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chart" Target="../charts/chart38.xml"/></Relationships>
</file>

<file path=ppt/slides/_rels/slide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Layout" Target="../slideLayouts/slideLayout37.xml"/><Relationship Id="rId1" Type="http://schemas.openxmlformats.org/officeDocument/2006/relationships/tags" Target="../tags/tag72.xml"/><Relationship Id="rId4" Type="http://schemas.openxmlformats.org/officeDocument/2006/relationships/image" Target="../media/image29.emf"/></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75.xml"/><Relationship Id="rId7" Type="http://schemas.openxmlformats.org/officeDocument/2006/relationships/chart" Target="../charts/chart40.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chart" Target="../charts/chart39.xml"/><Relationship Id="rId5" Type="http://schemas.openxmlformats.org/officeDocument/2006/relationships/slideLayout" Target="../slideLayouts/slideLayout37.xml"/><Relationship Id="rId4" Type="http://schemas.openxmlformats.org/officeDocument/2006/relationships/tags" Target="../tags/tag76.xml"/></Relationships>
</file>

<file path=ppt/slides/_rels/slide47.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79.xml"/><Relationship Id="rId7" Type="http://schemas.openxmlformats.org/officeDocument/2006/relationships/chart" Target="../charts/chart42.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Layout" Target="../slideLayouts/slideLayout37.xml"/><Relationship Id="rId5" Type="http://schemas.openxmlformats.org/officeDocument/2006/relationships/tags" Target="../tags/tag81.xml"/><Relationship Id="rId10" Type="http://schemas.openxmlformats.org/officeDocument/2006/relationships/chart" Target="../charts/chart45.xml"/><Relationship Id="rId4" Type="http://schemas.openxmlformats.org/officeDocument/2006/relationships/tags" Target="../tags/tag80.xml"/><Relationship Id="rId9" Type="http://schemas.openxmlformats.org/officeDocument/2006/relationships/chart" Target="../charts/chart44.xml"/></Relationships>
</file>

<file path=ppt/slides/_rels/slide48.xml.rels><?xml version="1.0" encoding="UTF-8" standalone="yes"?>
<Relationships xmlns="http://schemas.openxmlformats.org/package/2006/relationships"><Relationship Id="rId8" Type="http://schemas.openxmlformats.org/officeDocument/2006/relationships/chart" Target="../charts/chart47.xml"/><Relationship Id="rId3" Type="http://schemas.openxmlformats.org/officeDocument/2006/relationships/tags" Target="../tags/tag84.xml"/><Relationship Id="rId7" Type="http://schemas.openxmlformats.org/officeDocument/2006/relationships/chart" Target="../charts/chart46.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Layout" Target="../slideLayouts/slideLayout37.xml"/><Relationship Id="rId5" Type="http://schemas.openxmlformats.org/officeDocument/2006/relationships/tags" Target="../tags/tag86.xml"/><Relationship Id="rId10" Type="http://schemas.openxmlformats.org/officeDocument/2006/relationships/chart" Target="../charts/chart49.xml"/><Relationship Id="rId4" Type="http://schemas.openxmlformats.org/officeDocument/2006/relationships/tags" Target="../tags/tag85.xml"/><Relationship Id="rId9" Type="http://schemas.openxmlformats.org/officeDocument/2006/relationships/chart" Target="../charts/chart48.xml"/></Relationships>
</file>

<file path=ppt/slides/_rels/slide4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89.xml"/><Relationship Id="rId7" Type="http://schemas.openxmlformats.org/officeDocument/2006/relationships/chart" Target="../charts/chart50.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Layout" Target="../slideLayouts/slideLayout37.xml"/><Relationship Id="rId5" Type="http://schemas.openxmlformats.org/officeDocument/2006/relationships/tags" Target="../tags/tag91.xml"/><Relationship Id="rId10" Type="http://schemas.openxmlformats.org/officeDocument/2006/relationships/chart" Target="../charts/chart53.xml"/><Relationship Id="rId4" Type="http://schemas.openxmlformats.org/officeDocument/2006/relationships/tags" Target="../tags/tag90.xml"/><Relationship Id="rId9" Type="http://schemas.openxmlformats.org/officeDocument/2006/relationships/chart" Target="../charts/chart5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8" Type="http://schemas.openxmlformats.org/officeDocument/2006/relationships/chart" Target="../charts/chart55.xml"/><Relationship Id="rId3" Type="http://schemas.openxmlformats.org/officeDocument/2006/relationships/tags" Target="../tags/tag94.xml"/><Relationship Id="rId7" Type="http://schemas.openxmlformats.org/officeDocument/2006/relationships/chart" Target="../charts/chart5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slideLayout" Target="../slideLayouts/slideLayout37.xml"/><Relationship Id="rId5" Type="http://schemas.openxmlformats.org/officeDocument/2006/relationships/tags" Target="../tags/tag96.xml"/><Relationship Id="rId10" Type="http://schemas.openxmlformats.org/officeDocument/2006/relationships/chart" Target="../charts/chart57.xml"/><Relationship Id="rId4" Type="http://schemas.openxmlformats.org/officeDocument/2006/relationships/tags" Target="../tags/tag95.xml"/><Relationship Id="rId9" Type="http://schemas.openxmlformats.org/officeDocument/2006/relationships/chart" Target="../charts/chart5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chart" Target="../charts/chart58.xml"/></Relationships>
</file>

<file path=ppt/slides/_rels/slide52.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chart" Target="../charts/chart60.xml"/><Relationship Id="rId5" Type="http://schemas.openxmlformats.org/officeDocument/2006/relationships/chart" Target="../charts/chart59.xml"/><Relationship Id="rId4"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openxmlformats.org/officeDocument/2006/relationships/slideLayout" Target="../slideLayouts/slideLayout37.xml"/><Relationship Id="rId1" Type="http://schemas.openxmlformats.org/officeDocument/2006/relationships/tags" Target="../tags/tag102.xml"/><Relationship Id="rId4" Type="http://schemas.openxmlformats.org/officeDocument/2006/relationships/image" Target="../media/image32.emf"/></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openxmlformats.org/officeDocument/2006/relationships/slideLayout" Target="../slideLayouts/slideLayout37.xml"/><Relationship Id="rId1" Type="http://schemas.openxmlformats.org/officeDocument/2006/relationships/tags" Target="../tags/tag103.xml"/><Relationship Id="rId4" Type="http://schemas.openxmlformats.org/officeDocument/2006/relationships/image" Target="../media/image33.emf"/></Relationships>
</file>

<file path=ppt/slides/_rels/slide56.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openxmlformats.org/officeDocument/2006/relationships/slideLayout" Target="../slideLayouts/slideLayout37.xml"/><Relationship Id="rId1" Type="http://schemas.openxmlformats.org/officeDocument/2006/relationships/tags" Target="../tags/tag104.xml"/><Relationship Id="rId4" Type="http://schemas.openxmlformats.org/officeDocument/2006/relationships/image" Target="../media/image34.emf"/></Relationships>
</file>

<file path=ppt/slides/_rels/slide57.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openxmlformats.org/officeDocument/2006/relationships/slideLayout" Target="../slideLayouts/slideLayout37.xml"/><Relationship Id="rId1" Type="http://schemas.openxmlformats.org/officeDocument/2006/relationships/tags" Target="../tags/tag105.xml"/><Relationship Id="rId4" Type="http://schemas.openxmlformats.org/officeDocument/2006/relationships/image" Target="../media/image35.emf"/></Relationships>
</file>

<file path=ppt/slides/_rels/slide5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jpeg"/><Relationship Id="rId11" Type="http://schemas.openxmlformats.org/officeDocument/2006/relationships/image" Target="../media/image13.png"/><Relationship Id="rId5" Type="http://schemas.openxmlformats.org/officeDocument/2006/relationships/chart" Target="../charts/chart1.xml"/><Relationship Id="rId10" Type="http://schemas.openxmlformats.org/officeDocument/2006/relationships/chart" Target="../charts/chart3.xml"/><Relationship Id="rId4" Type="http://schemas.openxmlformats.org/officeDocument/2006/relationships/slideLayout" Target="../slideLayouts/slideLayout38.xml"/><Relationship Id="rId9" Type="http://schemas.openxmlformats.org/officeDocument/2006/relationships/chart" Target="../charts/char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chart" Target="../charts/chart4.xml"/><Relationship Id="rId13" Type="http://schemas.openxmlformats.org/officeDocument/2006/relationships/chart" Target="../charts/chart9.xml"/><Relationship Id="rId3" Type="http://schemas.openxmlformats.org/officeDocument/2006/relationships/tags" Target="../tags/tag6.xml"/><Relationship Id="rId7" Type="http://schemas.openxmlformats.org/officeDocument/2006/relationships/slideLayout" Target="../slideLayouts/slideLayout38.xml"/><Relationship Id="rId12" Type="http://schemas.openxmlformats.org/officeDocument/2006/relationships/chart" Target="../charts/chart8.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chart" Target="../charts/chart7.xml"/><Relationship Id="rId5" Type="http://schemas.openxmlformats.org/officeDocument/2006/relationships/tags" Target="../tags/tag8.xml"/><Relationship Id="rId10" Type="http://schemas.openxmlformats.org/officeDocument/2006/relationships/chart" Target="../charts/chart6.xml"/><Relationship Id="rId4" Type="http://schemas.openxmlformats.org/officeDocument/2006/relationships/tags" Target="../tags/tag7.xml"/><Relationship Id="rId9"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chart" Target="../charts/chart1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6" name="Otsikko 5"/>
          <p:cNvSpPr>
            <a:spLocks noGrp="1"/>
          </p:cNvSpPr>
          <p:nvPr>
            <p:ph type="ctrTitle"/>
          </p:nvPr>
        </p:nvSpPr>
        <p:spPr>
          <a:xfrm>
            <a:off x="885826" y="1559380"/>
            <a:ext cx="10687050" cy="2387600"/>
          </a:xfrm>
        </p:spPr>
        <p:txBody>
          <a:bodyPr>
            <a:noAutofit/>
          </a:bodyPr>
          <a:lstStyle/>
          <a:p>
            <a:br>
              <a:rPr lang="fi-FI" i="0" dirty="0">
                <a:solidFill>
                  <a:srgbClr val="3F3F3F"/>
                </a:solidFill>
              </a:rPr>
            </a:br>
            <a:r>
              <a:rPr lang="fi-FI" sz="3600" i="0" dirty="0">
                <a:solidFill>
                  <a:srgbClr val="3F3F3F"/>
                </a:solidFill>
              </a:rPr>
              <a:t>ERIKOISKAUPPATUTKIMUS - </a:t>
            </a:r>
            <a:br>
              <a:rPr lang="fi-FI" sz="3600" i="0" dirty="0">
                <a:solidFill>
                  <a:srgbClr val="3F3F3F"/>
                </a:solidFill>
              </a:rPr>
            </a:br>
            <a:r>
              <a:rPr lang="fi-FI" sz="3600" i="0" dirty="0">
                <a:solidFill>
                  <a:srgbClr val="3F3F3F"/>
                </a:solidFill>
              </a:rPr>
              <a:t>OSTAMINEN, ARVOT&amp;ASENTEET, EDUNVALVONTA</a:t>
            </a:r>
          </a:p>
        </p:txBody>
      </p:sp>
      <p:sp>
        <p:nvSpPr>
          <p:cNvPr id="8" name="Alaotsikko 7"/>
          <p:cNvSpPr>
            <a:spLocks noGrp="1"/>
          </p:cNvSpPr>
          <p:nvPr>
            <p:ph type="subTitle" idx="1"/>
          </p:nvPr>
        </p:nvSpPr>
        <p:spPr>
          <a:xfrm>
            <a:off x="1875062" y="4317057"/>
            <a:ext cx="8441874" cy="981563"/>
          </a:xfrm>
        </p:spPr>
        <p:txBody>
          <a:bodyPr/>
          <a:lstStyle/>
          <a:p>
            <a:r>
              <a:rPr lang="fi-FI" dirty="0"/>
              <a:t>Etu ry </a:t>
            </a:r>
          </a:p>
        </p:txBody>
      </p:sp>
      <p:sp>
        <p:nvSpPr>
          <p:cNvPr id="5" name="Tekstin paikkamerkki 4"/>
          <p:cNvSpPr>
            <a:spLocks noGrp="1"/>
          </p:cNvSpPr>
          <p:nvPr>
            <p:ph type="body" sz="quarter" idx="13"/>
          </p:nvPr>
        </p:nvSpPr>
        <p:spPr>
          <a:xfrm>
            <a:off x="1874837" y="4011434"/>
            <a:ext cx="8442325" cy="383027"/>
          </a:xfrm>
        </p:spPr>
        <p:txBody>
          <a:bodyPr/>
          <a:lstStyle/>
          <a:p>
            <a:r>
              <a:rPr lang="fi-FI" dirty="0"/>
              <a:t>TUTKIMUSRAPORTTI</a:t>
            </a:r>
          </a:p>
        </p:txBody>
      </p:sp>
      <p:sp>
        <p:nvSpPr>
          <p:cNvPr id="9" name="Tekstin paikkamerkki 8"/>
          <p:cNvSpPr>
            <a:spLocks noGrp="1"/>
          </p:cNvSpPr>
          <p:nvPr>
            <p:ph type="body" sz="quarter" idx="14"/>
          </p:nvPr>
        </p:nvSpPr>
        <p:spPr>
          <a:xfrm>
            <a:off x="1942874" y="4807838"/>
            <a:ext cx="8442325" cy="1206194"/>
          </a:xfrm>
        </p:spPr>
        <p:txBody>
          <a:bodyPr>
            <a:normAutofit/>
          </a:bodyPr>
          <a:lstStyle/>
          <a:p>
            <a:pPr lvl="0"/>
            <a:r>
              <a:rPr lang="fi-FI" dirty="0"/>
              <a:t>28.9.2022| Taloustutkimus Oy</a:t>
            </a:r>
          </a:p>
        </p:txBody>
      </p:sp>
      <p:sp>
        <p:nvSpPr>
          <p:cNvPr id="2" name="Päivämäärän paikkamerkki 1">
            <a:extLst>
              <a:ext uri="{FF2B5EF4-FFF2-40B4-BE49-F238E27FC236}">
                <a16:creationId xmlns:a16="http://schemas.microsoft.com/office/drawing/2014/main" id="{437C957F-D31A-EACA-9783-BC15E979C9DC}"/>
              </a:ext>
            </a:extLst>
          </p:cNvPr>
          <p:cNvSpPr>
            <a:spLocks noGrp="1"/>
          </p:cNvSpPr>
          <p:nvPr>
            <p:ph type="dt" sz="half" idx="10"/>
          </p:nvPr>
        </p:nvSpPr>
        <p:spPr/>
        <p:txBody>
          <a:bodyPr/>
          <a:lstStyle/>
          <a:p>
            <a:r>
              <a:rPr lang="fi-FI"/>
              <a:t>28.9.2022</a:t>
            </a:r>
          </a:p>
        </p:txBody>
      </p:sp>
      <p:sp>
        <p:nvSpPr>
          <p:cNvPr id="3" name="Alatunnisteen paikkamerkki 2">
            <a:extLst>
              <a:ext uri="{FF2B5EF4-FFF2-40B4-BE49-F238E27FC236}">
                <a16:creationId xmlns:a16="http://schemas.microsoft.com/office/drawing/2014/main" id="{8D249D26-229E-6C42-A26C-DCA5DE8F662B}"/>
              </a:ext>
            </a:extLst>
          </p:cNvPr>
          <p:cNvSpPr>
            <a:spLocks noGrp="1"/>
          </p:cNvSpPr>
          <p:nvPr>
            <p:ph type="ftr" sz="quarter" idx="11"/>
          </p:nvPr>
        </p:nvSpPr>
        <p:spPr/>
        <p:txBody>
          <a:bodyPr/>
          <a:lstStyle/>
          <a:p>
            <a:r>
              <a:rPr lang="fi-FI"/>
              <a:t>26107 Etu ry - Erikoiskauppatutkimus</a:t>
            </a:r>
          </a:p>
        </p:txBody>
      </p:sp>
      <p:sp>
        <p:nvSpPr>
          <p:cNvPr id="4" name="Dian numeron paikkamerkki 3">
            <a:extLst>
              <a:ext uri="{FF2B5EF4-FFF2-40B4-BE49-F238E27FC236}">
                <a16:creationId xmlns:a16="http://schemas.microsoft.com/office/drawing/2014/main" id="{03E6FD6A-99BB-1CC4-2859-F94FCC783519}"/>
              </a:ext>
            </a:extLst>
          </p:cNvPr>
          <p:cNvSpPr>
            <a:spLocks noGrp="1"/>
          </p:cNvSpPr>
          <p:nvPr>
            <p:ph type="sldNum" sz="quarter" idx="12"/>
          </p:nvPr>
        </p:nvSpPr>
        <p:spPr/>
        <p:txBody>
          <a:bodyPr/>
          <a:lstStyle/>
          <a:p>
            <a:fld id="{45530FF3-944E-453D-AD86-280F662E2B3A}" type="slidenum">
              <a:rPr lang="fi-FI" smtClean="0"/>
              <a:t>1</a:t>
            </a:fld>
            <a:endParaRPr lang="fi-FI"/>
          </a:p>
        </p:txBody>
      </p:sp>
    </p:spTree>
    <p:extLst>
      <p:ext uri="{BB962C8B-B14F-4D97-AF65-F5344CB8AC3E}">
        <p14:creationId xmlns:p14="http://schemas.microsoft.com/office/powerpoint/2010/main" val="3245459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fontScale="90000"/>
          </a:bodyPr>
          <a:lstStyle/>
          <a:p>
            <a:r>
              <a:rPr lang="fi-FI" dirty="0">
                <a:solidFill>
                  <a:srgbClr val="262626"/>
                </a:solidFill>
              </a:rPr>
              <a:t>Kuinka usein ostaa itselleen näkemiseen liittyviä tuotteita ja palveluita?</a:t>
            </a:r>
          </a:p>
        </p:txBody>
      </p:sp>
      <p:graphicFrame>
        <p:nvGraphicFramePr>
          <p:cNvPr id="10" name="Sisällön paikkamerkki 9"/>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5" name="Sisällön paikkamerkki 4">
            <a:extLst>
              <a:ext uri="{FF2B5EF4-FFF2-40B4-BE49-F238E27FC236}">
                <a16:creationId xmlns:a16="http://schemas.microsoft.com/office/drawing/2014/main" id="{7CC5069E-A7FD-4A69-9257-98A2C71B4409}"/>
              </a:ext>
            </a:extLst>
          </p:cNvPr>
          <p:cNvSpPr>
            <a:spLocks noGrp="1"/>
          </p:cNvSpPr>
          <p:nvPr>
            <p:ph idx="13"/>
          </p:nvPr>
        </p:nvSpPr>
        <p:spPr/>
        <p:txBody>
          <a:bodyPr/>
          <a:lstStyle/>
          <a:p>
            <a:r>
              <a:rPr lang="fi-FI" dirty="0"/>
              <a:t>Tässä tutkimuksessa näkemiseen liittyvien tuotteiden ja palveluiden ostajat määriteltiin tulosten perusteella näin:</a:t>
            </a:r>
          </a:p>
          <a:p>
            <a:pPr lvl="1"/>
            <a:r>
              <a:rPr lang="fi-FI" sz="1600" b="1" dirty="0">
                <a:solidFill>
                  <a:schemeClr val="tx1"/>
                </a:solidFill>
              </a:rPr>
              <a:t>Heavy</a:t>
            </a:r>
            <a:r>
              <a:rPr lang="fi-FI" sz="1600" dirty="0">
                <a:solidFill>
                  <a:schemeClr val="tx1"/>
                </a:solidFill>
              </a:rPr>
              <a:t>: Ostaa ko. tuoteryhmän tuotteita vähintään kerran vuodessa</a:t>
            </a:r>
          </a:p>
          <a:p>
            <a:pPr lvl="1"/>
            <a:r>
              <a:rPr lang="fi-FI" sz="1600" b="1" dirty="0">
                <a:solidFill>
                  <a:schemeClr val="tx1"/>
                </a:solidFill>
              </a:rPr>
              <a:t>Medium</a:t>
            </a:r>
            <a:r>
              <a:rPr lang="fi-FI" sz="1600" dirty="0">
                <a:solidFill>
                  <a:schemeClr val="tx1"/>
                </a:solidFill>
              </a:rPr>
              <a:t>: Ostaa ko. tuoteryhmän tuotteita noin 2-3 vuoden välein</a:t>
            </a:r>
          </a:p>
          <a:p>
            <a:pPr lvl="1"/>
            <a:r>
              <a:rPr lang="fi-FI" sz="1600" b="1" dirty="0" err="1"/>
              <a:t>Light</a:t>
            </a:r>
            <a:r>
              <a:rPr lang="fi-FI" sz="1600" b="1" dirty="0"/>
              <a:t>:</a:t>
            </a:r>
            <a:r>
              <a:rPr lang="fi-FI" sz="1600" dirty="0"/>
              <a:t> </a:t>
            </a:r>
            <a:r>
              <a:rPr lang="fi-FI" sz="1600" dirty="0">
                <a:solidFill>
                  <a:schemeClr val="tx1"/>
                </a:solidFill>
              </a:rPr>
              <a:t>Ostaa ko. tuoteryhmän tuotteita noin 4-5 vuoden välein tai harvemmin</a:t>
            </a:r>
          </a:p>
          <a:p>
            <a:endParaRPr lang="fi-FI" dirty="0"/>
          </a:p>
        </p:txBody>
      </p:sp>
      <p:sp>
        <p:nvSpPr>
          <p:cNvPr id="12" name="Title 1"/>
          <p:cNvSpPr txBox="1">
            <a:spLocks/>
          </p:cNvSpPr>
          <p:nvPr/>
        </p:nvSpPr>
        <p:spPr>
          <a:xfrm>
            <a:off x="814916" y="6122761"/>
            <a:ext cx="61383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edes joskus ostanut itselleen/talouteen näkemiseen liittyviä tuotteita ja palveluja</a:t>
            </a:r>
          </a:p>
        </p:txBody>
      </p:sp>
    </p:spTree>
    <p:extLst>
      <p:ext uri="{BB962C8B-B14F-4D97-AF65-F5344CB8AC3E}">
        <p14:creationId xmlns:p14="http://schemas.microsoft.com/office/powerpoint/2010/main" val="3721802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rmAutofit fontScale="90000"/>
          </a:bodyPr>
          <a:lstStyle/>
          <a:p>
            <a:r>
              <a:rPr lang="fi-FI" dirty="0">
                <a:solidFill>
                  <a:srgbClr val="262626"/>
                </a:solidFill>
              </a:rPr>
              <a:t>Mitä näkemiseen liittyviä tuotteita ja palveluja on ostanut </a:t>
            </a:r>
            <a:br>
              <a:rPr lang="fi-FI" dirty="0">
                <a:solidFill>
                  <a:srgbClr val="262626"/>
                </a:solidFill>
              </a:rPr>
            </a:br>
            <a:r>
              <a:rPr lang="fi-FI" dirty="0">
                <a:solidFill>
                  <a:srgbClr val="262626"/>
                </a:solidFill>
              </a:rPr>
              <a:t>viimeisen 12 kuukauden aikana?</a:t>
            </a:r>
          </a:p>
        </p:txBody>
      </p:sp>
      <p:graphicFrame>
        <p:nvGraphicFramePr>
          <p:cNvPr id="11" name="Sisällön paikkamerkki 10"/>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On ostanut vähintään harvemmin, n=1842</a:t>
            </a:r>
          </a:p>
        </p:txBody>
      </p:sp>
    </p:spTree>
    <p:extLst>
      <p:ext uri="{BB962C8B-B14F-4D97-AF65-F5344CB8AC3E}">
        <p14:creationId xmlns:p14="http://schemas.microsoft.com/office/powerpoint/2010/main" val="2994110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rmAutofit fontScale="90000"/>
          </a:bodyPr>
          <a:lstStyle/>
          <a:p>
            <a:r>
              <a:rPr lang="fi-FI" dirty="0">
                <a:solidFill>
                  <a:srgbClr val="262626"/>
                </a:solidFill>
              </a:rPr>
              <a:t>Mitä näkemiseen liittyviä tuotteita ja palveluja on ostanut </a:t>
            </a:r>
            <a:br>
              <a:rPr lang="fi-FI" dirty="0">
                <a:solidFill>
                  <a:srgbClr val="262626"/>
                </a:solidFill>
              </a:rPr>
            </a:br>
            <a:r>
              <a:rPr lang="fi-FI" dirty="0">
                <a:solidFill>
                  <a:srgbClr val="262626"/>
                </a:solidFill>
              </a:rPr>
              <a:t>viimeisen 12 kuukauden aikana?</a:t>
            </a:r>
          </a:p>
        </p:txBody>
      </p:sp>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pic>
        <p:nvPicPr>
          <p:cNvPr id="6" name="Kuva 5">
            <a:extLst>
              <a:ext uri="{FF2B5EF4-FFF2-40B4-BE49-F238E27FC236}">
                <a16:creationId xmlns:a16="http://schemas.microsoft.com/office/drawing/2014/main" id="{29415996-AF90-EC95-09A5-4E38C211A4CF}"/>
              </a:ext>
            </a:extLst>
          </p:cNvPr>
          <p:cNvPicPr>
            <a:picLocks noChangeAspect="1"/>
          </p:cNvPicPr>
          <p:nvPr/>
        </p:nvPicPr>
        <p:blipFill>
          <a:blip r:embed="rId3"/>
          <a:stretch>
            <a:fillRect/>
          </a:stretch>
        </p:blipFill>
        <p:spPr>
          <a:xfrm>
            <a:off x="0" y="1857575"/>
            <a:ext cx="12192000" cy="2933300"/>
          </a:xfrm>
          <a:prstGeom prst="rect">
            <a:avLst/>
          </a:prstGeom>
        </p:spPr>
      </p:pic>
    </p:spTree>
    <p:extLst>
      <p:ext uri="{BB962C8B-B14F-4D97-AF65-F5344CB8AC3E}">
        <p14:creationId xmlns:p14="http://schemas.microsoft.com/office/powerpoint/2010/main" val="3753544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Otsikko 6"/>
          <p:cNvSpPr>
            <a:spLocks noGrp="1"/>
          </p:cNvSpPr>
          <p:nvPr>
            <p:ph type="title"/>
            <p:custDataLst>
              <p:tags r:id="rId1"/>
            </p:custDataLst>
          </p:nvPr>
        </p:nvSpPr>
        <p:spPr/>
        <p:txBody>
          <a:bodyPr>
            <a:normAutofit fontScale="90000"/>
          </a:bodyPr>
          <a:lstStyle/>
          <a:p>
            <a:r>
              <a:rPr lang="fi-FI" dirty="0">
                <a:solidFill>
                  <a:srgbClr val="262626"/>
                </a:solidFill>
              </a:rPr>
              <a:t>Mitä näkemiseen liittyviä tuotteita ja palveluja on ostanut </a:t>
            </a:r>
            <a:br>
              <a:rPr lang="fi-FI" dirty="0">
                <a:solidFill>
                  <a:srgbClr val="262626"/>
                </a:solidFill>
              </a:rPr>
            </a:br>
            <a:r>
              <a:rPr lang="fi-FI" dirty="0">
                <a:solidFill>
                  <a:srgbClr val="262626"/>
                </a:solidFill>
              </a:rPr>
              <a:t>viimeisen 12 kuukauden aikana?</a:t>
            </a:r>
          </a:p>
        </p:txBody>
      </p:sp>
      <p:graphicFrame>
        <p:nvGraphicFramePr>
          <p:cNvPr id="14" name="Sisällön paikkamerkki 13"/>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itle 1"/>
          <p:cNvSpPr txBox="1">
            <a:spLocks/>
          </p:cNvSpPr>
          <p:nvPr/>
        </p:nvSpPr>
        <p:spPr>
          <a:xfrm>
            <a:off x="814917" y="6122761"/>
            <a:ext cx="31474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spTree>
    <p:extLst>
      <p:ext uri="{BB962C8B-B14F-4D97-AF65-F5344CB8AC3E}">
        <p14:creationId xmlns:p14="http://schemas.microsoft.com/office/powerpoint/2010/main" val="2281514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rmAutofit fontScale="90000"/>
          </a:bodyPr>
          <a:lstStyle/>
          <a:p>
            <a:r>
              <a:rPr lang="fi-FI" dirty="0">
                <a:solidFill>
                  <a:srgbClr val="262626"/>
                </a:solidFill>
              </a:rPr>
              <a:t>Mistä ensisijaisesti ostaa näkemiseen liittyviä tuotteita ja palveluja?</a:t>
            </a:r>
          </a:p>
        </p:txBody>
      </p:sp>
      <p:graphicFrame>
        <p:nvGraphicFramePr>
          <p:cNvPr id="11" name="Sisällön paikkamerkki 10"/>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On ostanut vähintään harvemmin, n=1842</a:t>
            </a:r>
          </a:p>
        </p:txBody>
      </p:sp>
    </p:spTree>
    <p:extLst>
      <p:ext uri="{BB962C8B-B14F-4D97-AF65-F5344CB8AC3E}">
        <p14:creationId xmlns:p14="http://schemas.microsoft.com/office/powerpoint/2010/main" val="1689199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rmAutofit fontScale="90000"/>
          </a:bodyPr>
          <a:lstStyle/>
          <a:p>
            <a:r>
              <a:rPr lang="fi-FI" dirty="0">
                <a:solidFill>
                  <a:srgbClr val="262626"/>
                </a:solidFill>
              </a:rPr>
              <a:t>Mistä ensisijaisesti ostaa näkemiseen liittyviä tuotteita ja palveluja?</a:t>
            </a:r>
          </a:p>
        </p:txBody>
      </p:sp>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pic>
        <p:nvPicPr>
          <p:cNvPr id="6" name="Kuva 5">
            <a:extLst>
              <a:ext uri="{FF2B5EF4-FFF2-40B4-BE49-F238E27FC236}">
                <a16:creationId xmlns:a16="http://schemas.microsoft.com/office/drawing/2014/main" id="{C86C9C0C-C49A-A0C9-3B69-81BB45C6355D}"/>
              </a:ext>
            </a:extLst>
          </p:cNvPr>
          <p:cNvPicPr>
            <a:picLocks noChangeAspect="1"/>
          </p:cNvPicPr>
          <p:nvPr/>
        </p:nvPicPr>
        <p:blipFill>
          <a:blip r:embed="rId3"/>
          <a:stretch>
            <a:fillRect/>
          </a:stretch>
        </p:blipFill>
        <p:spPr>
          <a:xfrm>
            <a:off x="0" y="1952918"/>
            <a:ext cx="12192000" cy="2475914"/>
          </a:xfrm>
          <a:prstGeom prst="rect">
            <a:avLst/>
          </a:prstGeom>
        </p:spPr>
      </p:pic>
    </p:spTree>
    <p:extLst>
      <p:ext uri="{BB962C8B-B14F-4D97-AF65-F5344CB8AC3E}">
        <p14:creationId xmlns:p14="http://schemas.microsoft.com/office/powerpoint/2010/main" val="3373172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Otsikko 6"/>
          <p:cNvSpPr>
            <a:spLocks noGrp="1"/>
          </p:cNvSpPr>
          <p:nvPr>
            <p:ph type="title"/>
            <p:custDataLst>
              <p:tags r:id="rId1"/>
            </p:custDataLst>
          </p:nvPr>
        </p:nvSpPr>
        <p:spPr/>
        <p:txBody>
          <a:bodyPr>
            <a:normAutofit fontScale="90000"/>
          </a:bodyPr>
          <a:lstStyle/>
          <a:p>
            <a:r>
              <a:rPr lang="fi-FI" dirty="0">
                <a:solidFill>
                  <a:srgbClr val="262626"/>
                </a:solidFill>
              </a:rPr>
              <a:t>Mistä ensisijaisesti ostaa näkemiseen liittyviä tuotteita ja palveluja?</a:t>
            </a:r>
          </a:p>
        </p:txBody>
      </p:sp>
      <p:graphicFrame>
        <p:nvGraphicFramePr>
          <p:cNvPr id="14" name="Sisällön paikkamerkki 13"/>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itle 1"/>
          <p:cNvSpPr txBox="1">
            <a:spLocks/>
          </p:cNvSpPr>
          <p:nvPr/>
        </p:nvSpPr>
        <p:spPr>
          <a:xfrm>
            <a:off x="814917" y="6122761"/>
            <a:ext cx="31474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spTree>
    <p:extLst>
      <p:ext uri="{BB962C8B-B14F-4D97-AF65-F5344CB8AC3E}">
        <p14:creationId xmlns:p14="http://schemas.microsoft.com/office/powerpoint/2010/main" val="1764910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rmAutofit fontScale="90000"/>
          </a:bodyPr>
          <a:lstStyle/>
          <a:p>
            <a:r>
              <a:rPr lang="fi-FI" dirty="0">
                <a:solidFill>
                  <a:srgbClr val="262626"/>
                </a:solidFill>
              </a:rPr>
              <a:t>Miten tekee ostopäätöksen, kun on kaupassa ostamassa </a:t>
            </a:r>
            <a:br>
              <a:rPr lang="fi-FI" dirty="0">
                <a:solidFill>
                  <a:srgbClr val="262626"/>
                </a:solidFill>
              </a:rPr>
            </a:br>
            <a:r>
              <a:rPr lang="fi-FI" dirty="0">
                <a:solidFill>
                  <a:srgbClr val="262626"/>
                </a:solidFill>
              </a:rPr>
              <a:t>näkemiseen liittyviä tuotteita ja palveluja?</a:t>
            </a:r>
          </a:p>
        </p:txBody>
      </p:sp>
      <p:graphicFrame>
        <p:nvGraphicFramePr>
          <p:cNvPr id="11" name="Sisällön paikkamerkki 10"/>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On ostanut vähintään harvemmin, n=1842</a:t>
            </a:r>
          </a:p>
        </p:txBody>
      </p:sp>
    </p:spTree>
    <p:extLst>
      <p:ext uri="{BB962C8B-B14F-4D97-AF65-F5344CB8AC3E}">
        <p14:creationId xmlns:p14="http://schemas.microsoft.com/office/powerpoint/2010/main" val="3885252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Autofit/>
          </a:bodyPr>
          <a:lstStyle/>
          <a:p>
            <a:r>
              <a:rPr lang="fi-FI" sz="2900" dirty="0">
                <a:solidFill>
                  <a:srgbClr val="262626"/>
                </a:solidFill>
              </a:rPr>
              <a:t>Miten tekee ostopäätöksen, kun on kaupassa ostamassa </a:t>
            </a:r>
            <a:br>
              <a:rPr lang="fi-FI" sz="2900" dirty="0">
                <a:solidFill>
                  <a:srgbClr val="262626"/>
                </a:solidFill>
              </a:rPr>
            </a:br>
            <a:r>
              <a:rPr lang="fi-FI" sz="2900" dirty="0">
                <a:solidFill>
                  <a:srgbClr val="262626"/>
                </a:solidFill>
              </a:rPr>
              <a:t>näkemiseen liittyviä tuotteita ja palveluja?</a:t>
            </a:r>
          </a:p>
        </p:txBody>
      </p:sp>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pic>
        <p:nvPicPr>
          <p:cNvPr id="6" name="Kuva 5">
            <a:extLst>
              <a:ext uri="{FF2B5EF4-FFF2-40B4-BE49-F238E27FC236}">
                <a16:creationId xmlns:a16="http://schemas.microsoft.com/office/drawing/2014/main" id="{ED9DFB0E-898A-C6C9-9C23-DA763AABD92C}"/>
              </a:ext>
            </a:extLst>
          </p:cNvPr>
          <p:cNvPicPr>
            <a:picLocks noChangeAspect="1"/>
          </p:cNvPicPr>
          <p:nvPr/>
        </p:nvPicPr>
        <p:blipFill>
          <a:blip r:embed="rId3"/>
          <a:stretch>
            <a:fillRect/>
          </a:stretch>
        </p:blipFill>
        <p:spPr>
          <a:xfrm>
            <a:off x="0" y="1472494"/>
            <a:ext cx="12192000" cy="4522611"/>
          </a:xfrm>
          <a:prstGeom prst="rect">
            <a:avLst/>
          </a:prstGeom>
        </p:spPr>
      </p:pic>
    </p:spTree>
    <p:extLst>
      <p:ext uri="{BB962C8B-B14F-4D97-AF65-F5344CB8AC3E}">
        <p14:creationId xmlns:p14="http://schemas.microsoft.com/office/powerpoint/2010/main" val="729806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Otsikko 6"/>
          <p:cNvSpPr>
            <a:spLocks noGrp="1"/>
          </p:cNvSpPr>
          <p:nvPr>
            <p:ph type="title"/>
            <p:custDataLst>
              <p:tags r:id="rId1"/>
            </p:custDataLst>
          </p:nvPr>
        </p:nvSpPr>
        <p:spPr/>
        <p:txBody>
          <a:bodyPr>
            <a:normAutofit fontScale="90000"/>
          </a:bodyPr>
          <a:lstStyle/>
          <a:p>
            <a:r>
              <a:rPr lang="fi-FI" dirty="0">
                <a:solidFill>
                  <a:srgbClr val="262626"/>
                </a:solidFill>
              </a:rPr>
              <a:t>Miten tekee ostopäätöksen, kun on kaupassa ostamassa </a:t>
            </a:r>
            <a:br>
              <a:rPr lang="fi-FI" dirty="0">
                <a:solidFill>
                  <a:srgbClr val="262626"/>
                </a:solidFill>
              </a:rPr>
            </a:br>
            <a:r>
              <a:rPr lang="fi-FI" dirty="0">
                <a:solidFill>
                  <a:srgbClr val="262626"/>
                </a:solidFill>
              </a:rPr>
              <a:t>näkemiseen liittyviä tuotteita ja palveluja?</a:t>
            </a:r>
          </a:p>
        </p:txBody>
      </p:sp>
      <p:graphicFrame>
        <p:nvGraphicFramePr>
          <p:cNvPr id="14" name="Sisällön paikkamerkki 13"/>
          <p:cNvGraphicFramePr>
            <a:graphicFrameLocks noGrp="1"/>
          </p:cNvGraphicFramePr>
          <p:nvPr>
            <p:ph idx="1"/>
            <p:custDataLst>
              <p:tags r:id="rId2"/>
            </p:custDataLst>
          </p:nvPr>
        </p:nvGraphicFramePr>
        <p:xfrm>
          <a:off x="290513" y="1335088"/>
          <a:ext cx="5834062" cy="4787900"/>
        </p:xfrm>
        <a:graphic>
          <a:graphicData uri="http://schemas.openxmlformats.org/drawingml/2006/chart">
            <c:chart xmlns:c="http://schemas.openxmlformats.org/drawingml/2006/chart" xmlns:r="http://schemas.openxmlformats.org/officeDocument/2006/relationships" r:id="rId5"/>
          </a:graphicData>
        </a:graphic>
      </p:graphicFrame>
      <p:sp>
        <p:nvSpPr>
          <p:cNvPr id="11" name="Title 1"/>
          <p:cNvSpPr txBox="1">
            <a:spLocks/>
          </p:cNvSpPr>
          <p:nvPr/>
        </p:nvSpPr>
        <p:spPr>
          <a:xfrm>
            <a:off x="814917" y="6122761"/>
            <a:ext cx="33379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graphicFrame>
        <p:nvGraphicFramePr>
          <p:cNvPr id="6" name="Sisällön paikkamerkki 13">
            <a:extLst>
              <a:ext uri="{FF2B5EF4-FFF2-40B4-BE49-F238E27FC236}">
                <a16:creationId xmlns:a16="http://schemas.microsoft.com/office/drawing/2014/main" id="{B9896A59-D8EA-B3AF-2AF0-B79A4A4D40D7}"/>
              </a:ext>
            </a:extLst>
          </p:cNvPr>
          <p:cNvGraphicFramePr>
            <a:graphicFrameLocks/>
          </p:cNvGraphicFramePr>
          <p:nvPr>
            <p:custDataLst>
              <p:tags r:id="rId3"/>
            </p:custDataLst>
          </p:nvPr>
        </p:nvGraphicFramePr>
        <p:xfrm>
          <a:off x="6170019" y="1334861"/>
          <a:ext cx="5834062" cy="47879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759625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2D8B4D6-FB8C-44D8-B318-688B5D2B61C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Otsikko 5">
            <a:extLst>
              <a:ext uri="{FF2B5EF4-FFF2-40B4-BE49-F238E27FC236}">
                <a16:creationId xmlns:a16="http://schemas.microsoft.com/office/drawing/2014/main" id="{EA93B8FF-4811-425C-96E7-9764F3490780}"/>
              </a:ext>
            </a:extLst>
          </p:cNvPr>
          <p:cNvSpPr>
            <a:spLocks noGrp="1"/>
          </p:cNvSpPr>
          <p:nvPr>
            <p:ph type="title"/>
          </p:nvPr>
        </p:nvSpPr>
        <p:spPr/>
        <p:txBody>
          <a:bodyPr>
            <a:normAutofit/>
          </a:bodyPr>
          <a:lstStyle/>
          <a:p>
            <a:r>
              <a:rPr lang="fi-FI" dirty="0"/>
              <a:t>Tutkimuksen toteutus</a:t>
            </a:r>
          </a:p>
        </p:txBody>
      </p:sp>
      <p:pic>
        <p:nvPicPr>
          <p:cNvPr id="13" name="Kuvan paikkamerkki 12">
            <a:extLst>
              <a:ext uri="{FF2B5EF4-FFF2-40B4-BE49-F238E27FC236}">
                <a16:creationId xmlns:a16="http://schemas.microsoft.com/office/drawing/2014/main" id="{EEC66F72-4C3B-4724-BFC4-4E702FD2279E}"/>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7325032" y="216"/>
            <a:ext cx="4866968" cy="6857567"/>
          </a:xfrm>
          <a:prstGeom prst="rect">
            <a:avLst/>
          </a:prstGeom>
        </p:spPr>
      </p:pic>
      <p:sp>
        <p:nvSpPr>
          <p:cNvPr id="9" name="Sisällön paikkamerkki 8">
            <a:extLst>
              <a:ext uri="{FF2B5EF4-FFF2-40B4-BE49-F238E27FC236}">
                <a16:creationId xmlns:a16="http://schemas.microsoft.com/office/drawing/2014/main" id="{612A5D79-B673-4854-A953-66525EE0B6C4}"/>
              </a:ext>
            </a:extLst>
          </p:cNvPr>
          <p:cNvSpPr>
            <a:spLocks noGrp="1"/>
          </p:cNvSpPr>
          <p:nvPr>
            <p:ph idx="1"/>
          </p:nvPr>
        </p:nvSpPr>
        <p:spPr>
          <a:xfrm>
            <a:off x="1192067" y="1335088"/>
            <a:ext cx="6001076" cy="4935537"/>
          </a:xfrm>
        </p:spPr>
        <p:txBody>
          <a:bodyPr>
            <a:noAutofit/>
          </a:bodyPr>
          <a:lstStyle/>
          <a:p>
            <a:pPr marL="0" indent="0">
              <a:spcBef>
                <a:spcPts val="600"/>
              </a:spcBef>
              <a:buNone/>
            </a:pPr>
            <a:r>
              <a:rPr lang="fi-FI" sz="1400" b="1" dirty="0"/>
              <a:t>Tutkimusyritys</a:t>
            </a:r>
          </a:p>
          <a:p>
            <a:pPr>
              <a:spcBef>
                <a:spcPts val="600"/>
              </a:spcBef>
            </a:pPr>
            <a:r>
              <a:rPr lang="fi-FI" sz="1400" dirty="0"/>
              <a:t>Taloustutkimus</a:t>
            </a:r>
          </a:p>
          <a:p>
            <a:pPr>
              <a:spcBef>
                <a:spcPts val="600"/>
              </a:spcBef>
            </a:pPr>
            <a:r>
              <a:rPr lang="fi-FI" sz="1400" dirty="0"/>
              <a:t>Vastuuhenkilö: Katja Sipponen, puh: 010 7585 123, </a:t>
            </a:r>
            <a:r>
              <a:rPr lang="fi-FI" sz="1400" dirty="0">
                <a:hlinkClick r:id="rId3"/>
              </a:rPr>
              <a:t>katja.sipponen@taloustutkimus.fi</a:t>
            </a:r>
            <a:endParaRPr lang="fi-FI" sz="1400" dirty="0"/>
          </a:p>
          <a:p>
            <a:pPr marL="0" indent="0">
              <a:spcBef>
                <a:spcPts val="600"/>
              </a:spcBef>
              <a:buNone/>
            </a:pPr>
            <a:endParaRPr lang="fi-FI" sz="1400" b="1" dirty="0"/>
          </a:p>
          <a:p>
            <a:pPr marL="0" indent="0">
              <a:spcBef>
                <a:spcPts val="600"/>
              </a:spcBef>
              <a:buNone/>
            </a:pPr>
            <a:r>
              <a:rPr lang="fi-FI" sz="1400" b="1" dirty="0"/>
              <a:t>Tutkimuksen tarkoitus ja kohderyhmä</a:t>
            </a:r>
          </a:p>
          <a:p>
            <a:pPr>
              <a:spcBef>
                <a:spcPts val="600"/>
              </a:spcBef>
            </a:pPr>
            <a:r>
              <a:rPr lang="fi-FI" sz="1400" dirty="0">
                <a:effectLst/>
                <a:ea typeface="Calibri" panose="020F0502020204030204" pitchFamily="34" charset="0"/>
                <a:cs typeface="Times New Roman" panose="02020603050405020304" pitchFamily="18" charset="0"/>
              </a:rPr>
              <a:t>Erikoiskaupan liitto Etu ry on toteuttanut tämän tutkimushankkeen yhdessä toimialaliittojen kanssa. </a:t>
            </a:r>
            <a:r>
              <a:rPr lang="fi-FI" sz="1400" dirty="0"/>
              <a:t>Tutkimuksen tarkoituksena on selvittää</a:t>
            </a:r>
            <a:r>
              <a:rPr lang="fi-FI" sz="1400" dirty="0">
                <a:effectLst/>
                <a:ea typeface="Calibri" panose="020F0502020204030204" pitchFamily="34" charset="0"/>
                <a:cs typeface="Times New Roman" panose="02020603050405020304" pitchFamily="18" charset="0"/>
              </a:rPr>
              <a:t> valittujen toimialojen ostopolkua, ostamiseen liittyviä arvoja ja asenteita sekä edunvalvontaan liittyviä aiheita. Etu ry:n tavoitteena on tutkimuksen avulla auttaa yrityksiä suunnittelemaan liiketoimintaansa ja ymmärtämään tulevaisuuden asiakasta, nostaa erikoiskauppaa keskusteluun sekä auttaa edunvalvonnassa. </a:t>
            </a:r>
          </a:p>
          <a:p>
            <a:pPr>
              <a:spcBef>
                <a:spcPts val="600"/>
              </a:spcBef>
            </a:pPr>
            <a:r>
              <a:rPr lang="fi-FI" sz="1400" dirty="0"/>
              <a:t>Kohderyhmänä ovat 15-79-vuotiaat valtakunnallisesti. </a:t>
            </a:r>
          </a:p>
          <a:p>
            <a:pPr marL="0" indent="0">
              <a:spcBef>
                <a:spcPts val="600"/>
              </a:spcBef>
              <a:buNone/>
            </a:pPr>
            <a:endParaRPr lang="fi-FI" sz="1400" b="1" dirty="0"/>
          </a:p>
          <a:p>
            <a:pPr marL="0" indent="0">
              <a:spcBef>
                <a:spcPts val="600"/>
              </a:spcBef>
              <a:buNone/>
            </a:pPr>
            <a:r>
              <a:rPr lang="fi-FI" sz="1400" b="1" dirty="0"/>
              <a:t>Tiedonkeruumenetelmä</a:t>
            </a:r>
          </a:p>
          <a:p>
            <a:pPr marL="285750" lvl="0" indent="-285750">
              <a:lnSpc>
                <a:spcPct val="100000"/>
              </a:lnSpc>
              <a:spcBef>
                <a:spcPts val="0"/>
              </a:spcBef>
            </a:pPr>
            <a:r>
              <a:rPr lang="fi-FI" sz="1400" dirty="0">
                <a:solidFill>
                  <a:prstClr val="black">
                    <a:lumMod val="85000"/>
                    <a:lumOff val="15000"/>
                  </a:prstClr>
                </a:solidFill>
              </a:rPr>
              <a:t>Tutkimuksen aineisto kerättiin Taloustutkimuksen online-paneelista sekä </a:t>
            </a:r>
            <a:r>
              <a:rPr lang="fi-FI" sz="1400" dirty="0">
                <a:solidFill>
                  <a:prstClr val="black"/>
                </a:solidFill>
              </a:rPr>
              <a:t>yhteistyökumppanin paneelista</a:t>
            </a:r>
            <a:r>
              <a:rPr lang="fi-FI" sz="1400" dirty="0">
                <a:solidFill>
                  <a:prstClr val="black">
                    <a:lumMod val="85000"/>
                    <a:lumOff val="15000"/>
                  </a:prstClr>
                </a:solidFill>
              </a:rPr>
              <a:t> 24.8. – 7.9.2022 </a:t>
            </a:r>
          </a:p>
          <a:p>
            <a:pPr marL="285750" indent="-285750">
              <a:lnSpc>
                <a:spcPct val="100000"/>
              </a:lnSpc>
              <a:spcBef>
                <a:spcPts val="0"/>
              </a:spcBef>
            </a:pPr>
            <a:r>
              <a:rPr lang="fi-FI" sz="1400" dirty="0">
                <a:solidFill>
                  <a:prstClr val="black">
                    <a:lumMod val="85000"/>
                    <a:lumOff val="15000"/>
                  </a:prstClr>
                </a:solidFill>
              </a:rPr>
              <a:t>Yhteensä 3130 osallistujaa, joista 1583 naista ja 1547 miestä. Aineisto on painotettu vastaamaan valtakunnallista jakaumaa iän, sukupuolen ja asuinpaikkakunnan mukaan.</a:t>
            </a:r>
          </a:p>
          <a:p>
            <a:pPr marL="0" indent="0">
              <a:spcBef>
                <a:spcPts val="600"/>
              </a:spcBef>
              <a:buNone/>
            </a:pPr>
            <a:endParaRPr lang="fi-FI" sz="1400" dirty="0"/>
          </a:p>
          <a:p>
            <a:pPr>
              <a:spcBef>
                <a:spcPts val="600"/>
              </a:spcBef>
            </a:pPr>
            <a:endParaRPr lang="fi-FI" sz="1200" dirty="0"/>
          </a:p>
          <a:p>
            <a:pPr marL="0" indent="0">
              <a:buNone/>
            </a:pPr>
            <a:endParaRPr lang="fi-FI" sz="1400" dirty="0"/>
          </a:p>
        </p:txBody>
      </p:sp>
      <p:pic>
        <p:nvPicPr>
          <p:cNvPr id="14" name="Kuva 13">
            <a:extLst>
              <a:ext uri="{FF2B5EF4-FFF2-40B4-BE49-F238E27FC236}">
                <a16:creationId xmlns:a16="http://schemas.microsoft.com/office/drawing/2014/main" id="{E42CFEF7-752A-4C88-919F-984EFF68CF39}"/>
              </a:ext>
            </a:extLst>
          </p:cNvPr>
          <p:cNvPicPr>
            <a:picLocks noChangeAspect="1"/>
          </p:cNvPicPr>
          <p:nvPr/>
        </p:nvPicPr>
        <p:blipFill>
          <a:blip r:embed="rId4"/>
          <a:stretch>
            <a:fillRect/>
          </a:stretch>
        </p:blipFill>
        <p:spPr>
          <a:xfrm>
            <a:off x="386930" y="4383613"/>
            <a:ext cx="627942" cy="627942"/>
          </a:xfrm>
          <a:prstGeom prst="rect">
            <a:avLst/>
          </a:prstGeom>
        </p:spPr>
      </p:pic>
      <p:pic>
        <p:nvPicPr>
          <p:cNvPr id="21" name="Kuva 20">
            <a:extLst>
              <a:ext uri="{FF2B5EF4-FFF2-40B4-BE49-F238E27FC236}">
                <a16:creationId xmlns:a16="http://schemas.microsoft.com/office/drawing/2014/main" id="{70B23E62-DD37-418A-976D-1FD64CEDFB43}"/>
              </a:ext>
            </a:extLst>
          </p:cNvPr>
          <p:cNvPicPr>
            <a:picLocks noChangeAspect="1"/>
          </p:cNvPicPr>
          <p:nvPr/>
        </p:nvPicPr>
        <p:blipFill>
          <a:blip r:embed="rId5"/>
          <a:stretch>
            <a:fillRect/>
          </a:stretch>
        </p:blipFill>
        <p:spPr>
          <a:xfrm>
            <a:off x="326637" y="1324810"/>
            <a:ext cx="640135" cy="640135"/>
          </a:xfrm>
          <a:prstGeom prst="rect">
            <a:avLst/>
          </a:prstGeom>
        </p:spPr>
      </p:pic>
      <p:pic>
        <p:nvPicPr>
          <p:cNvPr id="29" name="Kuva 28">
            <a:extLst>
              <a:ext uri="{FF2B5EF4-FFF2-40B4-BE49-F238E27FC236}">
                <a16:creationId xmlns:a16="http://schemas.microsoft.com/office/drawing/2014/main" id="{F6A4E350-CDA4-41F9-A907-A1F73C2E75DC}"/>
              </a:ext>
            </a:extLst>
          </p:cNvPr>
          <p:cNvPicPr>
            <a:picLocks noChangeAspect="1"/>
          </p:cNvPicPr>
          <p:nvPr/>
        </p:nvPicPr>
        <p:blipFill>
          <a:blip r:embed="rId6"/>
          <a:stretch>
            <a:fillRect/>
          </a:stretch>
        </p:blipFill>
        <p:spPr>
          <a:xfrm>
            <a:off x="330022" y="2466409"/>
            <a:ext cx="646232" cy="627942"/>
          </a:xfrm>
          <a:prstGeom prst="rect">
            <a:avLst/>
          </a:prstGeom>
        </p:spPr>
      </p:pic>
      <p:sp>
        <p:nvSpPr>
          <p:cNvPr id="4" name="Dian numeron paikkamerkki 3">
            <a:extLst>
              <a:ext uri="{FF2B5EF4-FFF2-40B4-BE49-F238E27FC236}">
                <a16:creationId xmlns:a16="http://schemas.microsoft.com/office/drawing/2014/main" id="{67988D3A-D958-40FE-8E00-3CCE4201A9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Alatunnisteen paikkamerkki 2">
            <a:extLst>
              <a:ext uri="{FF2B5EF4-FFF2-40B4-BE49-F238E27FC236}">
                <a16:creationId xmlns:a16="http://schemas.microsoft.com/office/drawing/2014/main" id="{1D310BA3-730C-4149-B6B8-112A683DF1B0}"/>
              </a:ext>
            </a:extLst>
          </p:cNvPr>
          <p:cNvSpPr>
            <a:spLocks noGrp="1"/>
          </p:cNvSpPr>
          <p:nvPr>
            <p:ph type="ftr" sz="quarter" idx="11"/>
          </p:nvPr>
        </p:nvSpPr>
        <p:spPr>
          <a:xfrm>
            <a:off x="1778081" y="6547756"/>
            <a:ext cx="5415062" cy="27168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242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Autofit/>
          </a:bodyPr>
          <a:lstStyle/>
          <a:p>
            <a:r>
              <a:rPr lang="fi-FI" sz="2900" dirty="0">
                <a:solidFill>
                  <a:srgbClr val="262626"/>
                </a:solidFill>
              </a:rPr>
              <a:t>Mistä seuraavista lähteistä hakee yleensä tietoa, kun suunnittelee näkemiseen liittyvien tuotteiden ja palvelujen ostamista?</a:t>
            </a:r>
          </a:p>
        </p:txBody>
      </p:sp>
      <p:graphicFrame>
        <p:nvGraphicFramePr>
          <p:cNvPr id="11" name="Sisällön paikkamerkki 10"/>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On ostanut vähintään harvemmin, n=1842</a:t>
            </a:r>
          </a:p>
        </p:txBody>
      </p:sp>
    </p:spTree>
    <p:extLst>
      <p:ext uri="{BB962C8B-B14F-4D97-AF65-F5344CB8AC3E}">
        <p14:creationId xmlns:p14="http://schemas.microsoft.com/office/powerpoint/2010/main" val="2506210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Autofit/>
          </a:bodyPr>
          <a:lstStyle/>
          <a:p>
            <a:r>
              <a:rPr lang="fi-FI" sz="2900" dirty="0">
                <a:solidFill>
                  <a:srgbClr val="262626"/>
                </a:solidFill>
              </a:rPr>
              <a:t>Mistä seuraavista lähteistä hakee yleensä tietoa, kun suunnittelee näkemiseen liittyvien tuotteiden ja palvelujen ostamista?</a:t>
            </a:r>
          </a:p>
        </p:txBody>
      </p:sp>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pic>
        <p:nvPicPr>
          <p:cNvPr id="5" name="Kuva 4">
            <a:extLst>
              <a:ext uri="{FF2B5EF4-FFF2-40B4-BE49-F238E27FC236}">
                <a16:creationId xmlns:a16="http://schemas.microsoft.com/office/drawing/2014/main" id="{9D89B92F-9A27-B4B7-6890-416E6DFC7CF2}"/>
              </a:ext>
            </a:extLst>
          </p:cNvPr>
          <p:cNvPicPr>
            <a:picLocks noChangeAspect="1"/>
          </p:cNvPicPr>
          <p:nvPr/>
        </p:nvPicPr>
        <p:blipFill>
          <a:blip r:embed="rId3"/>
          <a:stretch>
            <a:fillRect/>
          </a:stretch>
        </p:blipFill>
        <p:spPr>
          <a:xfrm>
            <a:off x="0" y="1560599"/>
            <a:ext cx="12192000" cy="4213052"/>
          </a:xfrm>
          <a:prstGeom prst="rect">
            <a:avLst/>
          </a:prstGeom>
        </p:spPr>
      </p:pic>
    </p:spTree>
    <p:extLst>
      <p:ext uri="{BB962C8B-B14F-4D97-AF65-F5344CB8AC3E}">
        <p14:creationId xmlns:p14="http://schemas.microsoft.com/office/powerpoint/2010/main" val="1090353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Otsikko 6"/>
          <p:cNvSpPr>
            <a:spLocks noGrp="1"/>
          </p:cNvSpPr>
          <p:nvPr>
            <p:ph type="title"/>
            <p:custDataLst>
              <p:tags r:id="rId1"/>
            </p:custDataLst>
          </p:nvPr>
        </p:nvSpPr>
        <p:spPr/>
        <p:txBody>
          <a:bodyPr>
            <a:normAutofit fontScale="90000"/>
          </a:bodyPr>
          <a:lstStyle/>
          <a:p>
            <a:r>
              <a:rPr lang="fi-FI" dirty="0">
                <a:solidFill>
                  <a:srgbClr val="262626"/>
                </a:solidFill>
              </a:rPr>
              <a:t>Mistä seuraavista lähteistä hakee yleensä tietoa, kun suunnittelee näkemiseen liittyvien tuotteiden ja palvelujen ostamista?</a:t>
            </a:r>
          </a:p>
        </p:txBody>
      </p:sp>
      <p:graphicFrame>
        <p:nvGraphicFramePr>
          <p:cNvPr id="14" name="Sisällön paikkamerkki 13"/>
          <p:cNvGraphicFramePr>
            <a:graphicFrameLocks noGrp="1"/>
          </p:cNvGraphicFramePr>
          <p:nvPr>
            <p:ph idx="1"/>
            <p:custDataLst>
              <p:tags r:id="rId2"/>
            </p:custDataLst>
          </p:nvPr>
        </p:nvGraphicFramePr>
        <p:xfrm>
          <a:off x="290513" y="1335088"/>
          <a:ext cx="5834062" cy="4787900"/>
        </p:xfrm>
        <a:graphic>
          <a:graphicData uri="http://schemas.openxmlformats.org/drawingml/2006/chart">
            <c:chart xmlns:c="http://schemas.openxmlformats.org/drawingml/2006/chart" xmlns:r="http://schemas.openxmlformats.org/officeDocument/2006/relationships" r:id="rId5"/>
          </a:graphicData>
        </a:graphic>
      </p:graphicFrame>
      <p:sp>
        <p:nvSpPr>
          <p:cNvPr id="11" name="Title 1"/>
          <p:cNvSpPr txBox="1">
            <a:spLocks/>
          </p:cNvSpPr>
          <p:nvPr/>
        </p:nvSpPr>
        <p:spPr>
          <a:xfrm>
            <a:off x="814917" y="6122761"/>
            <a:ext cx="33379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graphicFrame>
        <p:nvGraphicFramePr>
          <p:cNvPr id="6" name="Sisällön paikkamerkki 13">
            <a:extLst>
              <a:ext uri="{FF2B5EF4-FFF2-40B4-BE49-F238E27FC236}">
                <a16:creationId xmlns:a16="http://schemas.microsoft.com/office/drawing/2014/main" id="{B9896A59-D8EA-B3AF-2AF0-B79A4A4D40D7}"/>
              </a:ext>
            </a:extLst>
          </p:cNvPr>
          <p:cNvGraphicFramePr>
            <a:graphicFrameLocks/>
          </p:cNvGraphicFramePr>
          <p:nvPr>
            <p:custDataLst>
              <p:tags r:id="rId3"/>
            </p:custDataLst>
          </p:nvPr>
        </p:nvGraphicFramePr>
        <p:xfrm>
          <a:off x="6170019" y="1334861"/>
          <a:ext cx="5834062" cy="47879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97816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fontScale="90000"/>
          </a:bodyPr>
          <a:lstStyle/>
          <a:p>
            <a:r>
              <a:rPr lang="fi-FI" dirty="0">
                <a:solidFill>
                  <a:srgbClr val="262626"/>
                </a:solidFill>
              </a:rPr>
              <a:t>Mitkä seuraavista tekijöistä kokee tärkeäksi, kun tekee </a:t>
            </a:r>
            <a:br>
              <a:rPr lang="fi-FI" dirty="0">
                <a:solidFill>
                  <a:srgbClr val="262626"/>
                </a:solidFill>
              </a:rPr>
            </a:br>
            <a:r>
              <a:rPr lang="fi-FI" dirty="0">
                <a:solidFill>
                  <a:srgbClr val="262626"/>
                </a:solidFill>
              </a:rPr>
              <a:t>ostopäätöstä näkemiseen liittyvistä tuotteista ja palveluista? </a:t>
            </a:r>
          </a:p>
        </p:txBody>
      </p:sp>
      <p:graphicFrame>
        <p:nvGraphicFramePr>
          <p:cNvPr id="10" name="Sisällön paikkamerkki 9"/>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p:cNvSpPr txBox="1">
            <a:spLocks/>
          </p:cNvSpPr>
          <p:nvPr/>
        </p:nvSpPr>
        <p:spPr>
          <a:xfrm>
            <a:off x="814917" y="6122761"/>
            <a:ext cx="32427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On ostanut vähintään harvemmin, n=1842</a:t>
            </a:r>
          </a:p>
        </p:txBody>
      </p:sp>
    </p:spTree>
    <p:extLst>
      <p:ext uri="{BB962C8B-B14F-4D97-AF65-F5344CB8AC3E}">
        <p14:creationId xmlns:p14="http://schemas.microsoft.com/office/powerpoint/2010/main" val="252785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fontScale="90000"/>
          </a:bodyPr>
          <a:lstStyle/>
          <a:p>
            <a:r>
              <a:rPr lang="fi-FI" dirty="0">
                <a:solidFill>
                  <a:srgbClr val="262626"/>
                </a:solidFill>
              </a:rPr>
              <a:t>Mitkä seuraavista tekijöistä kokee tärkeäksi, kun tekee </a:t>
            </a:r>
            <a:br>
              <a:rPr lang="fi-FI" dirty="0">
                <a:solidFill>
                  <a:srgbClr val="262626"/>
                </a:solidFill>
              </a:rPr>
            </a:br>
            <a:r>
              <a:rPr lang="fi-FI" dirty="0">
                <a:solidFill>
                  <a:srgbClr val="262626"/>
                </a:solidFill>
              </a:rPr>
              <a:t>ostopäätöstä näkemiseen liittyvistä tuotteista ja palveluista? </a:t>
            </a:r>
          </a:p>
        </p:txBody>
      </p:sp>
      <p:sp>
        <p:nvSpPr>
          <p:cNvPr id="12" name="Title 1"/>
          <p:cNvSpPr txBox="1">
            <a:spLocks/>
          </p:cNvSpPr>
          <p:nvPr/>
        </p:nvSpPr>
        <p:spPr>
          <a:xfrm>
            <a:off x="814917" y="6122761"/>
            <a:ext cx="32427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sp>
        <p:nvSpPr>
          <p:cNvPr id="11" name="Tekstiruutu 10">
            <a:extLst>
              <a:ext uri="{FF2B5EF4-FFF2-40B4-BE49-F238E27FC236}">
                <a16:creationId xmlns:a16="http://schemas.microsoft.com/office/drawing/2014/main" id="{5467451C-AFCB-7185-E4C4-11F83ED09039}"/>
              </a:ext>
            </a:extLst>
          </p:cNvPr>
          <p:cNvSpPr txBox="1"/>
          <p:nvPr/>
        </p:nvSpPr>
        <p:spPr>
          <a:xfrm>
            <a:off x="4724400" y="5357212"/>
            <a:ext cx="43529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262626"/>
                </a:solidFill>
                <a:effectLst/>
                <a:uLnTx/>
                <a:uFillTx/>
                <a:latin typeface="Calibri"/>
                <a:ea typeface="+mn-ea"/>
                <a:cs typeface="+mn-cs"/>
              </a:rPr>
              <a:t>Keskiarvo 1-5 (1=Ei lainkaan tärkeäksi…5=Erittäin tärkeäksi)</a:t>
            </a:r>
          </a:p>
        </p:txBody>
      </p:sp>
      <p:pic>
        <p:nvPicPr>
          <p:cNvPr id="6" name="Kuva 5">
            <a:extLst>
              <a:ext uri="{FF2B5EF4-FFF2-40B4-BE49-F238E27FC236}">
                <a16:creationId xmlns:a16="http://schemas.microsoft.com/office/drawing/2014/main" id="{826464B4-1564-BEC4-E030-3E744A706F26}"/>
              </a:ext>
            </a:extLst>
          </p:cNvPr>
          <p:cNvPicPr>
            <a:picLocks noChangeAspect="1"/>
          </p:cNvPicPr>
          <p:nvPr/>
        </p:nvPicPr>
        <p:blipFill>
          <a:blip r:embed="rId3"/>
          <a:stretch>
            <a:fillRect/>
          </a:stretch>
        </p:blipFill>
        <p:spPr>
          <a:xfrm>
            <a:off x="11318114" y="242897"/>
            <a:ext cx="441498" cy="1511796"/>
          </a:xfrm>
          <a:prstGeom prst="rect">
            <a:avLst/>
          </a:prstGeom>
        </p:spPr>
      </p:pic>
      <p:pic>
        <p:nvPicPr>
          <p:cNvPr id="7" name="Kuva 6">
            <a:extLst>
              <a:ext uri="{FF2B5EF4-FFF2-40B4-BE49-F238E27FC236}">
                <a16:creationId xmlns:a16="http://schemas.microsoft.com/office/drawing/2014/main" id="{2E7A7814-AEFE-6B27-B32A-C7EEFF48F975}"/>
              </a:ext>
            </a:extLst>
          </p:cNvPr>
          <p:cNvPicPr>
            <a:picLocks noChangeAspect="1"/>
          </p:cNvPicPr>
          <p:nvPr/>
        </p:nvPicPr>
        <p:blipFill>
          <a:blip r:embed="rId4"/>
          <a:stretch>
            <a:fillRect/>
          </a:stretch>
        </p:blipFill>
        <p:spPr>
          <a:xfrm>
            <a:off x="0" y="2005561"/>
            <a:ext cx="12192000" cy="3342177"/>
          </a:xfrm>
          <a:prstGeom prst="rect">
            <a:avLst/>
          </a:prstGeom>
        </p:spPr>
      </p:pic>
    </p:spTree>
    <p:extLst>
      <p:ext uri="{BB962C8B-B14F-4D97-AF65-F5344CB8AC3E}">
        <p14:creationId xmlns:p14="http://schemas.microsoft.com/office/powerpoint/2010/main" val="1671929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D85E909-3B24-462C-B14F-7AE85B091FB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p>
        </p:txBody>
      </p:sp>
      <p:sp>
        <p:nvSpPr>
          <p:cNvPr id="3" name="Alatunnisteen paikkamerkki 2">
            <a:extLst>
              <a:ext uri="{FF2B5EF4-FFF2-40B4-BE49-F238E27FC236}">
                <a16:creationId xmlns:a16="http://schemas.microsoft.com/office/drawing/2014/main" id="{9112E857-B85E-469D-879B-5D7C10B9011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a:extLst>
              <a:ext uri="{FF2B5EF4-FFF2-40B4-BE49-F238E27FC236}">
                <a16:creationId xmlns:a16="http://schemas.microsoft.com/office/drawing/2014/main" id="{A9CF55B3-4574-4A1C-B72E-27B5045D55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Otsikko 4">
            <a:extLst>
              <a:ext uri="{FF2B5EF4-FFF2-40B4-BE49-F238E27FC236}">
                <a16:creationId xmlns:a16="http://schemas.microsoft.com/office/drawing/2014/main" id="{83B46DD2-2997-4ED7-BEE3-4BE25605D8D3}"/>
              </a:ext>
            </a:extLst>
          </p:cNvPr>
          <p:cNvSpPr>
            <a:spLocks noGrp="1"/>
          </p:cNvSpPr>
          <p:nvPr>
            <p:ph type="title"/>
          </p:nvPr>
        </p:nvSpPr>
        <p:spPr/>
        <p:txBody>
          <a:bodyPr>
            <a:normAutofit fontScale="90000"/>
          </a:bodyPr>
          <a:lstStyle/>
          <a:p>
            <a:r>
              <a:rPr lang="fi-FI" dirty="0"/>
              <a:t>Mitkä seuraavista tekijöistä kokee tärkeäksi, kun tekee </a:t>
            </a:r>
            <a:br>
              <a:rPr lang="fi-FI" dirty="0"/>
            </a:br>
            <a:r>
              <a:rPr lang="fi-FI" dirty="0"/>
              <a:t>ostopäätöstä näkemiseen liittyvistä tuotteista ja palveluista? </a:t>
            </a:r>
          </a:p>
        </p:txBody>
      </p:sp>
      <p:graphicFrame>
        <p:nvGraphicFramePr>
          <p:cNvPr id="9" name="Content Placeholder 9">
            <a:extLst>
              <a:ext uri="{FF2B5EF4-FFF2-40B4-BE49-F238E27FC236}">
                <a16:creationId xmlns:a16="http://schemas.microsoft.com/office/drawing/2014/main" id="{AC3EF3B2-FDBB-4022-B6C2-EF75D7F0135D}"/>
              </a:ext>
            </a:extLst>
          </p:cNvPr>
          <p:cNvGraphicFramePr>
            <a:graphicFrameLocks noGrp="1"/>
          </p:cNvGraphicFramePr>
          <p:nvPr>
            <p:ph idx="1"/>
            <p:custDataLst>
              <p:tags r:id="rId1"/>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F7C68F9F-7492-4318-AC53-13BEB30AEF22}"/>
              </a:ext>
            </a:extLst>
          </p:cNvPr>
          <p:cNvSpPr txBox="1">
            <a:spLocks/>
          </p:cNvSpPr>
          <p:nvPr/>
        </p:nvSpPr>
        <p:spPr>
          <a:xfrm>
            <a:off x="814917" y="6122761"/>
            <a:ext cx="31474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spTree>
    <p:extLst>
      <p:ext uri="{BB962C8B-B14F-4D97-AF65-F5344CB8AC3E}">
        <p14:creationId xmlns:p14="http://schemas.microsoft.com/office/powerpoint/2010/main" val="3938283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rmAutofit fontScale="90000"/>
          </a:bodyPr>
          <a:lstStyle/>
          <a:p>
            <a:r>
              <a:rPr lang="fi-FI" dirty="0">
                <a:solidFill>
                  <a:srgbClr val="262626"/>
                </a:solidFill>
              </a:rPr>
              <a:t>Mikä seuraavista tekijöistä on kaikkein tärkein ostopäätöstä tehdessäsi?</a:t>
            </a:r>
            <a:br>
              <a:rPr lang="fi-FI" dirty="0">
                <a:solidFill>
                  <a:srgbClr val="262626"/>
                </a:solidFill>
              </a:rPr>
            </a:br>
            <a:r>
              <a:rPr lang="fi-FI" sz="2700" dirty="0">
                <a:solidFill>
                  <a:srgbClr val="262626"/>
                </a:solidFill>
              </a:rPr>
              <a:t>Näkemiseen liittyvät tuotteet ja palvelut</a:t>
            </a:r>
          </a:p>
        </p:txBody>
      </p:sp>
      <p:graphicFrame>
        <p:nvGraphicFramePr>
          <p:cNvPr id="11" name="Sisällön paikkamerkki 10"/>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On ostanut vähintään harvemmin, n=1842</a:t>
            </a:r>
          </a:p>
        </p:txBody>
      </p:sp>
    </p:spTree>
    <p:extLst>
      <p:ext uri="{BB962C8B-B14F-4D97-AF65-F5344CB8AC3E}">
        <p14:creationId xmlns:p14="http://schemas.microsoft.com/office/powerpoint/2010/main" val="3768402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rmAutofit fontScale="90000"/>
          </a:bodyPr>
          <a:lstStyle/>
          <a:p>
            <a:r>
              <a:rPr lang="fi-FI" dirty="0">
                <a:solidFill>
                  <a:srgbClr val="262626"/>
                </a:solidFill>
              </a:rPr>
              <a:t>Mikä seuraavista tekijöistä on kaikkein tärkein ostopäätöstä tehdessäsi?</a:t>
            </a:r>
            <a:br>
              <a:rPr lang="fi-FI" dirty="0">
                <a:solidFill>
                  <a:srgbClr val="262626"/>
                </a:solidFill>
              </a:rPr>
            </a:br>
            <a:r>
              <a:rPr lang="fi-FI" sz="2700" dirty="0">
                <a:solidFill>
                  <a:srgbClr val="262626"/>
                </a:solidFill>
              </a:rPr>
              <a:t>Näkemiseen liittyvät tuotteet ja palvelut</a:t>
            </a:r>
          </a:p>
        </p:txBody>
      </p:sp>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pic>
        <p:nvPicPr>
          <p:cNvPr id="6" name="Kuva 5">
            <a:extLst>
              <a:ext uri="{FF2B5EF4-FFF2-40B4-BE49-F238E27FC236}">
                <a16:creationId xmlns:a16="http://schemas.microsoft.com/office/drawing/2014/main" id="{C03AE839-5997-9527-6D26-AC28908A8367}"/>
              </a:ext>
            </a:extLst>
          </p:cNvPr>
          <p:cNvPicPr>
            <a:picLocks noChangeAspect="1"/>
          </p:cNvPicPr>
          <p:nvPr/>
        </p:nvPicPr>
        <p:blipFill>
          <a:blip r:embed="rId3"/>
          <a:stretch>
            <a:fillRect/>
          </a:stretch>
        </p:blipFill>
        <p:spPr>
          <a:xfrm>
            <a:off x="0" y="1775961"/>
            <a:ext cx="12192000" cy="3344177"/>
          </a:xfrm>
          <a:prstGeom prst="rect">
            <a:avLst/>
          </a:prstGeom>
        </p:spPr>
      </p:pic>
    </p:spTree>
    <p:extLst>
      <p:ext uri="{BB962C8B-B14F-4D97-AF65-F5344CB8AC3E}">
        <p14:creationId xmlns:p14="http://schemas.microsoft.com/office/powerpoint/2010/main" val="606528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Otsikko 6"/>
          <p:cNvSpPr>
            <a:spLocks noGrp="1"/>
          </p:cNvSpPr>
          <p:nvPr>
            <p:ph type="title"/>
            <p:custDataLst>
              <p:tags r:id="rId1"/>
            </p:custDataLst>
          </p:nvPr>
        </p:nvSpPr>
        <p:spPr/>
        <p:txBody>
          <a:bodyPr>
            <a:normAutofit fontScale="90000"/>
          </a:bodyPr>
          <a:lstStyle/>
          <a:p>
            <a:r>
              <a:rPr lang="fi-FI" dirty="0">
                <a:solidFill>
                  <a:srgbClr val="262626"/>
                </a:solidFill>
              </a:rPr>
              <a:t>Mikä seuraavista tekijöistä on kaikkein tärkein ostopäätöstä tehdessäsi?</a:t>
            </a:r>
            <a:br>
              <a:rPr lang="fi-FI" dirty="0">
                <a:solidFill>
                  <a:srgbClr val="262626"/>
                </a:solidFill>
              </a:rPr>
            </a:br>
            <a:r>
              <a:rPr lang="fi-FI" sz="2700" dirty="0">
                <a:solidFill>
                  <a:srgbClr val="262626"/>
                </a:solidFill>
              </a:rPr>
              <a:t>Näkemiseen liittyvät tuotteet ja palvelut</a:t>
            </a:r>
          </a:p>
        </p:txBody>
      </p:sp>
      <p:graphicFrame>
        <p:nvGraphicFramePr>
          <p:cNvPr id="14" name="Sisällön paikkamerkki 13"/>
          <p:cNvGraphicFramePr>
            <a:graphicFrameLocks noGrp="1"/>
          </p:cNvGraphicFramePr>
          <p:nvPr>
            <p:ph idx="1"/>
            <p:custDataLst>
              <p:tags r:id="rId2"/>
            </p:custDataLst>
          </p:nvPr>
        </p:nvGraphicFramePr>
        <p:xfrm>
          <a:off x="290513" y="1335088"/>
          <a:ext cx="5834062" cy="4787900"/>
        </p:xfrm>
        <a:graphic>
          <a:graphicData uri="http://schemas.openxmlformats.org/drawingml/2006/chart">
            <c:chart xmlns:c="http://schemas.openxmlformats.org/drawingml/2006/chart" xmlns:r="http://schemas.openxmlformats.org/officeDocument/2006/relationships" r:id="rId5"/>
          </a:graphicData>
        </a:graphic>
      </p:graphicFrame>
      <p:sp>
        <p:nvSpPr>
          <p:cNvPr id="11" name="Title 1"/>
          <p:cNvSpPr txBox="1">
            <a:spLocks/>
          </p:cNvSpPr>
          <p:nvPr/>
        </p:nvSpPr>
        <p:spPr>
          <a:xfrm>
            <a:off x="814917" y="6122761"/>
            <a:ext cx="33379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graphicFrame>
        <p:nvGraphicFramePr>
          <p:cNvPr id="6" name="Sisällön paikkamerkki 13">
            <a:extLst>
              <a:ext uri="{FF2B5EF4-FFF2-40B4-BE49-F238E27FC236}">
                <a16:creationId xmlns:a16="http://schemas.microsoft.com/office/drawing/2014/main" id="{B9896A59-D8EA-B3AF-2AF0-B79A4A4D40D7}"/>
              </a:ext>
            </a:extLst>
          </p:cNvPr>
          <p:cNvGraphicFramePr>
            <a:graphicFrameLocks/>
          </p:cNvGraphicFramePr>
          <p:nvPr>
            <p:custDataLst>
              <p:tags r:id="rId3"/>
            </p:custDataLst>
          </p:nvPr>
        </p:nvGraphicFramePr>
        <p:xfrm>
          <a:off x="6170019" y="1334861"/>
          <a:ext cx="5834062" cy="47879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46091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Autofit/>
          </a:bodyPr>
          <a:lstStyle/>
          <a:p>
            <a:r>
              <a:rPr lang="fi-FI" sz="2900" dirty="0">
                <a:solidFill>
                  <a:srgbClr val="262626"/>
                </a:solidFill>
              </a:rPr>
              <a:t>Kuinka paljon on käyttänyt rahaa viimeisten 12 kuukauden </a:t>
            </a:r>
            <a:br>
              <a:rPr lang="fi-FI" sz="2900" dirty="0">
                <a:solidFill>
                  <a:srgbClr val="262626"/>
                </a:solidFill>
              </a:rPr>
            </a:br>
            <a:r>
              <a:rPr lang="fi-FI" sz="2900" dirty="0">
                <a:solidFill>
                  <a:srgbClr val="262626"/>
                </a:solidFill>
              </a:rPr>
              <a:t>aikana näkemiseen liittyvien tuotteiden ja palvelujen ostoon?</a:t>
            </a:r>
          </a:p>
        </p:txBody>
      </p:sp>
      <p:graphicFrame>
        <p:nvGraphicFramePr>
          <p:cNvPr id="10" name="Sisällön paikkamerkki 9"/>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p:cNvSpPr txBox="1">
            <a:spLocks/>
          </p:cNvSpPr>
          <p:nvPr/>
        </p:nvSpPr>
        <p:spPr>
          <a:xfrm>
            <a:off x="814917" y="6122761"/>
            <a:ext cx="28617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spTree>
    <p:extLst>
      <p:ext uri="{BB962C8B-B14F-4D97-AF65-F5344CB8AC3E}">
        <p14:creationId xmlns:p14="http://schemas.microsoft.com/office/powerpoint/2010/main" val="3601241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2381250" y="2706778"/>
            <a:ext cx="7334249" cy="1444445"/>
          </a:xfrm>
        </p:spPr>
        <p:txBody>
          <a:bodyPr>
            <a:normAutofit/>
          </a:bodyPr>
          <a:lstStyle/>
          <a:p>
            <a:r>
              <a:rPr lang="fi-FI" sz="4800" dirty="0"/>
              <a:t>Yhteenveto</a:t>
            </a:r>
          </a:p>
        </p:txBody>
      </p:sp>
      <p:sp>
        <p:nvSpPr>
          <p:cNvPr id="3" name="Päivämäärän paikkamerkki 2">
            <a:extLst>
              <a:ext uri="{FF2B5EF4-FFF2-40B4-BE49-F238E27FC236}">
                <a16:creationId xmlns:a16="http://schemas.microsoft.com/office/drawing/2014/main" id="{BBEAAE79-AECF-45F9-9D0C-628BEE3A784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Dian numeron paikkamerkki 4">
            <a:extLst>
              <a:ext uri="{FF2B5EF4-FFF2-40B4-BE49-F238E27FC236}">
                <a16:creationId xmlns:a16="http://schemas.microsoft.com/office/drawing/2014/main" id="{46A24109-99F7-45B1-92B8-7AC6071DA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Alatunnisteen paikkamerkki 2">
            <a:extLst>
              <a:ext uri="{FF2B5EF4-FFF2-40B4-BE49-F238E27FC236}">
                <a16:creationId xmlns:a16="http://schemas.microsoft.com/office/drawing/2014/main" id="{78B208CD-1ABF-424A-86D4-F2662774B835}"/>
              </a:ext>
            </a:extLst>
          </p:cNvPr>
          <p:cNvSpPr>
            <a:spLocks noGrp="1"/>
          </p:cNvSpPr>
          <p:nvPr>
            <p:ph type="ftr" sz="quarter" idx="11"/>
          </p:nvPr>
        </p:nvSpPr>
        <p:spPr>
          <a:xfrm>
            <a:off x="1778081" y="6547756"/>
            <a:ext cx="5415062" cy="27168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7469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Autofit/>
          </a:bodyPr>
          <a:lstStyle/>
          <a:p>
            <a:r>
              <a:rPr lang="fi-FI" sz="2900" dirty="0">
                <a:solidFill>
                  <a:srgbClr val="262626"/>
                </a:solidFill>
              </a:rPr>
              <a:t>Kuinka paljon on käyttänyt rahaa viimeisten 12 kuukauden </a:t>
            </a:r>
            <a:br>
              <a:rPr lang="fi-FI" sz="2900" dirty="0">
                <a:solidFill>
                  <a:srgbClr val="262626"/>
                </a:solidFill>
              </a:rPr>
            </a:br>
            <a:r>
              <a:rPr lang="fi-FI" sz="2900" dirty="0">
                <a:solidFill>
                  <a:srgbClr val="262626"/>
                </a:solidFill>
              </a:rPr>
              <a:t>aikana näkemiseen liittyvien tuotteiden ja palvelujen ostoon?</a:t>
            </a:r>
          </a:p>
        </p:txBody>
      </p:sp>
      <p:graphicFrame>
        <p:nvGraphicFramePr>
          <p:cNvPr id="10" name="Sisällön paikkamerkki 9"/>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p:cNvSpPr txBox="1">
            <a:spLocks/>
          </p:cNvSpPr>
          <p:nvPr/>
        </p:nvSpPr>
        <p:spPr>
          <a:xfrm>
            <a:off x="814917" y="6122761"/>
            <a:ext cx="28617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spTree>
    <p:extLst>
      <p:ext uri="{BB962C8B-B14F-4D97-AF65-F5344CB8AC3E}">
        <p14:creationId xmlns:p14="http://schemas.microsoft.com/office/powerpoint/2010/main" val="3198437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fontScale="90000"/>
          </a:bodyPr>
          <a:lstStyle/>
          <a:p>
            <a:r>
              <a:rPr lang="fi-FI" dirty="0">
                <a:solidFill>
                  <a:srgbClr val="262626"/>
                </a:solidFill>
              </a:rPr>
              <a:t>Miten arvioi rahan käytän näkemiseen liittyvien tuotteiden </a:t>
            </a:r>
            <a:br>
              <a:rPr lang="fi-FI" dirty="0">
                <a:solidFill>
                  <a:srgbClr val="262626"/>
                </a:solidFill>
              </a:rPr>
            </a:br>
            <a:r>
              <a:rPr lang="fi-FI" dirty="0">
                <a:solidFill>
                  <a:srgbClr val="262626"/>
                </a:solidFill>
              </a:rPr>
              <a:t>ja palvelujen osalta muuttuvan seuraavan 12 kuukauden aikana?</a:t>
            </a:r>
          </a:p>
        </p:txBody>
      </p:sp>
      <p:graphicFrame>
        <p:nvGraphicFramePr>
          <p:cNvPr id="10" name="Sisällön paikkamerkki 9"/>
          <p:cNvGraphicFramePr>
            <a:graphicFrameLocks noGrp="1"/>
          </p:cNvGraphicFramePr>
          <p:nvPr>
            <p:ph idx="1"/>
            <p:custDataLst>
              <p:tags r:id="rId2"/>
            </p:custDataLst>
          </p:nvPr>
        </p:nvGraphicFramePr>
        <p:xfrm>
          <a:off x="652463" y="1335088"/>
          <a:ext cx="7186611" cy="4787900"/>
        </p:xfrm>
        <a:graphic>
          <a:graphicData uri="http://schemas.openxmlformats.org/drawingml/2006/chart">
            <c:chart xmlns:c="http://schemas.openxmlformats.org/drawingml/2006/chart" xmlns:r="http://schemas.openxmlformats.org/officeDocument/2006/relationships" r:id="rId5"/>
          </a:graphicData>
        </a:graphic>
      </p:graphicFrame>
      <p:sp>
        <p:nvSpPr>
          <p:cNvPr id="12" name="Title 1"/>
          <p:cNvSpPr txBox="1">
            <a:spLocks/>
          </p:cNvSpPr>
          <p:nvPr/>
        </p:nvSpPr>
        <p:spPr>
          <a:xfrm>
            <a:off x="814917" y="6122761"/>
            <a:ext cx="2795058"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graphicFrame>
        <p:nvGraphicFramePr>
          <p:cNvPr id="13" name="Sisällön paikkamerkki 10">
            <a:extLst>
              <a:ext uri="{FF2B5EF4-FFF2-40B4-BE49-F238E27FC236}">
                <a16:creationId xmlns:a16="http://schemas.microsoft.com/office/drawing/2014/main" id="{A5600158-383C-DAA7-F1B3-51C865BBACD7}"/>
              </a:ext>
            </a:extLst>
          </p:cNvPr>
          <p:cNvGraphicFramePr>
            <a:graphicFrameLocks/>
          </p:cNvGraphicFramePr>
          <p:nvPr>
            <p:custDataLst>
              <p:tags r:id="rId3"/>
            </p:custDataLst>
          </p:nvPr>
        </p:nvGraphicFramePr>
        <p:xfrm>
          <a:off x="7143750" y="1335088"/>
          <a:ext cx="1543051" cy="47879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01716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fontScale="90000"/>
          </a:bodyPr>
          <a:lstStyle/>
          <a:p>
            <a:r>
              <a:rPr lang="fi-FI" dirty="0">
                <a:solidFill>
                  <a:srgbClr val="262626"/>
                </a:solidFill>
              </a:rPr>
              <a:t>Miten arvioi rahan käytän näkemiseen liittyvien tuotteiden </a:t>
            </a:r>
            <a:br>
              <a:rPr lang="fi-FI" dirty="0">
                <a:solidFill>
                  <a:srgbClr val="262626"/>
                </a:solidFill>
              </a:rPr>
            </a:br>
            <a:r>
              <a:rPr lang="fi-FI" dirty="0">
                <a:solidFill>
                  <a:srgbClr val="262626"/>
                </a:solidFill>
              </a:rPr>
              <a:t>ja palvelujen osalta muuttuvan seuraavan 12 kuukauden aikana?</a:t>
            </a:r>
          </a:p>
        </p:txBody>
      </p:sp>
      <p:graphicFrame>
        <p:nvGraphicFramePr>
          <p:cNvPr id="10" name="Sisällön paikkamerkki 9"/>
          <p:cNvGraphicFramePr>
            <a:graphicFrameLocks noGrp="1"/>
          </p:cNvGraphicFramePr>
          <p:nvPr>
            <p:ph idx="1"/>
            <p:custDataLst>
              <p:tags r:id="rId2"/>
            </p:custDataLst>
          </p:nvPr>
        </p:nvGraphicFramePr>
        <p:xfrm>
          <a:off x="652463" y="1335088"/>
          <a:ext cx="7186611" cy="4787900"/>
        </p:xfrm>
        <a:graphic>
          <a:graphicData uri="http://schemas.openxmlformats.org/drawingml/2006/chart">
            <c:chart xmlns:c="http://schemas.openxmlformats.org/drawingml/2006/chart" xmlns:r="http://schemas.openxmlformats.org/officeDocument/2006/relationships" r:id="rId5"/>
          </a:graphicData>
        </a:graphic>
      </p:graphicFrame>
      <p:sp>
        <p:nvSpPr>
          <p:cNvPr id="12" name="Title 1"/>
          <p:cNvSpPr txBox="1">
            <a:spLocks/>
          </p:cNvSpPr>
          <p:nvPr/>
        </p:nvSpPr>
        <p:spPr>
          <a:xfrm>
            <a:off x="814917" y="6122761"/>
            <a:ext cx="2795058"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graphicFrame>
        <p:nvGraphicFramePr>
          <p:cNvPr id="9" name="Sisällön paikkamerkki 10">
            <a:extLst>
              <a:ext uri="{FF2B5EF4-FFF2-40B4-BE49-F238E27FC236}">
                <a16:creationId xmlns:a16="http://schemas.microsoft.com/office/drawing/2014/main" id="{96808725-63D2-0C8D-021C-3C076AEB1FA8}"/>
              </a:ext>
            </a:extLst>
          </p:cNvPr>
          <p:cNvGraphicFramePr>
            <a:graphicFrameLocks/>
          </p:cNvGraphicFramePr>
          <p:nvPr>
            <p:custDataLst>
              <p:tags r:id="rId3"/>
            </p:custDataLst>
          </p:nvPr>
        </p:nvGraphicFramePr>
        <p:xfrm>
          <a:off x="7143750" y="1335088"/>
          <a:ext cx="1543051" cy="47879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48877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B643CA4-6D9E-4B6D-22A2-7CD9A214409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p>
        </p:txBody>
      </p:sp>
      <p:sp>
        <p:nvSpPr>
          <p:cNvPr id="3" name="Alatunnisteen paikkamerkki 2">
            <a:extLst>
              <a:ext uri="{FF2B5EF4-FFF2-40B4-BE49-F238E27FC236}">
                <a16:creationId xmlns:a16="http://schemas.microsoft.com/office/drawing/2014/main" id="{F1652CA7-E1CD-F8C1-8EF2-C35695EDEC3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a:extLst>
              <a:ext uri="{FF2B5EF4-FFF2-40B4-BE49-F238E27FC236}">
                <a16:creationId xmlns:a16="http://schemas.microsoft.com/office/drawing/2014/main" id="{03BB1B4B-73DC-3767-0A5C-CA6BD16F5F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7">
            <a:extLst>
              <a:ext uri="{FF2B5EF4-FFF2-40B4-BE49-F238E27FC236}">
                <a16:creationId xmlns:a16="http://schemas.microsoft.com/office/drawing/2014/main" id="{E3F7D22B-2033-885F-CA8B-7185828E6EA3}"/>
              </a:ext>
            </a:extLst>
          </p:cNvPr>
          <p:cNvSpPr>
            <a:spLocks noGrp="1"/>
          </p:cNvSpPr>
          <p:nvPr>
            <p:ph type="ctrTitle"/>
          </p:nvPr>
        </p:nvSpPr>
        <p:spPr/>
        <p:txBody>
          <a:bodyPr>
            <a:noAutofit/>
          </a:bodyPr>
          <a:lstStyle/>
          <a:p>
            <a:r>
              <a:rPr lang="fi-FI" sz="2800" dirty="0"/>
              <a:t>KÄYTTÖTAVARATUOTTEET - ARVOT&amp;ASENTEET SEKÄ EDUNVALVONTAAN LIITTYVÄT KYSYMYKSET</a:t>
            </a:r>
          </a:p>
        </p:txBody>
      </p:sp>
    </p:spTree>
    <p:extLst>
      <p:ext uri="{BB962C8B-B14F-4D97-AF65-F5344CB8AC3E}">
        <p14:creationId xmlns:p14="http://schemas.microsoft.com/office/powerpoint/2010/main" val="3736703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fontScale="90000"/>
          </a:bodyPr>
          <a:lstStyle/>
          <a:p>
            <a:r>
              <a:rPr lang="fi-FI" dirty="0">
                <a:solidFill>
                  <a:srgbClr val="262626"/>
                </a:solidFill>
              </a:rPr>
              <a:t>Mielipiteet väittämistä liittyen käyttötavaratuotteiden </a:t>
            </a:r>
            <a:br>
              <a:rPr lang="fi-FI" dirty="0">
                <a:solidFill>
                  <a:srgbClr val="262626"/>
                </a:solidFill>
              </a:rPr>
            </a:br>
            <a:r>
              <a:rPr lang="fi-FI" dirty="0">
                <a:solidFill>
                  <a:srgbClr val="262626"/>
                </a:solidFill>
              </a:rPr>
              <a:t>ostamiseen 1(2)</a:t>
            </a:r>
          </a:p>
        </p:txBody>
      </p:sp>
      <p:graphicFrame>
        <p:nvGraphicFramePr>
          <p:cNvPr id="10" name="Sisällön paikkamerkki 9"/>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p:cNvSpPr txBox="1">
            <a:spLocks/>
          </p:cNvSpPr>
          <p:nvPr/>
        </p:nvSpPr>
        <p:spPr>
          <a:xfrm>
            <a:off x="814917" y="6122761"/>
            <a:ext cx="32427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Kaikki vastaajat, n=3130</a:t>
            </a:r>
          </a:p>
        </p:txBody>
      </p:sp>
    </p:spTree>
    <p:extLst>
      <p:ext uri="{BB962C8B-B14F-4D97-AF65-F5344CB8AC3E}">
        <p14:creationId xmlns:p14="http://schemas.microsoft.com/office/powerpoint/2010/main" val="2135236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fontScale="90000"/>
          </a:bodyPr>
          <a:lstStyle/>
          <a:p>
            <a:r>
              <a:rPr lang="fi-FI" dirty="0">
                <a:solidFill>
                  <a:srgbClr val="262626"/>
                </a:solidFill>
              </a:rPr>
              <a:t>Mielipiteet väittämistä liittyen käyttötavaratuotteiden </a:t>
            </a:r>
            <a:br>
              <a:rPr lang="fi-FI" dirty="0">
                <a:solidFill>
                  <a:srgbClr val="262626"/>
                </a:solidFill>
              </a:rPr>
            </a:br>
            <a:r>
              <a:rPr lang="fi-FI" dirty="0">
                <a:solidFill>
                  <a:srgbClr val="262626"/>
                </a:solidFill>
              </a:rPr>
              <a:t>ostamiseen 2(2)</a:t>
            </a:r>
          </a:p>
        </p:txBody>
      </p:sp>
      <p:graphicFrame>
        <p:nvGraphicFramePr>
          <p:cNvPr id="10" name="Sisällön paikkamerkki 9"/>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p:cNvSpPr txBox="1">
            <a:spLocks/>
          </p:cNvSpPr>
          <p:nvPr/>
        </p:nvSpPr>
        <p:spPr>
          <a:xfrm>
            <a:off x="814917" y="6122761"/>
            <a:ext cx="32427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Kaikki vastaajat, n=3130</a:t>
            </a:r>
          </a:p>
        </p:txBody>
      </p:sp>
    </p:spTree>
    <p:extLst>
      <p:ext uri="{BB962C8B-B14F-4D97-AF65-F5344CB8AC3E}">
        <p14:creationId xmlns:p14="http://schemas.microsoft.com/office/powerpoint/2010/main" val="477800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fontScale="90000"/>
          </a:bodyPr>
          <a:lstStyle/>
          <a:p>
            <a:r>
              <a:rPr lang="fi-FI" dirty="0">
                <a:solidFill>
                  <a:srgbClr val="262626"/>
                </a:solidFill>
              </a:rPr>
              <a:t>Mielipiteet väittämistä liittyen käyttötavaratuotteiden </a:t>
            </a:r>
            <a:br>
              <a:rPr lang="fi-FI" dirty="0">
                <a:solidFill>
                  <a:srgbClr val="262626"/>
                </a:solidFill>
              </a:rPr>
            </a:br>
            <a:r>
              <a:rPr lang="fi-FI" dirty="0">
                <a:solidFill>
                  <a:srgbClr val="262626"/>
                </a:solidFill>
              </a:rPr>
              <a:t>ostamiseen 1(2)</a:t>
            </a:r>
          </a:p>
        </p:txBody>
      </p:sp>
      <p:sp>
        <p:nvSpPr>
          <p:cNvPr id="12" name="Title 1"/>
          <p:cNvSpPr txBox="1">
            <a:spLocks/>
          </p:cNvSpPr>
          <p:nvPr/>
        </p:nvSpPr>
        <p:spPr>
          <a:xfrm>
            <a:off x="814917" y="6122761"/>
            <a:ext cx="32427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n=kaikki vastaajat</a:t>
            </a:r>
          </a:p>
        </p:txBody>
      </p:sp>
      <p:sp>
        <p:nvSpPr>
          <p:cNvPr id="11" name="Tekstiruutu 10">
            <a:extLst>
              <a:ext uri="{FF2B5EF4-FFF2-40B4-BE49-F238E27FC236}">
                <a16:creationId xmlns:a16="http://schemas.microsoft.com/office/drawing/2014/main" id="{5467451C-AFCB-7185-E4C4-11F83ED09039}"/>
              </a:ext>
            </a:extLst>
          </p:cNvPr>
          <p:cNvSpPr txBox="1"/>
          <p:nvPr/>
        </p:nvSpPr>
        <p:spPr>
          <a:xfrm>
            <a:off x="5114925" y="5100037"/>
            <a:ext cx="43529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262626"/>
                </a:solidFill>
                <a:effectLst/>
                <a:uLnTx/>
                <a:uFillTx/>
                <a:latin typeface="Calibri"/>
                <a:ea typeface="+mn-ea"/>
                <a:cs typeface="+mn-cs"/>
              </a:rPr>
              <a:t>Keskiarvo 1-5 (1=Täysin eri mieltä…5=Täysin samaa mieltä)</a:t>
            </a:r>
          </a:p>
        </p:txBody>
      </p:sp>
      <p:pic>
        <p:nvPicPr>
          <p:cNvPr id="6" name="Kuva 5">
            <a:extLst>
              <a:ext uri="{FF2B5EF4-FFF2-40B4-BE49-F238E27FC236}">
                <a16:creationId xmlns:a16="http://schemas.microsoft.com/office/drawing/2014/main" id="{826464B4-1564-BEC4-E030-3E744A706F26}"/>
              </a:ext>
            </a:extLst>
          </p:cNvPr>
          <p:cNvPicPr>
            <a:picLocks noChangeAspect="1"/>
          </p:cNvPicPr>
          <p:nvPr/>
        </p:nvPicPr>
        <p:blipFill>
          <a:blip r:embed="rId3"/>
          <a:stretch>
            <a:fillRect/>
          </a:stretch>
        </p:blipFill>
        <p:spPr>
          <a:xfrm>
            <a:off x="11318114" y="242897"/>
            <a:ext cx="441498" cy="1511796"/>
          </a:xfrm>
          <a:prstGeom prst="rect">
            <a:avLst/>
          </a:prstGeom>
        </p:spPr>
      </p:pic>
      <p:pic>
        <p:nvPicPr>
          <p:cNvPr id="9" name="Kuva 8">
            <a:extLst>
              <a:ext uri="{FF2B5EF4-FFF2-40B4-BE49-F238E27FC236}">
                <a16:creationId xmlns:a16="http://schemas.microsoft.com/office/drawing/2014/main" id="{F7BC843E-41DA-BF41-94A7-08089E90B84D}"/>
              </a:ext>
            </a:extLst>
          </p:cNvPr>
          <p:cNvPicPr>
            <a:picLocks noChangeAspect="1"/>
          </p:cNvPicPr>
          <p:nvPr/>
        </p:nvPicPr>
        <p:blipFill>
          <a:blip r:embed="rId4"/>
          <a:stretch>
            <a:fillRect/>
          </a:stretch>
        </p:blipFill>
        <p:spPr>
          <a:xfrm>
            <a:off x="0" y="2019382"/>
            <a:ext cx="12192000" cy="3066885"/>
          </a:xfrm>
          <a:prstGeom prst="rect">
            <a:avLst/>
          </a:prstGeom>
        </p:spPr>
      </p:pic>
    </p:spTree>
    <p:extLst>
      <p:ext uri="{BB962C8B-B14F-4D97-AF65-F5344CB8AC3E}">
        <p14:creationId xmlns:p14="http://schemas.microsoft.com/office/powerpoint/2010/main" val="3367236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fontScale="90000"/>
          </a:bodyPr>
          <a:lstStyle/>
          <a:p>
            <a:r>
              <a:rPr lang="fi-FI" dirty="0">
                <a:solidFill>
                  <a:srgbClr val="262626"/>
                </a:solidFill>
              </a:rPr>
              <a:t>Mielipiteet väittämistä liittyen käyttötavaratuotteiden </a:t>
            </a:r>
            <a:br>
              <a:rPr lang="fi-FI" dirty="0">
                <a:solidFill>
                  <a:srgbClr val="262626"/>
                </a:solidFill>
              </a:rPr>
            </a:br>
            <a:r>
              <a:rPr lang="fi-FI" dirty="0">
                <a:solidFill>
                  <a:srgbClr val="262626"/>
                </a:solidFill>
              </a:rPr>
              <a:t>ostamiseen 2(2)</a:t>
            </a:r>
          </a:p>
        </p:txBody>
      </p:sp>
      <p:sp>
        <p:nvSpPr>
          <p:cNvPr id="12" name="Title 1"/>
          <p:cNvSpPr txBox="1">
            <a:spLocks/>
          </p:cNvSpPr>
          <p:nvPr/>
        </p:nvSpPr>
        <p:spPr>
          <a:xfrm>
            <a:off x="814917" y="6122761"/>
            <a:ext cx="32427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n=kaikki vastaajat</a:t>
            </a:r>
          </a:p>
        </p:txBody>
      </p:sp>
      <p:pic>
        <p:nvPicPr>
          <p:cNvPr id="6" name="Kuva 5">
            <a:extLst>
              <a:ext uri="{FF2B5EF4-FFF2-40B4-BE49-F238E27FC236}">
                <a16:creationId xmlns:a16="http://schemas.microsoft.com/office/drawing/2014/main" id="{826464B4-1564-BEC4-E030-3E744A706F26}"/>
              </a:ext>
            </a:extLst>
          </p:cNvPr>
          <p:cNvPicPr>
            <a:picLocks noChangeAspect="1"/>
          </p:cNvPicPr>
          <p:nvPr/>
        </p:nvPicPr>
        <p:blipFill>
          <a:blip r:embed="rId3"/>
          <a:stretch>
            <a:fillRect/>
          </a:stretch>
        </p:blipFill>
        <p:spPr>
          <a:xfrm>
            <a:off x="11318114" y="242897"/>
            <a:ext cx="441498" cy="1511796"/>
          </a:xfrm>
          <a:prstGeom prst="rect">
            <a:avLst/>
          </a:prstGeom>
        </p:spPr>
      </p:pic>
      <p:pic>
        <p:nvPicPr>
          <p:cNvPr id="13" name="Kuva 12">
            <a:extLst>
              <a:ext uri="{FF2B5EF4-FFF2-40B4-BE49-F238E27FC236}">
                <a16:creationId xmlns:a16="http://schemas.microsoft.com/office/drawing/2014/main" id="{9BD85361-F15F-AEC0-23F6-BCBA1BD0341F}"/>
              </a:ext>
            </a:extLst>
          </p:cNvPr>
          <p:cNvPicPr>
            <a:picLocks noChangeAspect="1"/>
          </p:cNvPicPr>
          <p:nvPr/>
        </p:nvPicPr>
        <p:blipFill>
          <a:blip r:embed="rId4"/>
          <a:stretch>
            <a:fillRect/>
          </a:stretch>
        </p:blipFill>
        <p:spPr>
          <a:xfrm>
            <a:off x="0" y="2019382"/>
            <a:ext cx="12192000" cy="3066885"/>
          </a:xfrm>
          <a:prstGeom prst="rect">
            <a:avLst/>
          </a:prstGeom>
        </p:spPr>
      </p:pic>
      <p:sp>
        <p:nvSpPr>
          <p:cNvPr id="14" name="Tekstiruutu 13">
            <a:extLst>
              <a:ext uri="{FF2B5EF4-FFF2-40B4-BE49-F238E27FC236}">
                <a16:creationId xmlns:a16="http://schemas.microsoft.com/office/drawing/2014/main" id="{579310B0-89C3-ADC1-1DF6-4AA2062E13ED}"/>
              </a:ext>
            </a:extLst>
          </p:cNvPr>
          <p:cNvSpPr txBox="1"/>
          <p:nvPr/>
        </p:nvSpPr>
        <p:spPr>
          <a:xfrm>
            <a:off x="5114925" y="5100037"/>
            <a:ext cx="43529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262626"/>
                </a:solidFill>
                <a:effectLst/>
                <a:uLnTx/>
                <a:uFillTx/>
                <a:latin typeface="Calibri"/>
                <a:ea typeface="+mn-ea"/>
                <a:cs typeface="+mn-cs"/>
              </a:rPr>
              <a:t>Keskiarvo 1-5 (1=Täysin eri mieltä…5=Täysin samaa mieltä)</a:t>
            </a:r>
          </a:p>
        </p:txBody>
      </p:sp>
    </p:spTree>
    <p:extLst>
      <p:ext uri="{BB962C8B-B14F-4D97-AF65-F5344CB8AC3E}">
        <p14:creationId xmlns:p14="http://schemas.microsoft.com/office/powerpoint/2010/main" val="452180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fontScale="90000"/>
          </a:bodyPr>
          <a:lstStyle/>
          <a:p>
            <a:r>
              <a:rPr lang="fi-FI" dirty="0">
                <a:solidFill>
                  <a:srgbClr val="262626"/>
                </a:solidFill>
              </a:rPr>
              <a:t>Kun miettii eri kauppakeskusten aukioloaikoja Suomessa, </a:t>
            </a:r>
            <a:br>
              <a:rPr lang="fi-FI" dirty="0">
                <a:solidFill>
                  <a:srgbClr val="262626"/>
                </a:solidFill>
              </a:rPr>
            </a:br>
            <a:r>
              <a:rPr lang="fi-FI" dirty="0">
                <a:solidFill>
                  <a:srgbClr val="262626"/>
                </a:solidFill>
              </a:rPr>
              <a:t>niin ovatko aukioloajat omasta mielestä riittävät?</a:t>
            </a:r>
          </a:p>
        </p:txBody>
      </p:sp>
      <p:graphicFrame>
        <p:nvGraphicFramePr>
          <p:cNvPr id="10" name="Sisällön paikkamerkki 9"/>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p:cNvSpPr txBox="1">
            <a:spLocks/>
          </p:cNvSpPr>
          <p:nvPr/>
        </p:nvSpPr>
        <p:spPr>
          <a:xfrm>
            <a:off x="814917" y="6122761"/>
            <a:ext cx="2185458"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n=kaikki vastaajat</a:t>
            </a:r>
          </a:p>
        </p:txBody>
      </p:sp>
    </p:spTree>
    <p:extLst>
      <p:ext uri="{BB962C8B-B14F-4D97-AF65-F5344CB8AC3E}">
        <p14:creationId xmlns:p14="http://schemas.microsoft.com/office/powerpoint/2010/main" val="2978975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Autofit/>
          </a:bodyPr>
          <a:lstStyle/>
          <a:p>
            <a:r>
              <a:rPr lang="fi-FI" sz="2600" dirty="0">
                <a:solidFill>
                  <a:srgbClr val="262626"/>
                </a:solidFill>
              </a:rPr>
              <a:t>Käykö yleensä mielellään kaupunkien keskustassa asioimassa </a:t>
            </a:r>
            <a:br>
              <a:rPr lang="fi-FI" sz="2600" dirty="0">
                <a:solidFill>
                  <a:srgbClr val="262626"/>
                </a:solidFill>
              </a:rPr>
            </a:br>
            <a:r>
              <a:rPr lang="fi-FI" sz="2600" dirty="0">
                <a:solidFill>
                  <a:srgbClr val="262626"/>
                </a:solidFill>
              </a:rPr>
              <a:t>(esim. syömässä ravintolassa, asioimassa kaupoissa, katsomassa </a:t>
            </a:r>
            <a:br>
              <a:rPr lang="fi-FI" sz="2600" dirty="0">
                <a:solidFill>
                  <a:srgbClr val="262626"/>
                </a:solidFill>
              </a:rPr>
            </a:br>
            <a:r>
              <a:rPr lang="fi-FI" sz="2600" dirty="0">
                <a:solidFill>
                  <a:srgbClr val="262626"/>
                </a:solidFill>
              </a:rPr>
              <a:t>elokuvia, vierailemassa museossa jne.)?</a:t>
            </a:r>
          </a:p>
        </p:txBody>
      </p:sp>
      <p:graphicFrame>
        <p:nvGraphicFramePr>
          <p:cNvPr id="10" name="Sisällön paikkamerkki 9"/>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p:cNvSpPr txBox="1">
            <a:spLocks/>
          </p:cNvSpPr>
          <p:nvPr/>
        </p:nvSpPr>
        <p:spPr>
          <a:xfrm>
            <a:off x="814917" y="6122761"/>
            <a:ext cx="32427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n=kaikki vastaajat</a:t>
            </a:r>
          </a:p>
        </p:txBody>
      </p:sp>
    </p:spTree>
    <p:extLst>
      <p:ext uri="{BB962C8B-B14F-4D97-AF65-F5344CB8AC3E}">
        <p14:creationId xmlns:p14="http://schemas.microsoft.com/office/powerpoint/2010/main" val="3865048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602677F-4FEA-4395-B3B5-14B1B3231A0D}"/>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a:extLst>
              <a:ext uri="{FF2B5EF4-FFF2-40B4-BE49-F238E27FC236}">
                <a16:creationId xmlns:a16="http://schemas.microsoft.com/office/drawing/2014/main" id="{056E7E14-3748-4FDD-B1A6-1845AF08D0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Otsikko 4">
            <a:extLst>
              <a:ext uri="{FF2B5EF4-FFF2-40B4-BE49-F238E27FC236}">
                <a16:creationId xmlns:a16="http://schemas.microsoft.com/office/drawing/2014/main" id="{D6A71F80-5D26-4C1B-ABD3-DDDE47990A8F}"/>
              </a:ext>
            </a:extLst>
          </p:cNvPr>
          <p:cNvSpPr>
            <a:spLocks noGrp="1"/>
          </p:cNvSpPr>
          <p:nvPr>
            <p:ph type="title"/>
          </p:nvPr>
        </p:nvSpPr>
        <p:spPr>
          <a:xfrm>
            <a:off x="262614" y="457044"/>
            <a:ext cx="6335491" cy="622647"/>
          </a:xfrm>
        </p:spPr>
        <p:txBody>
          <a:bodyPr/>
          <a:lstStyle/>
          <a:p>
            <a:r>
              <a:rPr lang="fi-FI" dirty="0"/>
              <a:t>Yhteenveto</a:t>
            </a:r>
          </a:p>
        </p:txBody>
      </p:sp>
      <p:sp>
        <p:nvSpPr>
          <p:cNvPr id="3" name="Alatunnisteen paikkamerkki 2">
            <a:extLst>
              <a:ext uri="{FF2B5EF4-FFF2-40B4-BE49-F238E27FC236}">
                <a16:creationId xmlns:a16="http://schemas.microsoft.com/office/drawing/2014/main" id="{535AE696-0191-465F-83AD-87CA20854DF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 name="Kuvan paikkamerkki 9" descr="Kuva, joka sisältää kohteen henkilö, päällä pitäminen, silmälasit, sulje&#10;&#10;Kuvaus luotu automaattisesti">
            <a:extLst>
              <a:ext uri="{FF2B5EF4-FFF2-40B4-BE49-F238E27FC236}">
                <a16:creationId xmlns:a16="http://schemas.microsoft.com/office/drawing/2014/main" id="{FC820F6D-210D-8138-5088-92E660F67B09}"/>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47999" r="13251"/>
          <a:stretch/>
        </p:blipFill>
        <p:spPr>
          <a:xfrm>
            <a:off x="7325032" y="0"/>
            <a:ext cx="4866968" cy="6857999"/>
          </a:xfrm>
        </p:spPr>
      </p:pic>
      <p:sp>
        <p:nvSpPr>
          <p:cNvPr id="15" name="Sisällön paikkamerkki 5">
            <a:extLst>
              <a:ext uri="{FF2B5EF4-FFF2-40B4-BE49-F238E27FC236}">
                <a16:creationId xmlns:a16="http://schemas.microsoft.com/office/drawing/2014/main" id="{53302E11-8B36-3773-2B19-929DCEC3D1F1}"/>
              </a:ext>
            </a:extLst>
          </p:cNvPr>
          <p:cNvSpPr>
            <a:spLocks noGrp="1"/>
          </p:cNvSpPr>
          <p:nvPr>
            <p:ph idx="1"/>
          </p:nvPr>
        </p:nvSpPr>
        <p:spPr>
          <a:xfrm>
            <a:off x="262613" y="1009349"/>
            <a:ext cx="6826164" cy="5546888"/>
          </a:xfrm>
        </p:spPr>
        <p:txBody>
          <a:bodyPr>
            <a:normAutofit fontScale="25000" lnSpcReduction="20000"/>
          </a:bodyPr>
          <a:lstStyle/>
          <a:p>
            <a:pPr marL="0" indent="0">
              <a:lnSpc>
                <a:spcPct val="120000"/>
              </a:lnSpc>
              <a:spcBef>
                <a:spcPts val="0"/>
              </a:spcBef>
              <a:spcAft>
                <a:spcPts val="800"/>
              </a:spcAft>
              <a:buNone/>
            </a:pPr>
            <a:r>
              <a:rPr lang="fi-FI" sz="6000" b="1" dirty="0">
                <a:ea typeface="Calibri" panose="020F0502020204030204" pitchFamily="34" charset="0"/>
                <a:cs typeface="Calibri" panose="020F0502020204030204" pitchFamily="34" charset="0"/>
              </a:rPr>
              <a:t>NÄKEMISEEN LIITTYVÄT TUOTTEET</a:t>
            </a:r>
            <a:endParaRPr lang="fi-FI" sz="6000" b="1" dirty="0">
              <a:effectLst/>
              <a:ea typeface="Calibri" panose="020F0502020204030204" pitchFamily="34" charset="0"/>
              <a:cs typeface="Calibri" panose="020F0502020204030204" pitchFamily="34" charset="0"/>
            </a:endParaRPr>
          </a:p>
          <a:p>
            <a:pPr marL="0" indent="0">
              <a:lnSpc>
                <a:spcPct val="120000"/>
              </a:lnSpc>
              <a:spcBef>
                <a:spcPts val="0"/>
              </a:spcBef>
              <a:spcAft>
                <a:spcPts val="800"/>
              </a:spcAft>
              <a:buNone/>
            </a:pPr>
            <a:r>
              <a:rPr lang="fi-FI" sz="4800" dirty="0"/>
              <a:t>OSTOUSEUS JA TUOTTEET</a:t>
            </a:r>
          </a:p>
          <a:p>
            <a:pPr marL="0" indent="0">
              <a:lnSpc>
                <a:spcPct val="120000"/>
              </a:lnSpc>
              <a:spcBef>
                <a:spcPts val="0"/>
              </a:spcBef>
              <a:spcAft>
                <a:spcPts val="800"/>
              </a:spcAft>
              <a:buNone/>
            </a:pPr>
            <a:r>
              <a:rPr lang="fi-FI" sz="4800" dirty="0"/>
              <a:t>16% vastaajista, jotka ovat edes joskus ostaneet näkemiseen liittyviä tuotteita ostavat itselleen näkemiseen liittyviä tuotteita vähintään kerran vuodessa. Nämä ostajat on luokiteltu raportissa ns. ”Heavy-ostajiksi”. Heavy-ostaminen korostuu 15-34 –vuotiaissa. Kun kysyttiin mitä tuotteita on ostanut viimeisen 12 kuukauden aikana, niin silmälasit (38%) ja aurinkolasit (31%) olivat eniten mainitut tuotteet. 33% ei ollut ostanut mitään.</a:t>
            </a:r>
          </a:p>
          <a:p>
            <a:pPr marL="0" indent="0">
              <a:lnSpc>
                <a:spcPct val="120000"/>
              </a:lnSpc>
              <a:spcBef>
                <a:spcPts val="0"/>
              </a:spcBef>
              <a:spcAft>
                <a:spcPts val="800"/>
              </a:spcAft>
              <a:buNone/>
            </a:pPr>
            <a:r>
              <a:rPr lang="fi-FI" sz="4800" dirty="0"/>
              <a:t>OSTOPAIKAT</a:t>
            </a:r>
          </a:p>
          <a:p>
            <a:pPr marL="0" indent="0">
              <a:lnSpc>
                <a:spcPct val="120000"/>
              </a:lnSpc>
              <a:spcBef>
                <a:spcPts val="0"/>
              </a:spcBef>
              <a:spcAft>
                <a:spcPts val="800"/>
              </a:spcAft>
              <a:buNone/>
            </a:pPr>
            <a:r>
              <a:rPr lang="fi-FI" sz="4800" dirty="0"/>
              <a:t>Optikkoliikkeet (79% vastaajista) on selkeästi suosituin ensisijainen näkemiseen liittyvien tuotteiden ja palveluiden ostopaikka. </a:t>
            </a:r>
          </a:p>
          <a:p>
            <a:pPr marL="0" indent="0">
              <a:lnSpc>
                <a:spcPct val="120000"/>
              </a:lnSpc>
              <a:spcBef>
                <a:spcPts val="0"/>
              </a:spcBef>
              <a:spcAft>
                <a:spcPts val="800"/>
              </a:spcAft>
              <a:buNone/>
            </a:pPr>
            <a:r>
              <a:rPr lang="fi-FI" sz="4800" dirty="0"/>
              <a:t>OSTAMISEEN JA OSTOPÄÄTÖKSEEN VAIKUTTAVAT TEKIJÄT, TIETOLÄHTEET</a:t>
            </a:r>
          </a:p>
          <a:p>
            <a:pPr marL="0" indent="0">
              <a:lnSpc>
                <a:spcPct val="120000"/>
              </a:lnSpc>
              <a:spcBef>
                <a:spcPts val="0"/>
              </a:spcBef>
              <a:spcAft>
                <a:spcPts val="800"/>
              </a:spcAft>
              <a:buNone/>
            </a:pPr>
            <a:r>
              <a:rPr lang="fi-FI" sz="4800" dirty="0"/>
              <a:t>Merkittävimmät ostopäätökseen vaikuttavat tekijät, kun on kaupassa ostamassa näkemiseen liittyviä tuotteita ja palveluita, ovat asiantuntijan avuntarve ostopäätöstä tehdessä (44%), vaihtoehtojen tarkastelu ostopaikassa (37%) ja on päättänyt ostoksen jo etukäteen (24%). Merkittävimmät tiedonlähteet, kun suunnittelee näkemiseen liittyvien tuotteiden ja palveluiden ostamista, ovat kauppojen internet –sivut (22%), kauppojen tarjousilmoittelu (21%) ja hakukoneella tehdyt tietohaut (19%). 40% ei hae mistään etukäteistietoa. Hinta ja laatu koetaan kaikkein tärkeimmiksi tekijöiksi ostopäätöstä tehdessä.</a:t>
            </a:r>
          </a:p>
          <a:p>
            <a:pPr marL="0" indent="0">
              <a:lnSpc>
                <a:spcPct val="120000"/>
              </a:lnSpc>
              <a:spcBef>
                <a:spcPts val="0"/>
              </a:spcBef>
              <a:spcAft>
                <a:spcPts val="800"/>
              </a:spcAft>
              <a:buNone/>
            </a:pPr>
            <a:r>
              <a:rPr lang="fi-FI" sz="4800" dirty="0"/>
              <a:t>RAHAN KÄYTTÖ</a:t>
            </a:r>
          </a:p>
          <a:p>
            <a:pPr marL="0" indent="0">
              <a:lnSpc>
                <a:spcPct val="120000"/>
              </a:lnSpc>
              <a:spcBef>
                <a:spcPts val="0"/>
              </a:spcBef>
              <a:spcAft>
                <a:spcPts val="800"/>
              </a:spcAft>
              <a:buNone/>
            </a:pPr>
            <a:r>
              <a:rPr lang="fi-FI" sz="4800" dirty="0"/>
              <a:t>Viimeisen 12 kk:n aikana vastaajat ovat käyttäneet keskimäärin 230,6 eur näkemiseen liittyvien tuotteiden ja palveluiden ostamiseen. Rahankäyttö on hieman keskimääräistä korkeampi  50-79 -vuotiaissa. 20% kaikista vastaajista arvioi rahan käytön näkemiseen liittyvien tuotteiden ja palveluiden osalta kasvavan ja 17% vähenevän ja 53% sanoo rahan käytön pysyvän ennallaan. Saldoluvuksi tulee tällöin +3. </a:t>
            </a:r>
          </a:p>
          <a:p>
            <a:pPr marL="0" indent="0">
              <a:lnSpc>
                <a:spcPct val="120000"/>
              </a:lnSpc>
              <a:spcBef>
                <a:spcPts val="0"/>
              </a:spcBef>
              <a:spcAft>
                <a:spcPts val="800"/>
              </a:spcAft>
              <a:buNone/>
            </a:pPr>
            <a:endParaRPr lang="fi-FI" sz="4800" dirty="0"/>
          </a:p>
          <a:p>
            <a:pPr marL="0" indent="0">
              <a:buNone/>
            </a:pPr>
            <a:endParaRPr lang="fi-FI" sz="5600" dirty="0"/>
          </a:p>
          <a:p>
            <a:pPr marL="0" indent="0">
              <a:buNone/>
            </a:pPr>
            <a:endParaRPr lang="fi-FI" sz="2000" dirty="0"/>
          </a:p>
          <a:p>
            <a:pPr marL="0" indent="0">
              <a:buNone/>
            </a:pPr>
            <a:r>
              <a:rPr lang="fi-FI" sz="2000" dirty="0"/>
              <a:t> </a:t>
            </a:r>
          </a:p>
          <a:p>
            <a:pPr marL="0" indent="0">
              <a:buNone/>
            </a:pPr>
            <a:endParaRPr lang="fi-FI" sz="2000" dirty="0"/>
          </a:p>
          <a:p>
            <a:pPr marL="0" indent="0">
              <a:buNone/>
            </a:pPr>
            <a:endParaRPr lang="fi-FI" sz="2000" dirty="0">
              <a:solidFill>
                <a:schemeClr val="tx1"/>
              </a:solidFill>
            </a:endParaRPr>
          </a:p>
          <a:p>
            <a:pPr marL="0" indent="0">
              <a:buNone/>
            </a:pPr>
            <a:endParaRPr lang="fi-FI" sz="1600" dirty="0"/>
          </a:p>
          <a:p>
            <a:pPr marL="0" indent="0">
              <a:buNone/>
            </a:pPr>
            <a:endParaRPr lang="fi-FI" sz="1600" dirty="0"/>
          </a:p>
          <a:p>
            <a:pPr marL="0" indent="0">
              <a:buNone/>
            </a:pPr>
            <a:endParaRPr lang="fi-FI" dirty="0"/>
          </a:p>
          <a:p>
            <a:pPr marL="0" indent="0">
              <a:buNone/>
            </a:pPr>
            <a:endParaRPr lang="fi-FI" i="1" dirty="0">
              <a:solidFill>
                <a:srgbClr val="FF0000"/>
              </a:solidFill>
            </a:endParaRPr>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p:txBody>
      </p:sp>
    </p:spTree>
    <p:extLst>
      <p:ext uri="{BB962C8B-B14F-4D97-AF65-F5344CB8AC3E}">
        <p14:creationId xmlns:p14="http://schemas.microsoft.com/office/powerpoint/2010/main" val="1661123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Autofit/>
          </a:bodyPr>
          <a:lstStyle/>
          <a:p>
            <a:r>
              <a:rPr lang="fi-FI" sz="2400" dirty="0">
                <a:solidFill>
                  <a:srgbClr val="262626"/>
                </a:solidFill>
              </a:rPr>
              <a:t>Kuvitellaan, että hinnat nousisivat lyhyen aikavälin sisällä siten, että ennen 500 euron ostoista pitäisi nyt maksaa 550 euroa. Mitä asioita tai palveluja jättäisi ostamatta tai ostaisi vähemmän, jos käytössä olisi vain 500 euroa?</a:t>
            </a:r>
          </a:p>
        </p:txBody>
      </p:sp>
      <p:graphicFrame>
        <p:nvGraphicFramePr>
          <p:cNvPr id="11" name="Sisällön paikkamerkki 10"/>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p:cNvSpPr txBox="1">
            <a:spLocks/>
          </p:cNvSpPr>
          <p:nvPr/>
        </p:nvSpPr>
        <p:spPr>
          <a:xfrm>
            <a:off x="814917" y="6122761"/>
            <a:ext cx="21378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Kaikki vastaajat, n=3130</a:t>
            </a:r>
          </a:p>
        </p:txBody>
      </p:sp>
    </p:spTree>
    <p:extLst>
      <p:ext uri="{BB962C8B-B14F-4D97-AF65-F5344CB8AC3E}">
        <p14:creationId xmlns:p14="http://schemas.microsoft.com/office/powerpoint/2010/main" val="2546832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Autofit/>
          </a:bodyPr>
          <a:lstStyle/>
          <a:p>
            <a:r>
              <a:rPr lang="fi-FI" sz="2400" dirty="0">
                <a:solidFill>
                  <a:srgbClr val="262626"/>
                </a:solidFill>
              </a:rPr>
              <a:t>Kuvitellaan, että hinnat nousisivat lyhyen aikavälin sisällä siten, että ennen 500 euron ostoista pitäisi nyt maksaa 550 euroa. Mitä asioita tai palveluja jättäisi ostamatta tai ostaisi vähemmän, jos käytössä olisi vain 500 euroa? 1(2)</a:t>
            </a:r>
          </a:p>
        </p:txBody>
      </p:sp>
      <p:sp>
        <p:nvSpPr>
          <p:cNvPr id="9" name="Title 1"/>
          <p:cNvSpPr txBox="1">
            <a:spLocks/>
          </p:cNvSpPr>
          <p:nvPr/>
        </p:nvSpPr>
        <p:spPr>
          <a:xfrm>
            <a:off x="814917" y="6122761"/>
            <a:ext cx="21378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n=kaikki vastaajat</a:t>
            </a:r>
          </a:p>
        </p:txBody>
      </p:sp>
      <p:pic>
        <p:nvPicPr>
          <p:cNvPr id="8" name="Kuva 7">
            <a:extLst>
              <a:ext uri="{FF2B5EF4-FFF2-40B4-BE49-F238E27FC236}">
                <a16:creationId xmlns:a16="http://schemas.microsoft.com/office/drawing/2014/main" id="{7E9928D0-F8A0-75DE-A353-000CFF0F0FDC}"/>
              </a:ext>
            </a:extLst>
          </p:cNvPr>
          <p:cNvPicPr>
            <a:picLocks noChangeAspect="1"/>
          </p:cNvPicPr>
          <p:nvPr/>
        </p:nvPicPr>
        <p:blipFill>
          <a:blip r:embed="rId3"/>
          <a:stretch>
            <a:fillRect/>
          </a:stretch>
        </p:blipFill>
        <p:spPr>
          <a:xfrm>
            <a:off x="0" y="1796143"/>
            <a:ext cx="12192000" cy="3265714"/>
          </a:xfrm>
          <a:prstGeom prst="rect">
            <a:avLst/>
          </a:prstGeom>
        </p:spPr>
      </p:pic>
    </p:spTree>
    <p:extLst>
      <p:ext uri="{BB962C8B-B14F-4D97-AF65-F5344CB8AC3E}">
        <p14:creationId xmlns:p14="http://schemas.microsoft.com/office/powerpoint/2010/main" val="1064775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Autofit/>
          </a:bodyPr>
          <a:lstStyle/>
          <a:p>
            <a:r>
              <a:rPr lang="fi-FI" sz="2400" dirty="0">
                <a:solidFill>
                  <a:srgbClr val="262626"/>
                </a:solidFill>
              </a:rPr>
              <a:t>Kuvitellaan, että hinnat nousisivat lyhyen aikavälin sisällä siten, että ennen 500 euron ostoista pitäisi nyt maksaa 550 euroa. Mitä asioita tai palveluja jättäisi ostamatta tai ostaisi vähemmän, jos käytössä olisi vain 500 euroa? 2(2)</a:t>
            </a:r>
          </a:p>
        </p:txBody>
      </p:sp>
      <p:sp>
        <p:nvSpPr>
          <p:cNvPr id="9" name="Title 1"/>
          <p:cNvSpPr txBox="1">
            <a:spLocks/>
          </p:cNvSpPr>
          <p:nvPr/>
        </p:nvSpPr>
        <p:spPr>
          <a:xfrm>
            <a:off x="814917" y="6122761"/>
            <a:ext cx="21378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n=kaikki vastaajat</a:t>
            </a:r>
          </a:p>
        </p:txBody>
      </p:sp>
      <p:pic>
        <p:nvPicPr>
          <p:cNvPr id="6" name="Kuva 5">
            <a:extLst>
              <a:ext uri="{FF2B5EF4-FFF2-40B4-BE49-F238E27FC236}">
                <a16:creationId xmlns:a16="http://schemas.microsoft.com/office/drawing/2014/main" id="{9FAC6766-0698-3EE2-3A94-02480B6665F9}"/>
              </a:ext>
            </a:extLst>
          </p:cNvPr>
          <p:cNvPicPr>
            <a:picLocks noChangeAspect="1"/>
          </p:cNvPicPr>
          <p:nvPr/>
        </p:nvPicPr>
        <p:blipFill>
          <a:blip r:embed="rId3"/>
          <a:stretch>
            <a:fillRect/>
          </a:stretch>
        </p:blipFill>
        <p:spPr>
          <a:xfrm>
            <a:off x="0" y="1807731"/>
            <a:ext cx="12192000" cy="3375888"/>
          </a:xfrm>
          <a:prstGeom prst="rect">
            <a:avLst/>
          </a:prstGeom>
        </p:spPr>
      </p:pic>
    </p:spTree>
    <p:extLst>
      <p:ext uri="{BB962C8B-B14F-4D97-AF65-F5344CB8AC3E}">
        <p14:creationId xmlns:p14="http://schemas.microsoft.com/office/powerpoint/2010/main" val="63249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fontScale="90000"/>
          </a:bodyPr>
          <a:lstStyle/>
          <a:p>
            <a:r>
              <a:rPr lang="fi-FI" dirty="0">
                <a:solidFill>
                  <a:srgbClr val="262626"/>
                </a:solidFill>
              </a:rPr>
              <a:t>Mielipiteet väittämistä liittyen käyttötavaratuotteiden </a:t>
            </a:r>
            <a:br>
              <a:rPr lang="fi-FI" dirty="0">
                <a:solidFill>
                  <a:srgbClr val="262626"/>
                </a:solidFill>
              </a:rPr>
            </a:br>
            <a:r>
              <a:rPr lang="fi-FI" dirty="0">
                <a:solidFill>
                  <a:srgbClr val="262626"/>
                </a:solidFill>
              </a:rPr>
              <a:t>ostamiseen yleensä</a:t>
            </a:r>
          </a:p>
        </p:txBody>
      </p:sp>
      <p:graphicFrame>
        <p:nvGraphicFramePr>
          <p:cNvPr id="10" name="Sisällön paikkamerkki 9"/>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p:cNvSpPr txBox="1">
            <a:spLocks/>
          </p:cNvSpPr>
          <p:nvPr/>
        </p:nvSpPr>
        <p:spPr>
          <a:xfrm>
            <a:off x="814917" y="6122761"/>
            <a:ext cx="32427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Kaikki vastaajat, n=3130</a:t>
            </a:r>
          </a:p>
        </p:txBody>
      </p:sp>
    </p:spTree>
    <p:extLst>
      <p:ext uri="{BB962C8B-B14F-4D97-AF65-F5344CB8AC3E}">
        <p14:creationId xmlns:p14="http://schemas.microsoft.com/office/powerpoint/2010/main" val="3683007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fontScale="90000"/>
          </a:bodyPr>
          <a:lstStyle/>
          <a:p>
            <a:r>
              <a:rPr lang="fi-FI" dirty="0">
                <a:solidFill>
                  <a:srgbClr val="262626"/>
                </a:solidFill>
              </a:rPr>
              <a:t>Mielipiteet väittämistä liittyen käyttötavaratuotteiden </a:t>
            </a:r>
            <a:br>
              <a:rPr lang="fi-FI" dirty="0">
                <a:solidFill>
                  <a:srgbClr val="262626"/>
                </a:solidFill>
              </a:rPr>
            </a:br>
            <a:r>
              <a:rPr lang="fi-FI" dirty="0">
                <a:solidFill>
                  <a:srgbClr val="262626"/>
                </a:solidFill>
              </a:rPr>
              <a:t>ostamiseen yleensä</a:t>
            </a:r>
          </a:p>
        </p:txBody>
      </p:sp>
      <p:sp>
        <p:nvSpPr>
          <p:cNvPr id="12" name="Title 1"/>
          <p:cNvSpPr txBox="1">
            <a:spLocks/>
          </p:cNvSpPr>
          <p:nvPr/>
        </p:nvSpPr>
        <p:spPr>
          <a:xfrm>
            <a:off x="814917" y="6122761"/>
            <a:ext cx="251883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n=kaikki vastaajat</a:t>
            </a:r>
          </a:p>
        </p:txBody>
      </p:sp>
      <p:pic>
        <p:nvPicPr>
          <p:cNvPr id="11" name="Kuva 10">
            <a:extLst>
              <a:ext uri="{FF2B5EF4-FFF2-40B4-BE49-F238E27FC236}">
                <a16:creationId xmlns:a16="http://schemas.microsoft.com/office/drawing/2014/main" id="{5A835030-CE4D-3254-F64A-892781C7D183}"/>
              </a:ext>
            </a:extLst>
          </p:cNvPr>
          <p:cNvPicPr>
            <a:picLocks noChangeAspect="1"/>
          </p:cNvPicPr>
          <p:nvPr/>
        </p:nvPicPr>
        <p:blipFill>
          <a:blip r:embed="rId3"/>
          <a:stretch>
            <a:fillRect/>
          </a:stretch>
        </p:blipFill>
        <p:spPr>
          <a:xfrm>
            <a:off x="11318114" y="242897"/>
            <a:ext cx="441498" cy="1511796"/>
          </a:xfrm>
          <a:prstGeom prst="rect">
            <a:avLst/>
          </a:prstGeom>
        </p:spPr>
      </p:pic>
      <p:sp>
        <p:nvSpPr>
          <p:cNvPr id="13" name="Tekstiruutu 12">
            <a:extLst>
              <a:ext uri="{FF2B5EF4-FFF2-40B4-BE49-F238E27FC236}">
                <a16:creationId xmlns:a16="http://schemas.microsoft.com/office/drawing/2014/main" id="{C01141C7-0813-EE75-BD10-E1494962B5AA}"/>
              </a:ext>
            </a:extLst>
          </p:cNvPr>
          <p:cNvSpPr txBox="1"/>
          <p:nvPr/>
        </p:nvSpPr>
        <p:spPr>
          <a:xfrm>
            <a:off x="4886325" y="4799935"/>
            <a:ext cx="43529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262626"/>
                </a:solidFill>
                <a:effectLst/>
                <a:uLnTx/>
                <a:uFillTx/>
                <a:latin typeface="Calibri"/>
                <a:ea typeface="+mn-ea"/>
                <a:cs typeface="+mn-cs"/>
              </a:rPr>
              <a:t>Keskiarvo 1-5 (1=Täysin eri mieltä…5=Täysin samaa mieltä)</a:t>
            </a:r>
          </a:p>
        </p:txBody>
      </p:sp>
      <p:pic>
        <p:nvPicPr>
          <p:cNvPr id="5" name="Kuva 4">
            <a:extLst>
              <a:ext uri="{FF2B5EF4-FFF2-40B4-BE49-F238E27FC236}">
                <a16:creationId xmlns:a16="http://schemas.microsoft.com/office/drawing/2014/main" id="{BCBA788B-C9F5-3D66-2B49-1B38EE1D576F}"/>
              </a:ext>
            </a:extLst>
          </p:cNvPr>
          <p:cNvPicPr>
            <a:picLocks noChangeAspect="1"/>
          </p:cNvPicPr>
          <p:nvPr/>
        </p:nvPicPr>
        <p:blipFill>
          <a:blip r:embed="rId4"/>
          <a:stretch>
            <a:fillRect/>
          </a:stretch>
        </p:blipFill>
        <p:spPr>
          <a:xfrm>
            <a:off x="0" y="2005812"/>
            <a:ext cx="12192000" cy="2789226"/>
          </a:xfrm>
          <a:prstGeom prst="rect">
            <a:avLst/>
          </a:prstGeom>
        </p:spPr>
      </p:pic>
    </p:spTree>
    <p:extLst>
      <p:ext uri="{BB962C8B-B14F-4D97-AF65-F5344CB8AC3E}">
        <p14:creationId xmlns:p14="http://schemas.microsoft.com/office/powerpoint/2010/main" val="2025145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B643CA4-6D9E-4B6D-22A2-7CD9A214409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p>
        </p:txBody>
      </p:sp>
      <p:sp>
        <p:nvSpPr>
          <p:cNvPr id="3" name="Alatunnisteen paikkamerkki 2">
            <a:extLst>
              <a:ext uri="{FF2B5EF4-FFF2-40B4-BE49-F238E27FC236}">
                <a16:creationId xmlns:a16="http://schemas.microsoft.com/office/drawing/2014/main" id="{F1652CA7-E1CD-F8C1-8EF2-C35695EDEC3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a:extLst>
              <a:ext uri="{FF2B5EF4-FFF2-40B4-BE49-F238E27FC236}">
                <a16:creationId xmlns:a16="http://schemas.microsoft.com/office/drawing/2014/main" id="{03BB1B4B-73DC-3767-0A5C-CA6BD16F5F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7">
            <a:extLst>
              <a:ext uri="{FF2B5EF4-FFF2-40B4-BE49-F238E27FC236}">
                <a16:creationId xmlns:a16="http://schemas.microsoft.com/office/drawing/2014/main" id="{E3F7D22B-2033-885F-CA8B-7185828E6EA3}"/>
              </a:ext>
            </a:extLst>
          </p:cNvPr>
          <p:cNvSpPr>
            <a:spLocks noGrp="1"/>
          </p:cNvSpPr>
          <p:nvPr>
            <p:ph type="ctrTitle"/>
          </p:nvPr>
        </p:nvSpPr>
        <p:spPr/>
        <p:txBody>
          <a:bodyPr>
            <a:normAutofit fontScale="90000"/>
          </a:bodyPr>
          <a:lstStyle/>
          <a:p>
            <a:r>
              <a:rPr lang="fi-FI" dirty="0"/>
              <a:t>YHTEENVETOKUVAT TUOTERYHMISTÄ</a:t>
            </a:r>
          </a:p>
        </p:txBody>
      </p:sp>
    </p:spTree>
    <p:extLst>
      <p:ext uri="{BB962C8B-B14F-4D97-AF65-F5344CB8AC3E}">
        <p14:creationId xmlns:p14="http://schemas.microsoft.com/office/powerpoint/2010/main" val="2139045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a:bodyPr>
          <a:lstStyle/>
          <a:p>
            <a:r>
              <a:rPr lang="fi-FI" dirty="0">
                <a:solidFill>
                  <a:srgbClr val="262626"/>
                </a:solidFill>
              </a:rPr>
              <a:t>Ostouseus tuoteryhmittäin</a:t>
            </a:r>
          </a:p>
        </p:txBody>
      </p:sp>
      <p:graphicFrame>
        <p:nvGraphicFramePr>
          <p:cNvPr id="10" name="Sisällön paikkamerkki 9"/>
          <p:cNvGraphicFramePr>
            <a:graphicFrameLocks noGrp="1"/>
          </p:cNvGraphicFramePr>
          <p:nvPr>
            <p:ph idx="1"/>
            <p:custDataLst>
              <p:tags r:id="rId2"/>
            </p:custDataLst>
          </p:nvPr>
        </p:nvGraphicFramePr>
        <p:xfrm>
          <a:off x="652463" y="1335088"/>
          <a:ext cx="11034712" cy="2269419"/>
        </p:xfrm>
        <a:graphic>
          <a:graphicData uri="http://schemas.openxmlformats.org/drawingml/2006/chart">
            <c:chart xmlns:c="http://schemas.openxmlformats.org/drawingml/2006/chart" xmlns:r="http://schemas.openxmlformats.org/officeDocument/2006/relationships" r:id="rId6"/>
          </a:graphicData>
        </a:graphic>
      </p:graphicFrame>
      <p:sp>
        <p:nvSpPr>
          <p:cNvPr id="12" name="Title 1"/>
          <p:cNvSpPr txBox="1">
            <a:spLocks/>
          </p:cNvSpPr>
          <p:nvPr/>
        </p:nvSpPr>
        <p:spPr>
          <a:xfrm>
            <a:off x="814917" y="6122761"/>
            <a:ext cx="46714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edes joskus ostanut </a:t>
            </a:r>
          </a:p>
        </p:txBody>
      </p:sp>
      <p:graphicFrame>
        <p:nvGraphicFramePr>
          <p:cNvPr id="6" name="Sisällön paikkamerkki 9">
            <a:extLst>
              <a:ext uri="{FF2B5EF4-FFF2-40B4-BE49-F238E27FC236}">
                <a16:creationId xmlns:a16="http://schemas.microsoft.com/office/drawing/2014/main" id="{90C54583-B336-E72B-DBDE-518FC26A95C6}"/>
              </a:ext>
            </a:extLst>
          </p:cNvPr>
          <p:cNvGraphicFramePr>
            <a:graphicFrameLocks/>
          </p:cNvGraphicFramePr>
          <p:nvPr>
            <p:custDataLst>
              <p:tags r:id="rId3"/>
            </p:custDataLst>
          </p:nvPr>
        </p:nvGraphicFramePr>
        <p:xfrm>
          <a:off x="652463" y="3604507"/>
          <a:ext cx="11034439" cy="105598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Sisällön paikkamerkki 9">
            <a:extLst>
              <a:ext uri="{FF2B5EF4-FFF2-40B4-BE49-F238E27FC236}">
                <a16:creationId xmlns:a16="http://schemas.microsoft.com/office/drawing/2014/main" id="{2DDB36F9-FB27-56D3-1F51-BFF3EF1675F4}"/>
              </a:ext>
            </a:extLst>
          </p:cNvPr>
          <p:cNvGraphicFramePr>
            <a:graphicFrameLocks/>
          </p:cNvGraphicFramePr>
          <p:nvPr>
            <p:custDataLst>
              <p:tags r:id="rId4"/>
            </p:custDataLst>
          </p:nvPr>
        </p:nvGraphicFramePr>
        <p:xfrm>
          <a:off x="652463" y="4719484"/>
          <a:ext cx="11034439" cy="152984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832123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rmAutofit/>
          </a:bodyPr>
          <a:lstStyle/>
          <a:p>
            <a:r>
              <a:rPr lang="fi-FI" dirty="0">
                <a:solidFill>
                  <a:srgbClr val="262626"/>
                </a:solidFill>
              </a:rPr>
              <a:t>Ensisijainen ostopaikka tuoteryhmittäin - TOP 5</a:t>
            </a:r>
          </a:p>
        </p:txBody>
      </p:sp>
      <p:graphicFrame>
        <p:nvGraphicFramePr>
          <p:cNvPr id="11" name="Sisällön paikkamerkki 10"/>
          <p:cNvGraphicFramePr>
            <a:graphicFrameLocks noGrp="1"/>
          </p:cNvGraphicFramePr>
          <p:nvPr>
            <p:ph idx="1"/>
            <p:custDataLst>
              <p:tags r:id="rId2"/>
            </p:custDataLst>
          </p:nvPr>
        </p:nvGraphicFramePr>
        <p:xfrm>
          <a:off x="139220" y="1205343"/>
          <a:ext cx="2963842" cy="4817897"/>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graphicFrame>
        <p:nvGraphicFramePr>
          <p:cNvPr id="16" name="Sisällön paikkamerkki 10">
            <a:extLst>
              <a:ext uri="{FF2B5EF4-FFF2-40B4-BE49-F238E27FC236}">
                <a16:creationId xmlns:a16="http://schemas.microsoft.com/office/drawing/2014/main" id="{D8540514-6185-564B-1289-63732D0EF9E9}"/>
              </a:ext>
            </a:extLst>
          </p:cNvPr>
          <p:cNvGraphicFramePr>
            <a:graphicFrameLocks/>
          </p:cNvGraphicFramePr>
          <p:nvPr>
            <p:custDataLst>
              <p:tags r:id="rId3"/>
            </p:custDataLst>
          </p:nvPr>
        </p:nvGraphicFramePr>
        <p:xfrm>
          <a:off x="3104333" y="1205343"/>
          <a:ext cx="2963842" cy="481789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Sisällön paikkamerkki 10">
            <a:extLst>
              <a:ext uri="{FF2B5EF4-FFF2-40B4-BE49-F238E27FC236}">
                <a16:creationId xmlns:a16="http://schemas.microsoft.com/office/drawing/2014/main" id="{C4570381-70DD-D237-3A67-782F67140C76}"/>
              </a:ext>
            </a:extLst>
          </p:cNvPr>
          <p:cNvGraphicFramePr>
            <a:graphicFrameLocks/>
          </p:cNvGraphicFramePr>
          <p:nvPr>
            <p:custDataLst>
              <p:tags r:id="rId4"/>
            </p:custDataLst>
          </p:nvPr>
        </p:nvGraphicFramePr>
        <p:xfrm>
          <a:off x="6069446" y="1205343"/>
          <a:ext cx="2963842" cy="481789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0" name="Sisällön paikkamerkki 10">
            <a:extLst>
              <a:ext uri="{FF2B5EF4-FFF2-40B4-BE49-F238E27FC236}">
                <a16:creationId xmlns:a16="http://schemas.microsoft.com/office/drawing/2014/main" id="{A52BD3F4-E324-B639-9CC7-CD8B96DC192A}"/>
              </a:ext>
            </a:extLst>
          </p:cNvPr>
          <p:cNvGraphicFramePr>
            <a:graphicFrameLocks/>
          </p:cNvGraphicFramePr>
          <p:nvPr>
            <p:custDataLst>
              <p:tags r:id="rId5"/>
            </p:custDataLst>
          </p:nvPr>
        </p:nvGraphicFramePr>
        <p:xfrm>
          <a:off x="9034560" y="1205343"/>
          <a:ext cx="2963842" cy="4817897"/>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054767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rmAutofit/>
          </a:bodyPr>
          <a:lstStyle/>
          <a:p>
            <a:r>
              <a:rPr lang="fi-FI" dirty="0">
                <a:solidFill>
                  <a:srgbClr val="262626"/>
                </a:solidFill>
              </a:rPr>
              <a:t>Ostopäätösmotiivit - TOP 5</a:t>
            </a:r>
          </a:p>
        </p:txBody>
      </p:sp>
      <p:graphicFrame>
        <p:nvGraphicFramePr>
          <p:cNvPr id="11" name="Sisällön paikkamerkki 10"/>
          <p:cNvGraphicFramePr>
            <a:graphicFrameLocks noGrp="1"/>
          </p:cNvGraphicFramePr>
          <p:nvPr>
            <p:ph idx="1"/>
            <p:custDataLst>
              <p:tags r:id="rId2"/>
            </p:custDataLst>
          </p:nvPr>
        </p:nvGraphicFramePr>
        <p:xfrm>
          <a:off x="139220" y="1205343"/>
          <a:ext cx="2963842" cy="4817897"/>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graphicFrame>
        <p:nvGraphicFramePr>
          <p:cNvPr id="16" name="Sisällön paikkamerkki 10">
            <a:extLst>
              <a:ext uri="{FF2B5EF4-FFF2-40B4-BE49-F238E27FC236}">
                <a16:creationId xmlns:a16="http://schemas.microsoft.com/office/drawing/2014/main" id="{D8540514-6185-564B-1289-63732D0EF9E9}"/>
              </a:ext>
            </a:extLst>
          </p:cNvPr>
          <p:cNvGraphicFramePr>
            <a:graphicFrameLocks/>
          </p:cNvGraphicFramePr>
          <p:nvPr>
            <p:custDataLst>
              <p:tags r:id="rId3"/>
            </p:custDataLst>
          </p:nvPr>
        </p:nvGraphicFramePr>
        <p:xfrm>
          <a:off x="3104333" y="1205343"/>
          <a:ext cx="2963842" cy="481789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Sisällön paikkamerkki 10">
            <a:extLst>
              <a:ext uri="{FF2B5EF4-FFF2-40B4-BE49-F238E27FC236}">
                <a16:creationId xmlns:a16="http://schemas.microsoft.com/office/drawing/2014/main" id="{C4570381-70DD-D237-3A67-782F67140C76}"/>
              </a:ext>
            </a:extLst>
          </p:cNvPr>
          <p:cNvGraphicFramePr>
            <a:graphicFrameLocks/>
          </p:cNvGraphicFramePr>
          <p:nvPr>
            <p:custDataLst>
              <p:tags r:id="rId4"/>
            </p:custDataLst>
          </p:nvPr>
        </p:nvGraphicFramePr>
        <p:xfrm>
          <a:off x="6069446" y="1205343"/>
          <a:ext cx="2963842" cy="481789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0" name="Sisällön paikkamerkki 10">
            <a:extLst>
              <a:ext uri="{FF2B5EF4-FFF2-40B4-BE49-F238E27FC236}">
                <a16:creationId xmlns:a16="http://schemas.microsoft.com/office/drawing/2014/main" id="{A52BD3F4-E324-B639-9CC7-CD8B96DC192A}"/>
              </a:ext>
            </a:extLst>
          </p:cNvPr>
          <p:cNvGraphicFramePr>
            <a:graphicFrameLocks/>
          </p:cNvGraphicFramePr>
          <p:nvPr>
            <p:custDataLst>
              <p:tags r:id="rId5"/>
            </p:custDataLst>
          </p:nvPr>
        </p:nvGraphicFramePr>
        <p:xfrm>
          <a:off x="9034560" y="1205343"/>
          <a:ext cx="2963842" cy="4817897"/>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042790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rmAutofit/>
          </a:bodyPr>
          <a:lstStyle/>
          <a:p>
            <a:r>
              <a:rPr lang="fi-FI" dirty="0">
                <a:solidFill>
                  <a:srgbClr val="262626"/>
                </a:solidFill>
              </a:rPr>
              <a:t>Tiedonlähteet, kun suunnittelee ostoksia - TOP 5</a:t>
            </a:r>
          </a:p>
        </p:txBody>
      </p:sp>
      <p:graphicFrame>
        <p:nvGraphicFramePr>
          <p:cNvPr id="11" name="Sisällön paikkamerkki 10"/>
          <p:cNvGraphicFramePr>
            <a:graphicFrameLocks noGrp="1"/>
          </p:cNvGraphicFramePr>
          <p:nvPr>
            <p:ph idx="1"/>
            <p:custDataLst>
              <p:tags r:id="rId2"/>
            </p:custDataLst>
          </p:nvPr>
        </p:nvGraphicFramePr>
        <p:xfrm>
          <a:off x="139220" y="1205343"/>
          <a:ext cx="2963842" cy="4817897"/>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graphicFrame>
        <p:nvGraphicFramePr>
          <p:cNvPr id="16" name="Sisällön paikkamerkki 10">
            <a:extLst>
              <a:ext uri="{FF2B5EF4-FFF2-40B4-BE49-F238E27FC236}">
                <a16:creationId xmlns:a16="http://schemas.microsoft.com/office/drawing/2014/main" id="{D8540514-6185-564B-1289-63732D0EF9E9}"/>
              </a:ext>
            </a:extLst>
          </p:cNvPr>
          <p:cNvGraphicFramePr>
            <a:graphicFrameLocks/>
          </p:cNvGraphicFramePr>
          <p:nvPr>
            <p:custDataLst>
              <p:tags r:id="rId3"/>
            </p:custDataLst>
          </p:nvPr>
        </p:nvGraphicFramePr>
        <p:xfrm>
          <a:off x="3104333" y="1205343"/>
          <a:ext cx="2963842" cy="481789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Sisällön paikkamerkki 10">
            <a:extLst>
              <a:ext uri="{FF2B5EF4-FFF2-40B4-BE49-F238E27FC236}">
                <a16:creationId xmlns:a16="http://schemas.microsoft.com/office/drawing/2014/main" id="{C4570381-70DD-D237-3A67-782F67140C76}"/>
              </a:ext>
            </a:extLst>
          </p:cNvPr>
          <p:cNvGraphicFramePr>
            <a:graphicFrameLocks/>
          </p:cNvGraphicFramePr>
          <p:nvPr>
            <p:custDataLst>
              <p:tags r:id="rId4"/>
            </p:custDataLst>
          </p:nvPr>
        </p:nvGraphicFramePr>
        <p:xfrm>
          <a:off x="6069446" y="1205343"/>
          <a:ext cx="2963842" cy="481789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0" name="Sisällön paikkamerkki 10">
            <a:extLst>
              <a:ext uri="{FF2B5EF4-FFF2-40B4-BE49-F238E27FC236}">
                <a16:creationId xmlns:a16="http://schemas.microsoft.com/office/drawing/2014/main" id="{A52BD3F4-E324-B639-9CC7-CD8B96DC192A}"/>
              </a:ext>
            </a:extLst>
          </p:cNvPr>
          <p:cNvGraphicFramePr>
            <a:graphicFrameLocks/>
          </p:cNvGraphicFramePr>
          <p:nvPr>
            <p:custDataLst>
              <p:tags r:id="rId5"/>
            </p:custDataLst>
          </p:nvPr>
        </p:nvGraphicFramePr>
        <p:xfrm>
          <a:off x="9034560" y="1205343"/>
          <a:ext cx="2963842" cy="4817897"/>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269846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t="-12000" b="-12000"/>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p:txBody>
          <a:bodyPr>
            <a:normAutofit/>
          </a:bodyPr>
          <a:lstStyle/>
          <a:p>
            <a:r>
              <a:rPr lang="fi-FI" sz="4400" i="0" dirty="0">
                <a:latin typeface="+mn-lt"/>
              </a:rPr>
              <a:t>Vastaajarakenne</a:t>
            </a:r>
          </a:p>
        </p:txBody>
      </p:sp>
      <p:sp>
        <p:nvSpPr>
          <p:cNvPr id="3" name="Päivämäärän paikkamerkki 2">
            <a:extLst>
              <a:ext uri="{FF2B5EF4-FFF2-40B4-BE49-F238E27FC236}">
                <a16:creationId xmlns:a16="http://schemas.microsoft.com/office/drawing/2014/main" id="{E57772ED-D601-43C2-A100-C4BE913EA841}"/>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Dian numeron paikkamerkki 4">
            <a:extLst>
              <a:ext uri="{FF2B5EF4-FFF2-40B4-BE49-F238E27FC236}">
                <a16:creationId xmlns:a16="http://schemas.microsoft.com/office/drawing/2014/main" id="{24650339-4601-469D-AB77-36F7BCF550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Alatunnisteen paikkamerkki 2">
            <a:extLst>
              <a:ext uri="{FF2B5EF4-FFF2-40B4-BE49-F238E27FC236}">
                <a16:creationId xmlns:a16="http://schemas.microsoft.com/office/drawing/2014/main" id="{43415E93-DD15-42F8-8D30-59CA300FCB7F}"/>
              </a:ext>
            </a:extLst>
          </p:cNvPr>
          <p:cNvSpPr>
            <a:spLocks noGrp="1"/>
          </p:cNvSpPr>
          <p:nvPr>
            <p:ph type="ftr" sz="quarter" idx="11"/>
          </p:nvPr>
        </p:nvSpPr>
        <p:spPr>
          <a:xfrm>
            <a:off x="1778081" y="6547756"/>
            <a:ext cx="5415062" cy="27168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7505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rmAutofit/>
          </a:bodyPr>
          <a:lstStyle/>
          <a:p>
            <a:r>
              <a:rPr lang="fi-FI" dirty="0">
                <a:solidFill>
                  <a:srgbClr val="262626"/>
                </a:solidFill>
              </a:rPr>
              <a:t>Mikä kaikkein tärkein tekijä ostopäätöstä tehdessä? - TOP 5</a:t>
            </a:r>
          </a:p>
        </p:txBody>
      </p:sp>
      <p:graphicFrame>
        <p:nvGraphicFramePr>
          <p:cNvPr id="11" name="Sisällön paikkamerkki 10"/>
          <p:cNvGraphicFramePr>
            <a:graphicFrameLocks noGrp="1"/>
          </p:cNvGraphicFramePr>
          <p:nvPr>
            <p:ph idx="1"/>
            <p:custDataLst>
              <p:tags r:id="rId2"/>
            </p:custDataLst>
          </p:nvPr>
        </p:nvGraphicFramePr>
        <p:xfrm>
          <a:off x="139220" y="1205343"/>
          <a:ext cx="2963842" cy="4817897"/>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p:cNvSpPr txBox="1">
            <a:spLocks/>
          </p:cNvSpPr>
          <p:nvPr/>
        </p:nvSpPr>
        <p:spPr>
          <a:xfrm>
            <a:off x="814917" y="6122761"/>
            <a:ext cx="3071283"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graphicFrame>
        <p:nvGraphicFramePr>
          <p:cNvPr id="16" name="Sisällön paikkamerkki 10">
            <a:extLst>
              <a:ext uri="{FF2B5EF4-FFF2-40B4-BE49-F238E27FC236}">
                <a16:creationId xmlns:a16="http://schemas.microsoft.com/office/drawing/2014/main" id="{D8540514-6185-564B-1289-63732D0EF9E9}"/>
              </a:ext>
            </a:extLst>
          </p:cNvPr>
          <p:cNvGraphicFramePr>
            <a:graphicFrameLocks/>
          </p:cNvGraphicFramePr>
          <p:nvPr>
            <p:custDataLst>
              <p:tags r:id="rId3"/>
            </p:custDataLst>
          </p:nvPr>
        </p:nvGraphicFramePr>
        <p:xfrm>
          <a:off x="3104333" y="1205343"/>
          <a:ext cx="2963842" cy="481789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Sisällön paikkamerkki 10">
            <a:extLst>
              <a:ext uri="{FF2B5EF4-FFF2-40B4-BE49-F238E27FC236}">
                <a16:creationId xmlns:a16="http://schemas.microsoft.com/office/drawing/2014/main" id="{C4570381-70DD-D237-3A67-782F67140C76}"/>
              </a:ext>
            </a:extLst>
          </p:cNvPr>
          <p:cNvGraphicFramePr>
            <a:graphicFrameLocks/>
          </p:cNvGraphicFramePr>
          <p:nvPr>
            <p:custDataLst>
              <p:tags r:id="rId4"/>
            </p:custDataLst>
          </p:nvPr>
        </p:nvGraphicFramePr>
        <p:xfrm>
          <a:off x="6069446" y="1205343"/>
          <a:ext cx="2963842" cy="481789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0" name="Sisällön paikkamerkki 10">
            <a:extLst>
              <a:ext uri="{FF2B5EF4-FFF2-40B4-BE49-F238E27FC236}">
                <a16:creationId xmlns:a16="http://schemas.microsoft.com/office/drawing/2014/main" id="{A52BD3F4-E324-B639-9CC7-CD8B96DC192A}"/>
              </a:ext>
            </a:extLst>
          </p:cNvPr>
          <p:cNvGraphicFramePr>
            <a:graphicFrameLocks/>
          </p:cNvGraphicFramePr>
          <p:nvPr>
            <p:custDataLst>
              <p:tags r:id="rId5"/>
            </p:custDataLst>
          </p:nvPr>
        </p:nvGraphicFramePr>
        <p:xfrm>
          <a:off x="9034560" y="1205343"/>
          <a:ext cx="2963842" cy="4817897"/>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421123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tsikko 6"/>
          <p:cNvSpPr>
            <a:spLocks noGrp="1"/>
          </p:cNvSpPr>
          <p:nvPr>
            <p:ph type="title"/>
            <p:custDataLst>
              <p:tags r:id="rId1"/>
            </p:custDataLst>
          </p:nvPr>
        </p:nvSpPr>
        <p:spPr/>
        <p:txBody>
          <a:bodyPr>
            <a:noAutofit/>
          </a:bodyPr>
          <a:lstStyle/>
          <a:p>
            <a:r>
              <a:rPr lang="fi-FI" sz="2400" dirty="0">
                <a:solidFill>
                  <a:srgbClr val="262626"/>
                </a:solidFill>
              </a:rPr>
              <a:t>Kuinka paljon on käyttänyt rahaa viimeisten 12 kuukauden aikana tuotteiden ostoon?</a:t>
            </a:r>
          </a:p>
        </p:txBody>
      </p:sp>
      <p:graphicFrame>
        <p:nvGraphicFramePr>
          <p:cNvPr id="11" name="Sisällön paikkamerkki 10"/>
          <p:cNvGraphicFramePr>
            <a:graphicFrameLocks noGrp="1"/>
          </p:cNvGraphicFramePr>
          <p:nvPr>
            <p:ph idx="1"/>
            <p:custDataLst>
              <p:tags r:id="rId2"/>
            </p:custData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p:cNvSpPr txBox="1">
            <a:spLocks/>
          </p:cNvSpPr>
          <p:nvPr/>
        </p:nvSpPr>
        <p:spPr>
          <a:xfrm>
            <a:off x="814917" y="6122761"/>
            <a:ext cx="3821976"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spTree>
    <p:extLst>
      <p:ext uri="{BB962C8B-B14F-4D97-AF65-F5344CB8AC3E}">
        <p14:creationId xmlns:p14="http://schemas.microsoft.com/office/powerpoint/2010/main" val="3014552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Sisällön paikkamerkki 10">
            <a:extLst>
              <a:ext uri="{FF2B5EF4-FFF2-40B4-BE49-F238E27FC236}">
                <a16:creationId xmlns:a16="http://schemas.microsoft.com/office/drawing/2014/main" id="{0F36F262-7282-5B05-5F0B-9DACD341F8D9}"/>
              </a:ext>
            </a:extLst>
          </p:cNvPr>
          <p:cNvGraphicFramePr>
            <a:graphicFrameLocks/>
          </p:cNvGraphicFramePr>
          <p:nvPr>
            <p:custDataLst>
              <p:tags r:id="rId1"/>
            </p:custDataLst>
          </p:nvPr>
        </p:nvGraphicFramePr>
        <p:xfrm>
          <a:off x="10034457" y="1335088"/>
          <a:ext cx="1543051" cy="4787900"/>
        </p:xfrm>
        <a:graphic>
          <a:graphicData uri="http://schemas.openxmlformats.org/drawingml/2006/chart">
            <c:chart xmlns:c="http://schemas.openxmlformats.org/drawingml/2006/chart" xmlns:r="http://schemas.openxmlformats.org/officeDocument/2006/relationships" r:id="rId5"/>
          </a:graphicData>
        </a:graphic>
      </p:graphicFrame>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2"/>
            </p:custDataLst>
          </p:nvPr>
        </p:nvSpPr>
        <p:spPr/>
        <p:txBody>
          <a:bodyPr>
            <a:normAutofit fontScale="90000"/>
          </a:bodyPr>
          <a:lstStyle/>
          <a:p>
            <a:r>
              <a:rPr lang="fi-FI" dirty="0">
                <a:solidFill>
                  <a:srgbClr val="262626"/>
                </a:solidFill>
              </a:rPr>
              <a:t>Miten arvioi rahan käytön tuotteiden osalta muuttuvan seuraavan 12 kuukauden aikana?</a:t>
            </a:r>
          </a:p>
        </p:txBody>
      </p:sp>
      <p:graphicFrame>
        <p:nvGraphicFramePr>
          <p:cNvPr id="10" name="Sisällön paikkamerkki 9"/>
          <p:cNvGraphicFramePr>
            <a:graphicFrameLocks noGrp="1"/>
          </p:cNvGraphicFramePr>
          <p:nvPr>
            <p:ph idx="1"/>
            <p:custDataLst>
              <p:tags r:id="rId3"/>
            </p:custDataLst>
          </p:nvPr>
        </p:nvGraphicFramePr>
        <p:xfrm>
          <a:off x="652463" y="1335088"/>
          <a:ext cx="10509116" cy="4787900"/>
        </p:xfrm>
        <a:graphic>
          <a:graphicData uri="http://schemas.openxmlformats.org/drawingml/2006/chart">
            <c:chart xmlns:c="http://schemas.openxmlformats.org/drawingml/2006/chart" xmlns:r="http://schemas.openxmlformats.org/officeDocument/2006/relationships" r:id="rId6"/>
          </a:graphicData>
        </a:graphic>
      </p:graphicFrame>
      <p:sp>
        <p:nvSpPr>
          <p:cNvPr id="12" name="Title 1"/>
          <p:cNvSpPr txBox="1">
            <a:spLocks/>
          </p:cNvSpPr>
          <p:nvPr/>
        </p:nvSpPr>
        <p:spPr>
          <a:xfrm>
            <a:off x="814917" y="6122761"/>
            <a:ext cx="2795058"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n=on ostanut vähintään harvemmin</a:t>
            </a:r>
          </a:p>
        </p:txBody>
      </p:sp>
    </p:spTree>
    <p:extLst>
      <p:ext uri="{BB962C8B-B14F-4D97-AF65-F5344CB8AC3E}">
        <p14:creationId xmlns:p14="http://schemas.microsoft.com/office/powerpoint/2010/main" val="1269719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B643CA4-6D9E-4B6D-22A2-7CD9A214409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p>
        </p:txBody>
      </p:sp>
      <p:sp>
        <p:nvSpPr>
          <p:cNvPr id="3" name="Alatunnisteen paikkamerkki 2">
            <a:extLst>
              <a:ext uri="{FF2B5EF4-FFF2-40B4-BE49-F238E27FC236}">
                <a16:creationId xmlns:a16="http://schemas.microsoft.com/office/drawing/2014/main" id="{F1652CA7-E1CD-F8C1-8EF2-C35695EDEC3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a:extLst>
              <a:ext uri="{FF2B5EF4-FFF2-40B4-BE49-F238E27FC236}">
                <a16:creationId xmlns:a16="http://schemas.microsoft.com/office/drawing/2014/main" id="{03BB1B4B-73DC-3767-0A5C-CA6BD16F5F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7">
            <a:extLst>
              <a:ext uri="{FF2B5EF4-FFF2-40B4-BE49-F238E27FC236}">
                <a16:creationId xmlns:a16="http://schemas.microsoft.com/office/drawing/2014/main" id="{E3F7D22B-2033-885F-CA8B-7185828E6EA3}"/>
              </a:ext>
            </a:extLst>
          </p:cNvPr>
          <p:cNvSpPr>
            <a:spLocks noGrp="1"/>
          </p:cNvSpPr>
          <p:nvPr>
            <p:ph type="ctrTitle"/>
          </p:nvPr>
        </p:nvSpPr>
        <p:spPr/>
        <p:txBody>
          <a:bodyPr>
            <a:normAutofit fontScale="90000"/>
          </a:bodyPr>
          <a:lstStyle/>
          <a:p>
            <a:r>
              <a:rPr lang="fi-FI" dirty="0"/>
              <a:t>OSTAJAPROFIILIT – HEAVY-OSTAJAT</a:t>
            </a:r>
          </a:p>
        </p:txBody>
      </p:sp>
    </p:spTree>
    <p:extLst>
      <p:ext uri="{BB962C8B-B14F-4D97-AF65-F5344CB8AC3E}">
        <p14:creationId xmlns:p14="http://schemas.microsoft.com/office/powerpoint/2010/main" val="3118579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a:bodyPr>
          <a:lstStyle/>
          <a:p>
            <a:r>
              <a:rPr lang="fi-FI" dirty="0">
                <a:solidFill>
                  <a:srgbClr val="262626"/>
                </a:solidFill>
              </a:rPr>
              <a:t>Ostajaprofiilit</a:t>
            </a:r>
          </a:p>
        </p:txBody>
      </p:sp>
      <p:sp>
        <p:nvSpPr>
          <p:cNvPr id="12" name="Title 1"/>
          <p:cNvSpPr txBox="1">
            <a:spLocks/>
          </p:cNvSpPr>
          <p:nvPr/>
        </p:nvSpPr>
        <p:spPr>
          <a:xfrm>
            <a:off x="814917" y="6122761"/>
            <a:ext cx="2795058"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n=kaikki vastaajat</a:t>
            </a:r>
          </a:p>
        </p:txBody>
      </p:sp>
      <p:graphicFrame>
        <p:nvGraphicFramePr>
          <p:cNvPr id="7" name="Sisällön paikkamerkki 6">
            <a:extLst>
              <a:ext uri="{FF2B5EF4-FFF2-40B4-BE49-F238E27FC236}">
                <a16:creationId xmlns:a16="http://schemas.microsoft.com/office/drawing/2014/main" id="{78DA94C8-EBF5-ECB1-DA0C-EB39AF3E0807}"/>
              </a:ext>
            </a:extLst>
          </p:cNvPr>
          <p:cNvGraphicFramePr>
            <a:graphicFrameLocks noGrp="1" noChangeAspect="1"/>
          </p:cNvGraphicFramePr>
          <p:nvPr>
            <p:ph idx="1"/>
            <p:extLst>
              <p:ext uri="{D42A27DB-BD31-4B8C-83A1-F6EECF244321}">
                <p14:modId xmlns:p14="http://schemas.microsoft.com/office/powerpoint/2010/main" val="3823631375"/>
              </p:ext>
            </p:extLst>
          </p:nvPr>
        </p:nvGraphicFramePr>
        <p:xfrm>
          <a:off x="653137" y="1205344"/>
          <a:ext cx="9293120" cy="4798366"/>
        </p:xfrm>
        <a:graphic>
          <a:graphicData uri="http://schemas.openxmlformats.org/presentationml/2006/ole">
            <mc:AlternateContent xmlns:mc="http://schemas.openxmlformats.org/markup-compatibility/2006">
              <mc:Choice xmlns:v="urn:schemas-microsoft-com:vml" Requires="v">
                <p:oleObj name="Worksheet" r:id="rId3" imgW="12029835" imgH="6210256" progId="Excel.Sheet.12">
                  <p:embed/>
                </p:oleObj>
              </mc:Choice>
              <mc:Fallback>
                <p:oleObj name="Worksheet" r:id="rId3" imgW="12029835" imgH="6210256" progId="Excel.Sheet.12">
                  <p:embed/>
                  <p:pic>
                    <p:nvPicPr>
                      <p:cNvPr id="7" name="Sisällön paikkamerkki 6">
                        <a:extLst>
                          <a:ext uri="{FF2B5EF4-FFF2-40B4-BE49-F238E27FC236}">
                            <a16:creationId xmlns:a16="http://schemas.microsoft.com/office/drawing/2014/main" id="{78DA94C8-EBF5-ECB1-DA0C-EB39AF3E0807}"/>
                          </a:ext>
                        </a:extLst>
                      </p:cNvPr>
                      <p:cNvPicPr/>
                      <p:nvPr/>
                    </p:nvPicPr>
                    <p:blipFill>
                      <a:blip r:embed="rId4"/>
                      <a:stretch>
                        <a:fillRect/>
                      </a:stretch>
                    </p:blipFill>
                    <p:spPr>
                      <a:xfrm>
                        <a:off x="653137" y="1205344"/>
                        <a:ext cx="9293120" cy="4798366"/>
                      </a:xfrm>
                      <a:prstGeom prst="rect">
                        <a:avLst/>
                      </a:prstGeom>
                    </p:spPr>
                  </p:pic>
                </p:oleObj>
              </mc:Fallback>
            </mc:AlternateContent>
          </a:graphicData>
        </a:graphic>
      </p:graphicFrame>
    </p:spTree>
    <p:extLst>
      <p:ext uri="{BB962C8B-B14F-4D97-AF65-F5344CB8AC3E}">
        <p14:creationId xmlns:p14="http://schemas.microsoft.com/office/powerpoint/2010/main" val="1072707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a:bodyPr>
          <a:lstStyle/>
          <a:p>
            <a:r>
              <a:rPr lang="fi-FI" dirty="0">
                <a:solidFill>
                  <a:srgbClr val="262626"/>
                </a:solidFill>
              </a:rPr>
              <a:t>Ostajaprofiilit</a:t>
            </a:r>
          </a:p>
        </p:txBody>
      </p:sp>
      <p:sp>
        <p:nvSpPr>
          <p:cNvPr id="12" name="Title 1"/>
          <p:cNvSpPr txBox="1">
            <a:spLocks/>
          </p:cNvSpPr>
          <p:nvPr/>
        </p:nvSpPr>
        <p:spPr>
          <a:xfrm>
            <a:off x="814917" y="6122761"/>
            <a:ext cx="2795058"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n=kaikki vastaajat</a:t>
            </a:r>
          </a:p>
        </p:txBody>
      </p:sp>
      <p:graphicFrame>
        <p:nvGraphicFramePr>
          <p:cNvPr id="7" name="Sisällön paikkamerkki 6">
            <a:extLst>
              <a:ext uri="{FF2B5EF4-FFF2-40B4-BE49-F238E27FC236}">
                <a16:creationId xmlns:a16="http://schemas.microsoft.com/office/drawing/2014/main" id="{78DA94C8-EBF5-ECB1-DA0C-EB39AF3E0807}"/>
              </a:ext>
            </a:extLst>
          </p:cNvPr>
          <p:cNvGraphicFramePr>
            <a:graphicFrameLocks noGrp="1" noChangeAspect="1"/>
          </p:cNvGraphicFramePr>
          <p:nvPr>
            <p:ph idx="1"/>
            <p:extLst>
              <p:ext uri="{D42A27DB-BD31-4B8C-83A1-F6EECF244321}">
                <p14:modId xmlns:p14="http://schemas.microsoft.com/office/powerpoint/2010/main" val="1056993213"/>
              </p:ext>
            </p:extLst>
          </p:nvPr>
        </p:nvGraphicFramePr>
        <p:xfrm>
          <a:off x="604156" y="1205344"/>
          <a:ext cx="9293225" cy="4244975"/>
        </p:xfrm>
        <a:graphic>
          <a:graphicData uri="http://schemas.openxmlformats.org/presentationml/2006/ole">
            <mc:AlternateContent xmlns:mc="http://schemas.openxmlformats.org/markup-compatibility/2006">
              <mc:Choice xmlns:v="urn:schemas-microsoft-com:vml" Requires="v">
                <p:oleObj name="Worksheet" r:id="rId3" imgW="12029835" imgH="5496112" progId="Excel.Sheet.12">
                  <p:embed/>
                </p:oleObj>
              </mc:Choice>
              <mc:Fallback>
                <p:oleObj name="Worksheet" r:id="rId3" imgW="12029835" imgH="5496112" progId="Excel.Sheet.12">
                  <p:embed/>
                  <p:pic>
                    <p:nvPicPr>
                      <p:cNvPr id="7" name="Sisällön paikkamerkki 6">
                        <a:extLst>
                          <a:ext uri="{FF2B5EF4-FFF2-40B4-BE49-F238E27FC236}">
                            <a16:creationId xmlns:a16="http://schemas.microsoft.com/office/drawing/2014/main" id="{78DA94C8-EBF5-ECB1-DA0C-EB39AF3E0807}"/>
                          </a:ext>
                        </a:extLst>
                      </p:cNvPr>
                      <p:cNvPicPr/>
                      <p:nvPr/>
                    </p:nvPicPr>
                    <p:blipFill>
                      <a:blip r:embed="rId4"/>
                      <a:stretch>
                        <a:fillRect/>
                      </a:stretch>
                    </p:blipFill>
                    <p:spPr>
                      <a:xfrm>
                        <a:off x="604156" y="1205344"/>
                        <a:ext cx="9293225" cy="4244975"/>
                      </a:xfrm>
                      <a:prstGeom prst="rect">
                        <a:avLst/>
                      </a:prstGeom>
                    </p:spPr>
                  </p:pic>
                </p:oleObj>
              </mc:Fallback>
            </mc:AlternateContent>
          </a:graphicData>
        </a:graphic>
      </p:graphicFrame>
    </p:spTree>
    <p:extLst>
      <p:ext uri="{BB962C8B-B14F-4D97-AF65-F5344CB8AC3E}">
        <p14:creationId xmlns:p14="http://schemas.microsoft.com/office/powerpoint/2010/main" val="6052803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a:bodyPr>
          <a:lstStyle/>
          <a:p>
            <a:r>
              <a:rPr lang="fi-FI" dirty="0">
                <a:solidFill>
                  <a:srgbClr val="262626"/>
                </a:solidFill>
              </a:rPr>
              <a:t>Ostajaprofiilit</a:t>
            </a:r>
          </a:p>
        </p:txBody>
      </p:sp>
      <p:sp>
        <p:nvSpPr>
          <p:cNvPr id="12" name="Title 1"/>
          <p:cNvSpPr txBox="1">
            <a:spLocks/>
          </p:cNvSpPr>
          <p:nvPr/>
        </p:nvSpPr>
        <p:spPr>
          <a:xfrm>
            <a:off x="814917" y="6122761"/>
            <a:ext cx="2795058"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n=kaikki vastaajat</a:t>
            </a:r>
          </a:p>
        </p:txBody>
      </p:sp>
      <p:graphicFrame>
        <p:nvGraphicFramePr>
          <p:cNvPr id="7" name="Sisällön paikkamerkki 6">
            <a:extLst>
              <a:ext uri="{FF2B5EF4-FFF2-40B4-BE49-F238E27FC236}">
                <a16:creationId xmlns:a16="http://schemas.microsoft.com/office/drawing/2014/main" id="{78DA94C8-EBF5-ECB1-DA0C-EB39AF3E0807}"/>
              </a:ext>
            </a:extLst>
          </p:cNvPr>
          <p:cNvGraphicFramePr>
            <a:graphicFrameLocks noGrp="1" noChangeAspect="1"/>
          </p:cNvGraphicFramePr>
          <p:nvPr>
            <p:ph idx="1"/>
            <p:extLst>
              <p:ext uri="{D42A27DB-BD31-4B8C-83A1-F6EECF244321}">
                <p14:modId xmlns:p14="http://schemas.microsoft.com/office/powerpoint/2010/main" val="2932599056"/>
              </p:ext>
            </p:extLst>
          </p:nvPr>
        </p:nvGraphicFramePr>
        <p:xfrm>
          <a:off x="652463" y="1239838"/>
          <a:ext cx="9293225" cy="4727575"/>
        </p:xfrm>
        <a:graphic>
          <a:graphicData uri="http://schemas.openxmlformats.org/presentationml/2006/ole">
            <mc:AlternateContent xmlns:mc="http://schemas.openxmlformats.org/markup-compatibility/2006">
              <mc:Choice xmlns:v="urn:schemas-microsoft-com:vml" Requires="v">
                <p:oleObj name="Worksheet" r:id="rId3" imgW="12506270" imgH="6362480" progId="Excel.Sheet.12">
                  <p:embed/>
                </p:oleObj>
              </mc:Choice>
              <mc:Fallback>
                <p:oleObj name="Worksheet" r:id="rId3" imgW="12506270" imgH="6362480" progId="Excel.Sheet.12">
                  <p:embed/>
                  <p:pic>
                    <p:nvPicPr>
                      <p:cNvPr id="7" name="Sisällön paikkamerkki 6">
                        <a:extLst>
                          <a:ext uri="{FF2B5EF4-FFF2-40B4-BE49-F238E27FC236}">
                            <a16:creationId xmlns:a16="http://schemas.microsoft.com/office/drawing/2014/main" id="{78DA94C8-EBF5-ECB1-DA0C-EB39AF3E0807}"/>
                          </a:ext>
                        </a:extLst>
                      </p:cNvPr>
                      <p:cNvPicPr/>
                      <p:nvPr/>
                    </p:nvPicPr>
                    <p:blipFill>
                      <a:blip r:embed="rId4"/>
                      <a:stretch>
                        <a:fillRect/>
                      </a:stretch>
                    </p:blipFill>
                    <p:spPr>
                      <a:xfrm>
                        <a:off x="652463" y="1239838"/>
                        <a:ext cx="9293225" cy="4727575"/>
                      </a:xfrm>
                      <a:prstGeom prst="rect">
                        <a:avLst/>
                      </a:prstGeom>
                    </p:spPr>
                  </p:pic>
                </p:oleObj>
              </mc:Fallback>
            </mc:AlternateContent>
          </a:graphicData>
        </a:graphic>
      </p:graphicFrame>
    </p:spTree>
    <p:extLst>
      <p:ext uri="{BB962C8B-B14F-4D97-AF65-F5344CB8AC3E}">
        <p14:creationId xmlns:p14="http://schemas.microsoft.com/office/powerpoint/2010/main" val="3723636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B0E4E-F5D7-41BD-96AC-FA55D8C3805E}"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Otsikko 6"/>
          <p:cNvSpPr>
            <a:spLocks noGrp="1"/>
          </p:cNvSpPr>
          <p:nvPr>
            <p:ph type="title"/>
            <p:custDataLst>
              <p:tags r:id="rId1"/>
            </p:custDataLst>
          </p:nvPr>
        </p:nvSpPr>
        <p:spPr/>
        <p:txBody>
          <a:bodyPr>
            <a:normAutofit/>
          </a:bodyPr>
          <a:lstStyle/>
          <a:p>
            <a:r>
              <a:rPr lang="fi-FI" dirty="0">
                <a:solidFill>
                  <a:srgbClr val="262626"/>
                </a:solidFill>
              </a:rPr>
              <a:t>Ostajaprofiilit</a:t>
            </a:r>
          </a:p>
        </p:txBody>
      </p:sp>
      <p:sp>
        <p:nvSpPr>
          <p:cNvPr id="12" name="Title 1"/>
          <p:cNvSpPr txBox="1">
            <a:spLocks/>
          </p:cNvSpPr>
          <p:nvPr/>
        </p:nvSpPr>
        <p:spPr>
          <a:xfrm>
            <a:off x="814917" y="6122761"/>
            <a:ext cx="2795058"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200" b="0" i="0" u="none" strike="noStrike" kern="1200" cap="none" spc="0" normalizeH="0" baseline="0" noProof="0" dirty="0">
                <a:ln>
                  <a:noFill/>
                </a:ln>
                <a:solidFill>
                  <a:srgbClr val="262626"/>
                </a:solidFill>
                <a:effectLst/>
                <a:uLnTx/>
                <a:uFillTx/>
                <a:latin typeface="Calibri" panose="020F0502020204030204" pitchFamily="34" charset="0"/>
                <a:ea typeface="Kozuka Gothic Pro B" panose="020B0800000000000000" pitchFamily="34" charset="-128"/>
                <a:cs typeface="+mj-cs"/>
              </a:rPr>
              <a:t>n=kaikki vastaajat</a:t>
            </a:r>
          </a:p>
        </p:txBody>
      </p:sp>
      <p:graphicFrame>
        <p:nvGraphicFramePr>
          <p:cNvPr id="7" name="Sisällön paikkamerkki 6">
            <a:extLst>
              <a:ext uri="{FF2B5EF4-FFF2-40B4-BE49-F238E27FC236}">
                <a16:creationId xmlns:a16="http://schemas.microsoft.com/office/drawing/2014/main" id="{78DA94C8-EBF5-ECB1-DA0C-EB39AF3E0807}"/>
              </a:ext>
            </a:extLst>
          </p:cNvPr>
          <p:cNvGraphicFramePr>
            <a:graphicFrameLocks noGrp="1" noChangeAspect="1"/>
          </p:cNvGraphicFramePr>
          <p:nvPr>
            <p:ph idx="1"/>
            <p:extLst>
              <p:ext uri="{D42A27DB-BD31-4B8C-83A1-F6EECF244321}">
                <p14:modId xmlns:p14="http://schemas.microsoft.com/office/powerpoint/2010/main" val="2701831492"/>
              </p:ext>
            </p:extLst>
          </p:nvPr>
        </p:nvGraphicFramePr>
        <p:xfrm>
          <a:off x="653137" y="1205344"/>
          <a:ext cx="9293225" cy="4062412"/>
        </p:xfrm>
        <a:graphic>
          <a:graphicData uri="http://schemas.openxmlformats.org/presentationml/2006/ole">
            <mc:AlternateContent xmlns:mc="http://schemas.openxmlformats.org/markup-compatibility/2006">
              <mc:Choice xmlns:v="urn:schemas-microsoft-com:vml" Requires="v">
                <p:oleObj name="Worksheet" r:id="rId3" imgW="12029835" imgH="5257668" progId="Excel.Sheet.12">
                  <p:embed/>
                </p:oleObj>
              </mc:Choice>
              <mc:Fallback>
                <p:oleObj name="Worksheet" r:id="rId3" imgW="12029835" imgH="5257668" progId="Excel.Sheet.12">
                  <p:embed/>
                  <p:pic>
                    <p:nvPicPr>
                      <p:cNvPr id="7" name="Sisällön paikkamerkki 6">
                        <a:extLst>
                          <a:ext uri="{FF2B5EF4-FFF2-40B4-BE49-F238E27FC236}">
                            <a16:creationId xmlns:a16="http://schemas.microsoft.com/office/drawing/2014/main" id="{78DA94C8-EBF5-ECB1-DA0C-EB39AF3E0807}"/>
                          </a:ext>
                        </a:extLst>
                      </p:cNvPr>
                      <p:cNvPicPr/>
                      <p:nvPr/>
                    </p:nvPicPr>
                    <p:blipFill>
                      <a:blip r:embed="rId4"/>
                      <a:stretch>
                        <a:fillRect/>
                      </a:stretch>
                    </p:blipFill>
                    <p:spPr>
                      <a:xfrm>
                        <a:off x="653137" y="1205344"/>
                        <a:ext cx="9293225" cy="4062412"/>
                      </a:xfrm>
                      <a:prstGeom prst="rect">
                        <a:avLst/>
                      </a:prstGeom>
                    </p:spPr>
                  </p:pic>
                </p:oleObj>
              </mc:Fallback>
            </mc:AlternateContent>
          </a:graphicData>
        </a:graphic>
      </p:graphicFrame>
    </p:spTree>
    <p:extLst>
      <p:ext uri="{BB962C8B-B14F-4D97-AF65-F5344CB8AC3E}">
        <p14:creationId xmlns:p14="http://schemas.microsoft.com/office/powerpoint/2010/main" val="1429162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a:stretch>
        </a:blipFill>
        <a:effectLst/>
      </p:bgPr>
    </p:bg>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ian numeron paikkamerkki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Otsikko 1"/>
          <p:cNvSpPr>
            <a:spLocks noGrp="1"/>
          </p:cNvSpPr>
          <p:nvPr>
            <p:ph type="ctrTitle"/>
          </p:nvPr>
        </p:nvSpPr>
        <p:spPr/>
        <p:txBody>
          <a:bodyPr>
            <a:normAutofit/>
          </a:bodyPr>
          <a:lstStyle/>
          <a:p>
            <a:pPr algn="ctr"/>
            <a:r>
              <a:rPr lang="fi-FI" sz="6600" dirty="0"/>
              <a:t>Liitteet</a:t>
            </a:r>
          </a:p>
        </p:txBody>
      </p:sp>
      <p:sp>
        <p:nvSpPr>
          <p:cNvPr id="7" name="Alatunnisteen paikkamerkki 2">
            <a:extLst>
              <a:ext uri="{FF2B5EF4-FFF2-40B4-BE49-F238E27FC236}">
                <a16:creationId xmlns:a16="http://schemas.microsoft.com/office/drawing/2014/main" id="{8F36D2C2-2648-4B19-840D-38D77453240D}"/>
              </a:ext>
            </a:extLst>
          </p:cNvPr>
          <p:cNvSpPr>
            <a:spLocks noGrp="1"/>
          </p:cNvSpPr>
          <p:nvPr>
            <p:ph type="ftr" sz="quarter" idx="11"/>
          </p:nvPr>
        </p:nvSpPr>
        <p:spPr>
          <a:xfrm>
            <a:off x="1778081" y="6547756"/>
            <a:ext cx="5415062" cy="27168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6793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äivämäärän paikkamerkki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Dian numeron paikkamerkki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Otsikko 1"/>
          <p:cNvSpPr>
            <a:spLocks noGrp="1"/>
          </p:cNvSpPr>
          <p:nvPr>
            <p:ph type="title"/>
          </p:nvPr>
        </p:nvSpPr>
        <p:spPr/>
        <p:txBody>
          <a:bodyPr>
            <a:normAutofit/>
          </a:bodyPr>
          <a:lstStyle/>
          <a:p>
            <a:r>
              <a:rPr lang="fi-FI" sz="2800" dirty="0"/>
              <a:t>Laadunvarmistus Taloustutkimuksessa </a:t>
            </a:r>
          </a:p>
        </p:txBody>
      </p:sp>
      <p:pic>
        <p:nvPicPr>
          <p:cNvPr id="14" name="Kuvan paikkamerkki 12"/>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26267" t="205" r="16475" b="233"/>
          <a:stretch/>
        </p:blipFill>
        <p:spPr>
          <a:xfrm>
            <a:off x="9393382" y="0"/>
            <a:ext cx="2798618" cy="6857999"/>
          </a:xfrm>
        </p:spPr>
      </p:pic>
      <p:sp>
        <p:nvSpPr>
          <p:cNvPr id="3" name="Sisällön paikkamerkki 2"/>
          <p:cNvSpPr>
            <a:spLocks noGrp="1"/>
          </p:cNvSpPr>
          <p:nvPr>
            <p:ph idx="1"/>
          </p:nvPr>
        </p:nvSpPr>
        <p:spPr>
          <a:xfrm>
            <a:off x="653138" y="1189080"/>
            <a:ext cx="9166723" cy="5251115"/>
          </a:xfrm>
        </p:spPr>
        <p:txBody>
          <a:bodyPr>
            <a:noAutofit/>
          </a:bodyPr>
          <a:lstStyle/>
          <a:p>
            <a:pPr marL="179388" lvl="0" indent="-179388">
              <a:lnSpc>
                <a:spcPct val="100000"/>
              </a:lnSpc>
              <a:buClr>
                <a:schemeClr val="accent2"/>
              </a:buClr>
            </a:pPr>
            <a:r>
              <a:rPr lang="fi-FI" sz="1200" dirty="0"/>
              <a:t>SGS Fimko on myöntänyt Taloustutkimukselle ISO 20252 -toimialasertifikaatin, ja tämän projektin kaikki vaiheet on toteutettu kyseisen standardin ja Suomen lakien mukaisesti. </a:t>
            </a:r>
          </a:p>
          <a:p>
            <a:pPr marL="179388" lvl="0" indent="-179388">
              <a:lnSpc>
                <a:spcPct val="100000"/>
              </a:lnSpc>
              <a:buClr>
                <a:schemeClr val="accent2"/>
              </a:buClr>
            </a:pPr>
            <a:r>
              <a:rPr lang="fi-FI" sz="1200" dirty="0"/>
              <a:t>Taloustutkimus käsittelee aina kaikkia tutkimuksiin liittyviä, sekä asiakkailta saatuja että tutkimuksen yhteydessä syntyneitä,</a:t>
            </a:r>
            <a:br>
              <a:rPr lang="fi-FI" sz="1200" dirty="0"/>
            </a:br>
            <a:r>
              <a:rPr lang="fi-FI" sz="1200" dirty="0"/>
              <a:t>tietoja ehdottoman luottamuksellisina. </a:t>
            </a:r>
          </a:p>
          <a:p>
            <a:pPr marL="179388" lvl="0" indent="-179388">
              <a:lnSpc>
                <a:spcPct val="100000"/>
              </a:lnSpc>
              <a:buClr>
                <a:schemeClr val="accent2"/>
              </a:buClr>
            </a:pPr>
            <a:r>
              <a:rPr lang="fi-FI" sz="1200" dirty="0"/>
              <a:t>Taloustutkimus on sitoutunut noudattamaan ESOMARin ja Kansainvälisen Kauppakamarin yhdessä julkaisemia tutkimusalan kansainvälisiä perussääntöjä.</a:t>
            </a:r>
          </a:p>
          <a:p>
            <a:pPr marL="179388" lvl="0" indent="-179388">
              <a:lnSpc>
                <a:spcPct val="100000"/>
              </a:lnSpc>
              <a:buClr>
                <a:schemeClr val="accent2"/>
              </a:buClr>
            </a:pPr>
            <a:r>
              <a:rPr lang="fi-FI" sz="1200" dirty="0"/>
              <a:t>Taloustutkimus ei ole käyttänyt alihankkijoita tässä tutkimuksessa.</a:t>
            </a:r>
          </a:p>
          <a:p>
            <a:pPr marL="179388" lvl="0" indent="-179388">
              <a:lnSpc>
                <a:spcPct val="100000"/>
              </a:lnSpc>
              <a:buClr>
                <a:schemeClr val="accent2"/>
              </a:buClr>
            </a:pPr>
            <a:endParaRPr lang="fi-FI" sz="1100" dirty="0">
              <a:solidFill>
                <a:prstClr val="black">
                  <a:lumMod val="85000"/>
                  <a:lumOff val="15000"/>
                </a:prstClr>
              </a:solidFill>
            </a:endParaRPr>
          </a:p>
          <a:p>
            <a:pPr marL="0" lvl="0" indent="0">
              <a:lnSpc>
                <a:spcPct val="100000"/>
              </a:lnSpc>
              <a:spcBef>
                <a:spcPts val="0"/>
              </a:spcBef>
              <a:buClrTx/>
              <a:buNone/>
            </a:pPr>
            <a:r>
              <a:rPr lang="fi-FI" sz="2800" dirty="0">
                <a:solidFill>
                  <a:prstClr val="black">
                    <a:lumMod val="85000"/>
                    <a:lumOff val="15000"/>
                  </a:prstClr>
                </a:solidFill>
              </a:rPr>
              <a:t>Erillistutkimuksen tulosten julkaiseminen ja edelleen luovuttaminen</a:t>
            </a:r>
          </a:p>
          <a:p>
            <a:pPr marL="179388" lvl="0" indent="-179388">
              <a:lnSpc>
                <a:spcPct val="100000"/>
              </a:lnSpc>
              <a:spcBef>
                <a:spcPts val="0"/>
              </a:spcBef>
            </a:pPr>
            <a:endParaRPr lang="fi-FI" sz="1200" dirty="0">
              <a:solidFill>
                <a:prstClr val="black">
                  <a:lumMod val="85000"/>
                  <a:lumOff val="15000"/>
                </a:prstClr>
              </a:solidFill>
            </a:endParaRPr>
          </a:p>
          <a:p>
            <a:pPr marL="179388" lvl="0" indent="-179388">
              <a:lnSpc>
                <a:spcPct val="100000"/>
              </a:lnSpc>
              <a:spcBef>
                <a:spcPts val="0"/>
              </a:spcBef>
            </a:pPr>
            <a:r>
              <a:rPr lang="fi-FI" sz="1200" dirty="0">
                <a:solidFill>
                  <a:prstClr val="black">
                    <a:lumMod val="85000"/>
                    <a:lumOff val="15000"/>
                  </a:prstClr>
                </a:solidFill>
              </a:rPr>
              <a:t>Tutkimuksen tilaaja voi julkistaa tilaamansa tutkimuksen tuloksia, kunhan julkaistut tulokset eivät ole harhaanjohtavia.</a:t>
            </a:r>
            <a:br>
              <a:rPr lang="fi-FI" sz="1200" dirty="0">
                <a:solidFill>
                  <a:prstClr val="black">
                    <a:lumMod val="85000"/>
                    <a:lumOff val="15000"/>
                  </a:prstClr>
                </a:solidFill>
              </a:rPr>
            </a:br>
            <a:endParaRPr lang="fi-FI" sz="1200" dirty="0">
              <a:solidFill>
                <a:prstClr val="black">
                  <a:lumMod val="85000"/>
                  <a:lumOff val="15000"/>
                </a:prstClr>
              </a:solidFill>
            </a:endParaRPr>
          </a:p>
          <a:p>
            <a:pPr marL="179388" lvl="0" indent="-179388">
              <a:lnSpc>
                <a:spcPct val="100000"/>
              </a:lnSpc>
              <a:spcBef>
                <a:spcPts val="0"/>
              </a:spcBef>
            </a:pPr>
            <a:r>
              <a:rPr lang="fi-FI" sz="1200" dirty="0">
                <a:solidFill>
                  <a:prstClr val="black">
                    <a:lumMod val="85000"/>
                    <a:lumOff val="15000"/>
                  </a:prstClr>
                </a:solidFill>
              </a:rPr>
              <a:t>Kun tutkimustuloksia julkaistaan, tulee selvästi erottaa tulokset ja niiden tulkinta. </a:t>
            </a:r>
            <a:br>
              <a:rPr lang="fi-FI" sz="1200" dirty="0">
                <a:solidFill>
                  <a:prstClr val="black">
                    <a:lumMod val="85000"/>
                    <a:lumOff val="15000"/>
                  </a:prstClr>
                </a:solidFill>
              </a:rPr>
            </a:br>
            <a:endParaRPr lang="fi-FI" sz="1200" dirty="0">
              <a:solidFill>
                <a:prstClr val="black">
                  <a:lumMod val="85000"/>
                  <a:lumOff val="15000"/>
                </a:prstClr>
              </a:solidFill>
            </a:endParaRPr>
          </a:p>
          <a:p>
            <a:pPr marL="179388" lvl="0" indent="-179388">
              <a:lnSpc>
                <a:spcPct val="100000"/>
              </a:lnSpc>
              <a:spcBef>
                <a:spcPts val="0"/>
              </a:spcBef>
            </a:pPr>
            <a:r>
              <a:rPr lang="fi-FI" sz="1200" dirty="0">
                <a:solidFill>
                  <a:prstClr val="black">
                    <a:lumMod val="85000"/>
                    <a:lumOff val="15000"/>
                  </a:prstClr>
                </a:solidFill>
              </a:rPr>
              <a:t>Julkistamisen yhteydessä on aina mainittava tutkimuksen nimi, toteutusaika ja tutkimuksen tekijä, Taloustutkimus Oy.</a:t>
            </a:r>
            <a:br>
              <a:rPr lang="fi-FI" sz="1200" dirty="0">
                <a:solidFill>
                  <a:prstClr val="black">
                    <a:lumMod val="85000"/>
                    <a:lumOff val="15000"/>
                  </a:prstClr>
                </a:solidFill>
              </a:rPr>
            </a:br>
            <a:endParaRPr lang="fi-FI" sz="1200" dirty="0">
              <a:solidFill>
                <a:prstClr val="black">
                  <a:lumMod val="85000"/>
                  <a:lumOff val="15000"/>
                </a:prstClr>
              </a:solidFill>
            </a:endParaRPr>
          </a:p>
          <a:p>
            <a:pPr marL="179388" lvl="0" indent="-179388">
              <a:lnSpc>
                <a:spcPct val="100000"/>
              </a:lnSpc>
              <a:spcBef>
                <a:spcPts val="0"/>
              </a:spcBef>
            </a:pPr>
            <a:r>
              <a:rPr lang="fi-FI" sz="1200" dirty="0">
                <a:solidFill>
                  <a:prstClr val="black">
                    <a:lumMod val="85000"/>
                    <a:lumOff val="15000"/>
                  </a:prstClr>
                </a:solidFill>
              </a:rPr>
              <a:t>Toivomme, että lähetätte suunnittelemanne julkaisun (lehtiartikkeli, verkossa julkaistavat tiedot ym.) Taloustutkimus Oy:hyn tarkastettavaksi ennen julkaisemista. Lisäksi toivomme, että toimitatte meille tiedon siitä, missä ja milloin asia julkaistaan, jotta voimme vastata meille mahdollisesti tuleviin kyselyihin.</a:t>
            </a:r>
            <a:br>
              <a:rPr lang="fi-FI" sz="1200" dirty="0">
                <a:solidFill>
                  <a:prstClr val="black">
                    <a:lumMod val="85000"/>
                    <a:lumOff val="15000"/>
                  </a:prstClr>
                </a:solidFill>
              </a:rPr>
            </a:br>
            <a:endParaRPr lang="fi-FI" sz="1200" dirty="0">
              <a:solidFill>
                <a:prstClr val="black">
                  <a:lumMod val="85000"/>
                  <a:lumOff val="15000"/>
                </a:prstClr>
              </a:solidFill>
            </a:endParaRPr>
          </a:p>
          <a:p>
            <a:pPr marL="179388" lvl="0" indent="-179388">
              <a:lnSpc>
                <a:spcPct val="100000"/>
              </a:lnSpc>
              <a:spcBef>
                <a:spcPts val="0"/>
              </a:spcBef>
            </a:pPr>
            <a:r>
              <a:rPr lang="fi-FI" sz="1200" dirty="0">
                <a:solidFill>
                  <a:prstClr val="black">
                    <a:lumMod val="85000"/>
                    <a:lumOff val="15000"/>
                  </a:prstClr>
                </a:solidFill>
              </a:rPr>
              <a:t>Olemme mielellämme avuksi viestinnässänne.</a:t>
            </a:r>
          </a:p>
          <a:p>
            <a:pPr marL="179388" lvl="0" indent="-179388">
              <a:lnSpc>
                <a:spcPct val="100000"/>
              </a:lnSpc>
              <a:buClr>
                <a:schemeClr val="accent2"/>
              </a:buClr>
            </a:pPr>
            <a:endParaRPr lang="fi-FI" sz="1200" dirty="0">
              <a:solidFill>
                <a:prstClr val="black">
                  <a:lumMod val="85000"/>
                  <a:lumOff val="15000"/>
                </a:prstClr>
              </a:solidFill>
            </a:endParaRPr>
          </a:p>
        </p:txBody>
      </p:sp>
      <p:sp>
        <p:nvSpPr>
          <p:cNvPr id="9" name="Alatunnisteen paikkamerkki 2">
            <a:extLst>
              <a:ext uri="{FF2B5EF4-FFF2-40B4-BE49-F238E27FC236}">
                <a16:creationId xmlns:a16="http://schemas.microsoft.com/office/drawing/2014/main" id="{6E4250BB-E535-43B9-8C55-D233A0389B38}"/>
              </a:ext>
            </a:extLst>
          </p:cNvPr>
          <p:cNvSpPr>
            <a:spLocks noGrp="1"/>
          </p:cNvSpPr>
          <p:nvPr>
            <p:ph type="ftr" sz="quarter" idx="11"/>
          </p:nvPr>
        </p:nvSpPr>
        <p:spPr>
          <a:xfrm>
            <a:off x="1778081" y="6547756"/>
            <a:ext cx="5415062" cy="27168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2297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 name="Sisällön paikkamerkki 10">
            <a:extLst>
              <a:ext uri="{FF2B5EF4-FFF2-40B4-BE49-F238E27FC236}">
                <a16:creationId xmlns:a16="http://schemas.microsoft.com/office/drawing/2014/main" id="{E700149C-D0FC-053A-7CC6-29322952C1FF}"/>
              </a:ext>
            </a:extLst>
          </p:cNvPr>
          <p:cNvGraphicFramePr>
            <a:graphicFrameLocks/>
          </p:cNvGraphicFramePr>
          <p:nvPr>
            <p:custDataLst>
              <p:tags r:id="rId1"/>
            </p:custDataLst>
          </p:nvPr>
        </p:nvGraphicFramePr>
        <p:xfrm>
          <a:off x="7207743" y="4193582"/>
          <a:ext cx="4741340" cy="2181520"/>
        </p:xfrm>
        <a:graphic>
          <a:graphicData uri="http://schemas.openxmlformats.org/drawingml/2006/chart">
            <c:chart xmlns:c="http://schemas.openxmlformats.org/drawingml/2006/chart" xmlns:r="http://schemas.openxmlformats.org/officeDocument/2006/relationships" r:id="rId5"/>
          </a:graphicData>
        </a:graphic>
      </p:graphicFrame>
      <p:pic>
        <p:nvPicPr>
          <p:cNvPr id="10" name="Kuva 9">
            <a:extLst>
              <a:ext uri="{FF2B5EF4-FFF2-40B4-BE49-F238E27FC236}">
                <a16:creationId xmlns:a16="http://schemas.microsoft.com/office/drawing/2014/main" id="{C5E30C0D-7C00-43BF-BD24-14B9E3257A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5560" y="3671192"/>
            <a:ext cx="1854009" cy="2617425"/>
          </a:xfrm>
          <a:prstGeom prst="rect">
            <a:avLst/>
          </a:prstGeom>
        </p:spPr>
      </p:pic>
      <p:sp>
        <p:nvSpPr>
          <p:cNvPr id="2" name="Päivämäärän paikkamerkki 1">
            <a:extLst>
              <a:ext uri="{FF2B5EF4-FFF2-40B4-BE49-F238E27FC236}">
                <a16:creationId xmlns:a16="http://schemas.microsoft.com/office/drawing/2014/main" id="{1D85E909-3B24-462C-B14F-7AE85B091FB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p>
        </p:txBody>
      </p:sp>
      <p:sp>
        <p:nvSpPr>
          <p:cNvPr id="3" name="Alatunnisteen paikkamerkki 2">
            <a:extLst>
              <a:ext uri="{FF2B5EF4-FFF2-40B4-BE49-F238E27FC236}">
                <a16:creationId xmlns:a16="http://schemas.microsoft.com/office/drawing/2014/main" id="{9112E857-B85E-469D-879B-5D7C10B9011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a:extLst>
              <a:ext uri="{FF2B5EF4-FFF2-40B4-BE49-F238E27FC236}">
                <a16:creationId xmlns:a16="http://schemas.microsoft.com/office/drawing/2014/main" id="{A9CF55B3-4574-4A1C-B72E-27B5045D55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Otsikko 4">
            <a:extLst>
              <a:ext uri="{FF2B5EF4-FFF2-40B4-BE49-F238E27FC236}">
                <a16:creationId xmlns:a16="http://schemas.microsoft.com/office/drawing/2014/main" id="{83B46DD2-2997-4ED7-BEE3-4BE25605D8D3}"/>
              </a:ext>
            </a:extLst>
          </p:cNvPr>
          <p:cNvSpPr>
            <a:spLocks noGrp="1"/>
          </p:cNvSpPr>
          <p:nvPr>
            <p:ph type="title"/>
          </p:nvPr>
        </p:nvSpPr>
        <p:spPr>
          <a:xfrm>
            <a:off x="231913" y="504720"/>
            <a:ext cx="7712587" cy="616412"/>
          </a:xfrm>
        </p:spPr>
        <p:txBody>
          <a:bodyPr>
            <a:noAutofit/>
          </a:bodyPr>
          <a:lstStyle/>
          <a:p>
            <a:r>
              <a:rPr lang="fi-FI" dirty="0"/>
              <a:t>Vastaajajoukon rakenne (painotettu) 1(2)</a:t>
            </a:r>
          </a:p>
        </p:txBody>
      </p:sp>
      <p:grpSp>
        <p:nvGrpSpPr>
          <p:cNvPr id="8" name="Ryhmä 7"/>
          <p:cNvGrpSpPr/>
          <p:nvPr/>
        </p:nvGrpSpPr>
        <p:grpSpPr>
          <a:xfrm>
            <a:off x="734287" y="1638346"/>
            <a:ext cx="2271780" cy="1434261"/>
            <a:chOff x="1098162" y="1713728"/>
            <a:chExt cx="2271780" cy="1434261"/>
          </a:xfrm>
        </p:grpSpPr>
        <p:grpSp>
          <p:nvGrpSpPr>
            <p:cNvPr id="9" name="Ryhmä 8">
              <a:extLst>
                <a:ext uri="{FF2B5EF4-FFF2-40B4-BE49-F238E27FC236}">
                  <a16:creationId xmlns:a16="http://schemas.microsoft.com/office/drawing/2014/main" id="{04C5E9B7-32F2-442E-8A16-354F9F1A8025}"/>
                </a:ext>
              </a:extLst>
            </p:cNvPr>
            <p:cNvGrpSpPr/>
            <p:nvPr/>
          </p:nvGrpSpPr>
          <p:grpSpPr>
            <a:xfrm>
              <a:off x="2377414" y="1724805"/>
              <a:ext cx="968803" cy="968803"/>
              <a:chOff x="8456555" y="3294778"/>
              <a:chExt cx="968803" cy="968803"/>
            </a:xfrm>
          </p:grpSpPr>
          <p:sp>
            <p:nvSpPr>
              <p:cNvPr id="16" name="Ellipsi 15">
                <a:extLst>
                  <a:ext uri="{FF2B5EF4-FFF2-40B4-BE49-F238E27FC236}">
                    <a16:creationId xmlns:a16="http://schemas.microsoft.com/office/drawing/2014/main" id="{BBC1CE70-AF02-4BFD-8F98-BFC2C519D4B5}"/>
                  </a:ext>
                </a:extLst>
              </p:cNvPr>
              <p:cNvSpPr/>
              <p:nvPr/>
            </p:nvSpPr>
            <p:spPr>
              <a:xfrm>
                <a:off x="8546876" y="3383338"/>
                <a:ext cx="772357" cy="765699"/>
              </a:xfrm>
              <a:prstGeom prst="ellipse">
                <a:avLst/>
              </a:prstGeom>
              <a:solidFill>
                <a:srgbClr val="4BA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Kuva 16">
                <a:extLst>
                  <a:ext uri="{FF2B5EF4-FFF2-40B4-BE49-F238E27FC236}">
                    <a16:creationId xmlns:a16="http://schemas.microsoft.com/office/drawing/2014/main" id="{4EBEC3EB-DB89-45C1-9B55-133988E55A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6555" y="3294778"/>
                <a:ext cx="968803" cy="968803"/>
              </a:xfrm>
              <a:prstGeom prst="rect">
                <a:avLst/>
              </a:prstGeom>
            </p:spPr>
          </p:pic>
        </p:grpSp>
        <p:grpSp>
          <p:nvGrpSpPr>
            <p:cNvPr id="11" name="Ryhmä 10"/>
            <p:cNvGrpSpPr/>
            <p:nvPr/>
          </p:nvGrpSpPr>
          <p:grpSpPr>
            <a:xfrm>
              <a:off x="1148305" y="1713728"/>
              <a:ext cx="973703" cy="973703"/>
              <a:chOff x="1148305" y="1713728"/>
              <a:chExt cx="973703" cy="973703"/>
            </a:xfrm>
          </p:grpSpPr>
          <p:sp>
            <p:nvSpPr>
              <p:cNvPr id="14" name="Ellipsi 13">
                <a:extLst>
                  <a:ext uri="{FF2B5EF4-FFF2-40B4-BE49-F238E27FC236}">
                    <a16:creationId xmlns:a16="http://schemas.microsoft.com/office/drawing/2014/main" id="{BDC2B68A-C5AB-47B8-90A9-BE19B0B935BC}"/>
                  </a:ext>
                </a:extLst>
              </p:cNvPr>
              <p:cNvSpPr/>
              <p:nvPr/>
            </p:nvSpPr>
            <p:spPr>
              <a:xfrm>
                <a:off x="1243838" y="1813365"/>
                <a:ext cx="772357" cy="765699"/>
              </a:xfrm>
              <a:prstGeom prst="ellipse">
                <a:avLst/>
              </a:prstGeom>
              <a:solidFill>
                <a:srgbClr val="4BA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Kuva 14">
                <a:extLst>
                  <a:ext uri="{FF2B5EF4-FFF2-40B4-BE49-F238E27FC236}">
                    <a16:creationId xmlns:a16="http://schemas.microsoft.com/office/drawing/2014/main" id="{EECE7508-FC63-424C-8CD2-ACAFC8D9F2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8305" y="1713728"/>
                <a:ext cx="973703" cy="973703"/>
              </a:xfrm>
              <a:prstGeom prst="rect">
                <a:avLst/>
              </a:prstGeom>
            </p:spPr>
          </p:pic>
        </p:grpSp>
        <p:sp>
          <p:nvSpPr>
            <p:cNvPr id="12" name="Tekstiruutu 11"/>
            <p:cNvSpPr txBox="1"/>
            <p:nvPr/>
          </p:nvSpPr>
          <p:spPr>
            <a:xfrm>
              <a:off x="1098162" y="2624769"/>
              <a:ext cx="10637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dirty="0">
                  <a:ln>
                    <a:noFill/>
                  </a:ln>
                  <a:solidFill>
                    <a:srgbClr val="4BA7BC"/>
                  </a:solidFill>
                  <a:effectLst/>
                  <a:uLnTx/>
                  <a:uFillTx/>
                  <a:latin typeface="Calibri"/>
                  <a:ea typeface="+mn-ea"/>
                  <a:cs typeface="+mn-cs"/>
                </a:rPr>
                <a:t>50 %</a:t>
              </a:r>
            </a:p>
          </p:txBody>
        </p:sp>
        <p:sp>
          <p:nvSpPr>
            <p:cNvPr id="13" name="Tekstiruutu 12"/>
            <p:cNvSpPr txBox="1"/>
            <p:nvPr/>
          </p:nvSpPr>
          <p:spPr>
            <a:xfrm>
              <a:off x="2306237" y="2624769"/>
              <a:ext cx="10637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dirty="0">
                  <a:ln>
                    <a:noFill/>
                  </a:ln>
                  <a:solidFill>
                    <a:srgbClr val="4BA7BC"/>
                  </a:solidFill>
                  <a:effectLst/>
                  <a:uLnTx/>
                  <a:uFillTx/>
                  <a:latin typeface="Calibri"/>
                  <a:ea typeface="+mn-ea"/>
                  <a:cs typeface="+mn-cs"/>
                </a:rPr>
                <a:t>50 %</a:t>
              </a:r>
            </a:p>
          </p:txBody>
        </p:sp>
      </p:grpSp>
      <p:cxnSp>
        <p:nvCxnSpPr>
          <p:cNvPr id="18" name="Suora yhdysviiva 17">
            <a:extLst>
              <a:ext uri="{FF2B5EF4-FFF2-40B4-BE49-F238E27FC236}">
                <a16:creationId xmlns:a16="http://schemas.microsoft.com/office/drawing/2014/main" id="{5C713C08-E836-4483-BB75-5BB1D960D487}"/>
              </a:ext>
            </a:extLst>
          </p:cNvPr>
          <p:cNvCxnSpPr>
            <a:cxnSpLocks/>
          </p:cNvCxnSpPr>
          <p:nvPr/>
        </p:nvCxnSpPr>
        <p:spPr>
          <a:xfrm>
            <a:off x="3640970" y="1285569"/>
            <a:ext cx="0" cy="504000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B4091F0E-A225-4806-BC7A-E17A8DB89650}"/>
              </a:ext>
            </a:extLst>
          </p:cNvPr>
          <p:cNvCxnSpPr>
            <a:cxnSpLocks/>
          </p:cNvCxnSpPr>
          <p:nvPr/>
        </p:nvCxnSpPr>
        <p:spPr>
          <a:xfrm>
            <a:off x="231913" y="1174919"/>
            <a:ext cx="11717171"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56EDA3F2-4825-4D21-A22D-AA1955D04086}"/>
              </a:ext>
            </a:extLst>
          </p:cNvPr>
          <p:cNvCxnSpPr>
            <a:cxnSpLocks/>
          </p:cNvCxnSpPr>
          <p:nvPr/>
        </p:nvCxnSpPr>
        <p:spPr>
          <a:xfrm>
            <a:off x="233125" y="3280081"/>
            <a:ext cx="3318595"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graphicFrame>
        <p:nvGraphicFramePr>
          <p:cNvPr id="23" name="Sisällön paikkamerkki 10"/>
          <p:cNvGraphicFramePr>
            <a:graphicFrameLocks noGrp="1"/>
          </p:cNvGraphicFramePr>
          <p:nvPr>
            <p:ph sz="half" idx="4294967295"/>
            <p:custDataLst>
              <p:tags r:id="rId2"/>
            </p:custDataLst>
          </p:nvPr>
        </p:nvGraphicFramePr>
        <p:xfrm>
          <a:off x="242365" y="3755365"/>
          <a:ext cx="3234644" cy="2617424"/>
        </p:xfrm>
        <a:graphic>
          <a:graphicData uri="http://schemas.openxmlformats.org/drawingml/2006/chart">
            <c:chart xmlns:c="http://schemas.openxmlformats.org/drawingml/2006/chart" xmlns:r="http://schemas.openxmlformats.org/officeDocument/2006/relationships" r:id="rId9"/>
          </a:graphicData>
        </a:graphic>
      </p:graphicFrame>
      <p:sp>
        <p:nvSpPr>
          <p:cNvPr id="24" name="Tekstiruutu 23">
            <a:extLst>
              <a:ext uri="{FF2B5EF4-FFF2-40B4-BE49-F238E27FC236}">
                <a16:creationId xmlns:a16="http://schemas.microsoft.com/office/drawing/2014/main" id="{098A5AEF-21EE-4E7D-A957-31E320A4F8DC}"/>
              </a:ext>
            </a:extLst>
          </p:cNvPr>
          <p:cNvSpPr txBox="1"/>
          <p:nvPr/>
        </p:nvSpPr>
        <p:spPr>
          <a:xfrm>
            <a:off x="257298" y="3358471"/>
            <a:ext cx="17137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lumMod val="95000"/>
                    <a:lumOff val="5000"/>
                  </a:prstClr>
                </a:solidFill>
                <a:effectLst/>
                <a:uLnTx/>
                <a:uFillTx/>
                <a:latin typeface="Calibri"/>
                <a:ea typeface="+mn-ea"/>
                <a:cs typeface="+mn-cs"/>
              </a:rPr>
              <a:t>IKÄRYHMÄ</a:t>
            </a:r>
            <a:endParaRPr kumimoji="0" lang="fi-FI" sz="1400" b="1"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cxnSp>
        <p:nvCxnSpPr>
          <p:cNvPr id="25" name="Suora yhdysviiva 24">
            <a:extLst>
              <a:ext uri="{FF2B5EF4-FFF2-40B4-BE49-F238E27FC236}">
                <a16:creationId xmlns:a16="http://schemas.microsoft.com/office/drawing/2014/main" id="{5C713C08-E836-4483-BB75-5BB1D960D487}"/>
              </a:ext>
            </a:extLst>
          </p:cNvPr>
          <p:cNvCxnSpPr>
            <a:cxnSpLocks/>
          </p:cNvCxnSpPr>
          <p:nvPr/>
        </p:nvCxnSpPr>
        <p:spPr>
          <a:xfrm>
            <a:off x="7142944" y="1285569"/>
            <a:ext cx="0" cy="504000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grpSp>
        <p:nvGrpSpPr>
          <p:cNvPr id="26" name="Ryhmä 25"/>
          <p:cNvGrpSpPr/>
          <p:nvPr/>
        </p:nvGrpSpPr>
        <p:grpSpPr>
          <a:xfrm>
            <a:off x="3676816" y="1245467"/>
            <a:ext cx="2706118" cy="2140963"/>
            <a:chOff x="4748155" y="3232671"/>
            <a:chExt cx="3001291" cy="2374489"/>
          </a:xfrm>
        </p:grpSpPr>
        <p:sp>
          <p:nvSpPr>
            <p:cNvPr id="30" name="Tekstiruutu 29">
              <a:extLst>
                <a:ext uri="{FF2B5EF4-FFF2-40B4-BE49-F238E27FC236}">
                  <a16:creationId xmlns:a16="http://schemas.microsoft.com/office/drawing/2014/main" id="{098A5AEF-21EE-4E7D-A957-31E320A4F8DC}"/>
                </a:ext>
              </a:extLst>
            </p:cNvPr>
            <p:cNvSpPr txBox="1"/>
            <p:nvPr/>
          </p:nvSpPr>
          <p:spPr>
            <a:xfrm>
              <a:off x="4771317" y="3232671"/>
              <a:ext cx="2861007" cy="409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lumMod val="95000"/>
                      <a:lumOff val="5000"/>
                    </a:prstClr>
                  </a:solidFill>
                  <a:effectLst/>
                  <a:uLnTx/>
                  <a:uFillTx/>
                  <a:latin typeface="Calibri"/>
                  <a:ea typeface="+mn-ea"/>
                  <a:cs typeface="+mn-cs"/>
                </a:rPr>
                <a:t>TALOUDEN ELINVAIHE</a:t>
              </a:r>
            </a:p>
          </p:txBody>
        </p:sp>
        <p:sp>
          <p:nvSpPr>
            <p:cNvPr id="31" name="Tekstiruutu 30"/>
            <p:cNvSpPr txBox="1"/>
            <p:nvPr/>
          </p:nvSpPr>
          <p:spPr>
            <a:xfrm>
              <a:off x="4748155" y="4617253"/>
              <a:ext cx="1158145" cy="9899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600" b="1" i="0" u="none" strike="noStrike" kern="1200" cap="none" spc="0" normalizeH="0" baseline="0" noProof="0" dirty="0">
                  <a:ln>
                    <a:noFill/>
                  </a:ln>
                  <a:solidFill>
                    <a:srgbClr val="4BA7BC"/>
                  </a:solidFill>
                  <a:effectLst/>
                  <a:uLnTx/>
                  <a:uFillTx/>
                  <a:latin typeface="Calibri"/>
                  <a:ea typeface="+mn-ea"/>
                  <a:cs typeface="+mn-cs"/>
                </a:rPr>
                <a:t>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a:ea typeface="+mn-ea"/>
                  <a:cs typeface="+mn-cs"/>
                </a:rPr>
                <a:t>Yksinäis-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a:ea typeface="+mn-ea"/>
                  <a:cs typeface="+mn-cs"/>
                </a:rPr>
                <a:t>talous</a:t>
              </a:r>
            </a:p>
          </p:txBody>
        </p:sp>
        <p:sp>
          <p:nvSpPr>
            <p:cNvPr id="32" name="Tekstiruutu 31"/>
            <p:cNvSpPr txBox="1"/>
            <p:nvPr/>
          </p:nvSpPr>
          <p:spPr>
            <a:xfrm>
              <a:off x="5711542" y="4621305"/>
              <a:ext cx="1063705" cy="95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600" b="1" i="0" u="none" strike="noStrike" kern="1200" cap="none" spc="0" normalizeH="0" baseline="0" noProof="0" dirty="0">
                  <a:ln>
                    <a:noFill/>
                  </a:ln>
                  <a:solidFill>
                    <a:srgbClr val="4BA7BC"/>
                  </a:solidFill>
                  <a:effectLst/>
                  <a:uLnTx/>
                  <a:uFillTx/>
                  <a:latin typeface="Calibri"/>
                  <a:ea typeface="+mn-ea"/>
                  <a:cs typeface="+mn-cs"/>
                </a:rPr>
                <a:t>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a:ea typeface="+mn-ea"/>
                  <a:cs typeface="+mn-cs"/>
                </a:rPr>
                <a:t>Lapseton pari</a:t>
              </a:r>
            </a:p>
          </p:txBody>
        </p:sp>
        <p:sp>
          <p:nvSpPr>
            <p:cNvPr id="33" name="Tekstiruutu 32"/>
            <p:cNvSpPr txBox="1"/>
            <p:nvPr/>
          </p:nvSpPr>
          <p:spPr>
            <a:xfrm>
              <a:off x="6685741" y="4625657"/>
              <a:ext cx="1063705" cy="95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600" b="1" i="0" u="none" strike="noStrike" kern="1200" cap="none" spc="0" normalizeH="0" baseline="0" noProof="0" dirty="0">
                  <a:ln>
                    <a:noFill/>
                  </a:ln>
                  <a:solidFill>
                    <a:srgbClr val="4BA7BC"/>
                  </a:solidFill>
                  <a:effectLst/>
                  <a:uLnTx/>
                  <a:uFillTx/>
                  <a:latin typeface="Calibri"/>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a:ea typeface="+mn-ea"/>
                  <a:cs typeface="+mn-cs"/>
                </a:rPr>
                <a:t>Talous, jossa lapsia</a:t>
              </a:r>
            </a:p>
          </p:txBody>
        </p:sp>
      </p:grpSp>
      <p:cxnSp>
        <p:nvCxnSpPr>
          <p:cNvPr id="40" name="Suora yhdysviiva 39">
            <a:extLst>
              <a:ext uri="{FF2B5EF4-FFF2-40B4-BE49-F238E27FC236}">
                <a16:creationId xmlns:a16="http://schemas.microsoft.com/office/drawing/2014/main" id="{56EDA3F2-4825-4D21-A22D-AA1955D04086}"/>
              </a:ext>
            </a:extLst>
          </p:cNvPr>
          <p:cNvCxnSpPr>
            <a:cxnSpLocks/>
          </p:cNvCxnSpPr>
          <p:nvPr/>
        </p:nvCxnSpPr>
        <p:spPr>
          <a:xfrm>
            <a:off x="3726276" y="3535136"/>
            <a:ext cx="3318595"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graphicFrame>
        <p:nvGraphicFramePr>
          <p:cNvPr id="41" name="Sisällön paikkamerkki 10"/>
          <p:cNvGraphicFramePr>
            <a:graphicFrameLocks noGrp="1"/>
          </p:cNvGraphicFramePr>
          <p:nvPr>
            <p:ph sz="half" idx="4294967295"/>
            <p:custDataLst>
              <p:tags r:id="rId3"/>
            </p:custDataLst>
          </p:nvPr>
        </p:nvGraphicFramePr>
        <p:xfrm>
          <a:off x="7199859" y="1556488"/>
          <a:ext cx="4759016" cy="2181520"/>
        </p:xfrm>
        <a:graphic>
          <a:graphicData uri="http://schemas.openxmlformats.org/drawingml/2006/chart">
            <c:chart xmlns:c="http://schemas.openxmlformats.org/drawingml/2006/chart" xmlns:r="http://schemas.openxmlformats.org/officeDocument/2006/relationships" r:id="rId10"/>
          </a:graphicData>
        </a:graphic>
      </p:graphicFrame>
      <p:sp>
        <p:nvSpPr>
          <p:cNvPr id="42" name="Tekstiruutu 41">
            <a:extLst>
              <a:ext uri="{FF2B5EF4-FFF2-40B4-BE49-F238E27FC236}">
                <a16:creationId xmlns:a16="http://schemas.microsoft.com/office/drawing/2014/main" id="{098A5AEF-21EE-4E7D-A957-31E320A4F8DC}"/>
              </a:ext>
            </a:extLst>
          </p:cNvPr>
          <p:cNvSpPr txBox="1"/>
          <p:nvPr/>
        </p:nvSpPr>
        <p:spPr>
          <a:xfrm>
            <a:off x="7207743" y="1245730"/>
            <a:ext cx="23570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lumMod val="95000"/>
                    <a:lumOff val="5000"/>
                  </a:prstClr>
                </a:solidFill>
                <a:effectLst/>
                <a:uLnTx/>
                <a:uFillTx/>
                <a:latin typeface="Calibri"/>
                <a:ea typeface="+mn-ea"/>
                <a:cs typeface="+mn-cs"/>
              </a:rPr>
              <a:t>ASUINPAIKKAKUNTA</a:t>
            </a:r>
          </a:p>
        </p:txBody>
      </p:sp>
      <p:cxnSp>
        <p:nvCxnSpPr>
          <p:cNvPr id="43" name="Suora yhdysviiva 42">
            <a:extLst>
              <a:ext uri="{FF2B5EF4-FFF2-40B4-BE49-F238E27FC236}">
                <a16:creationId xmlns:a16="http://schemas.microsoft.com/office/drawing/2014/main" id="{56EDA3F2-4825-4D21-A22D-AA1955D04086}"/>
              </a:ext>
            </a:extLst>
          </p:cNvPr>
          <p:cNvCxnSpPr>
            <a:cxnSpLocks/>
          </p:cNvCxnSpPr>
          <p:nvPr/>
        </p:nvCxnSpPr>
        <p:spPr>
          <a:xfrm>
            <a:off x="7222675" y="3771600"/>
            <a:ext cx="4625692"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45" name="Suora yhdysviiva 44">
            <a:extLst>
              <a:ext uri="{FF2B5EF4-FFF2-40B4-BE49-F238E27FC236}">
                <a16:creationId xmlns:a16="http://schemas.microsoft.com/office/drawing/2014/main" id="{B4091F0E-A225-4806-BC7A-E17A8DB89650}"/>
              </a:ext>
            </a:extLst>
          </p:cNvPr>
          <p:cNvCxnSpPr>
            <a:cxnSpLocks/>
          </p:cNvCxnSpPr>
          <p:nvPr/>
        </p:nvCxnSpPr>
        <p:spPr>
          <a:xfrm>
            <a:off x="370755" y="6410065"/>
            <a:ext cx="11717171"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46" name="Tekstiruutu 45">
            <a:extLst>
              <a:ext uri="{FF2B5EF4-FFF2-40B4-BE49-F238E27FC236}">
                <a16:creationId xmlns:a16="http://schemas.microsoft.com/office/drawing/2014/main" id="{098A5AEF-21EE-4E7D-A957-31E320A4F8DC}"/>
              </a:ext>
            </a:extLst>
          </p:cNvPr>
          <p:cNvSpPr txBox="1"/>
          <p:nvPr/>
        </p:nvSpPr>
        <p:spPr>
          <a:xfrm>
            <a:off x="7198892" y="3827941"/>
            <a:ext cx="15719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lumMod val="95000"/>
                    <a:lumOff val="5000"/>
                  </a:prstClr>
                </a:solidFill>
                <a:effectLst/>
                <a:uLnTx/>
                <a:uFillTx/>
                <a:latin typeface="Calibri"/>
                <a:ea typeface="+mn-ea"/>
                <a:cs typeface="+mn-cs"/>
              </a:rPr>
              <a:t>KOULUTUS</a:t>
            </a:r>
          </a:p>
        </p:txBody>
      </p:sp>
      <p:sp>
        <p:nvSpPr>
          <p:cNvPr id="67" name="Tekstiruutu 66">
            <a:extLst>
              <a:ext uri="{FF2B5EF4-FFF2-40B4-BE49-F238E27FC236}">
                <a16:creationId xmlns:a16="http://schemas.microsoft.com/office/drawing/2014/main" id="{098A5AEF-21EE-4E7D-A957-31E320A4F8DC}"/>
              </a:ext>
            </a:extLst>
          </p:cNvPr>
          <p:cNvSpPr txBox="1"/>
          <p:nvPr/>
        </p:nvSpPr>
        <p:spPr>
          <a:xfrm>
            <a:off x="3665852" y="3591894"/>
            <a:ext cx="12895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lumMod val="95000"/>
                    <a:lumOff val="5000"/>
                  </a:prstClr>
                </a:solidFill>
                <a:effectLst/>
                <a:uLnTx/>
                <a:uFillTx/>
                <a:latin typeface="Calibri"/>
                <a:ea typeface="+mn-ea"/>
                <a:cs typeface="+mn-cs"/>
              </a:rPr>
              <a:t>SUURALUE</a:t>
            </a:r>
          </a:p>
        </p:txBody>
      </p:sp>
      <p:sp>
        <p:nvSpPr>
          <p:cNvPr id="68" name="Tekstiruutu 67"/>
          <p:cNvSpPr txBox="1"/>
          <p:nvPr/>
        </p:nvSpPr>
        <p:spPr>
          <a:xfrm>
            <a:off x="5911005" y="4491493"/>
            <a:ext cx="12078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58491"/>
                </a:solidFill>
                <a:effectLst/>
                <a:uLnTx/>
                <a:uFillTx/>
                <a:latin typeface="Calibri"/>
                <a:ea typeface="+mn-ea"/>
                <a:cs typeface="+mn-cs"/>
              </a:rPr>
              <a:t>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358491"/>
                </a:solidFill>
                <a:effectLst/>
                <a:uLnTx/>
                <a:uFillTx/>
                <a:latin typeface="Calibri"/>
                <a:ea typeface="+mn-ea"/>
                <a:cs typeface="+mn-cs"/>
              </a:rPr>
              <a:t>Pohjois- ja </a:t>
            </a:r>
            <a:br>
              <a:rPr kumimoji="0" lang="fi-FI" sz="1200" b="1" i="0" u="none" strike="noStrike" kern="1200" cap="none" spc="0" normalizeH="0" baseline="0" noProof="0" dirty="0">
                <a:ln>
                  <a:noFill/>
                </a:ln>
                <a:solidFill>
                  <a:srgbClr val="358491"/>
                </a:solidFill>
                <a:effectLst/>
                <a:uLnTx/>
                <a:uFillTx/>
                <a:latin typeface="Calibri"/>
                <a:ea typeface="+mn-ea"/>
                <a:cs typeface="+mn-cs"/>
              </a:rPr>
            </a:br>
            <a:r>
              <a:rPr kumimoji="0" lang="fi-FI" sz="1200" b="1" i="0" u="none" strike="noStrike" kern="1200" cap="none" spc="0" normalizeH="0" baseline="0" noProof="0" dirty="0">
                <a:ln>
                  <a:noFill/>
                </a:ln>
                <a:solidFill>
                  <a:srgbClr val="358491"/>
                </a:solidFill>
                <a:effectLst/>
                <a:uLnTx/>
                <a:uFillTx/>
                <a:latin typeface="Calibri"/>
                <a:ea typeface="+mn-ea"/>
                <a:cs typeface="+mn-cs"/>
              </a:rPr>
              <a:t>Itä-Suomi</a:t>
            </a:r>
          </a:p>
        </p:txBody>
      </p:sp>
      <p:sp>
        <p:nvSpPr>
          <p:cNvPr id="69" name="Tekstiruutu 68"/>
          <p:cNvSpPr txBox="1"/>
          <p:nvPr/>
        </p:nvSpPr>
        <p:spPr>
          <a:xfrm>
            <a:off x="4114084" y="4572095"/>
            <a:ext cx="959092"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58491"/>
                </a:solidFill>
                <a:effectLst/>
                <a:uLnTx/>
                <a:uFillTx/>
                <a:latin typeface="Calibri"/>
                <a:ea typeface="+mn-ea"/>
                <a:cs typeface="+mn-cs"/>
              </a:rPr>
              <a:t>25 %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358491"/>
                </a:solidFill>
                <a:effectLst/>
                <a:uLnTx/>
                <a:uFillTx/>
                <a:latin typeface="Calibri"/>
                <a:ea typeface="+mn-ea"/>
                <a:cs typeface="+mn-cs"/>
              </a:rPr>
              <a:t>Länsi-Suomi</a:t>
            </a:r>
          </a:p>
        </p:txBody>
      </p:sp>
      <p:sp>
        <p:nvSpPr>
          <p:cNvPr id="70" name="Tekstiruutu 69"/>
          <p:cNvSpPr txBox="1"/>
          <p:nvPr/>
        </p:nvSpPr>
        <p:spPr>
          <a:xfrm>
            <a:off x="3676816" y="5438742"/>
            <a:ext cx="103420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58491"/>
                </a:solidFill>
                <a:effectLst/>
                <a:uLnTx/>
                <a:uFillTx/>
                <a:latin typeface="Calibri"/>
                <a:ea typeface="+mn-ea"/>
                <a:cs typeface="+mn-cs"/>
              </a:rPr>
              <a:t>31 % </a:t>
            </a:r>
            <a:br>
              <a:rPr kumimoji="0" lang="fi-FI" sz="2400" b="1" i="0" u="none" strike="noStrike" kern="1200" cap="none" spc="0" normalizeH="0" baseline="0" noProof="0" dirty="0">
                <a:ln>
                  <a:noFill/>
                </a:ln>
                <a:solidFill>
                  <a:srgbClr val="358491"/>
                </a:solidFill>
                <a:effectLst/>
                <a:uLnTx/>
                <a:uFillTx/>
                <a:latin typeface="Calibri"/>
                <a:ea typeface="+mn-ea"/>
                <a:cs typeface="+mn-cs"/>
              </a:rPr>
            </a:br>
            <a:r>
              <a:rPr kumimoji="0" lang="fi-FI" sz="1200" b="1" i="0" u="none" strike="noStrike" kern="1200" cap="none" spc="0" normalizeH="0" baseline="0" noProof="0" dirty="0">
                <a:ln>
                  <a:noFill/>
                </a:ln>
                <a:solidFill>
                  <a:srgbClr val="358491"/>
                </a:solidFill>
                <a:effectLst/>
                <a:uLnTx/>
                <a:uFillTx/>
                <a:latin typeface="Calibri"/>
                <a:ea typeface="+mn-ea"/>
                <a:cs typeface="+mn-cs"/>
              </a:rPr>
              <a:t>Helsinki-Uusimaa</a:t>
            </a:r>
          </a:p>
        </p:txBody>
      </p:sp>
      <p:sp>
        <p:nvSpPr>
          <p:cNvPr id="71" name="Tekstiruutu 70"/>
          <p:cNvSpPr txBox="1"/>
          <p:nvPr/>
        </p:nvSpPr>
        <p:spPr>
          <a:xfrm>
            <a:off x="5805035" y="5693014"/>
            <a:ext cx="13158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58491"/>
                </a:solidFill>
                <a:effectLst/>
                <a:uLnTx/>
                <a:uFillTx/>
                <a:latin typeface="Calibri"/>
                <a:ea typeface="+mn-ea"/>
                <a:cs typeface="+mn-cs"/>
              </a:rPr>
              <a:t>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358491"/>
                </a:solidFill>
                <a:effectLst/>
                <a:uLnTx/>
                <a:uFillTx/>
                <a:latin typeface="Calibri"/>
                <a:ea typeface="+mn-ea"/>
                <a:cs typeface="+mn-cs"/>
              </a:rPr>
              <a:t>Muu Etelä-Suomi</a:t>
            </a:r>
          </a:p>
        </p:txBody>
      </p:sp>
      <p:sp>
        <p:nvSpPr>
          <p:cNvPr id="6" name="Suorakulmio 5">
            <a:extLst>
              <a:ext uri="{FF2B5EF4-FFF2-40B4-BE49-F238E27FC236}">
                <a16:creationId xmlns:a16="http://schemas.microsoft.com/office/drawing/2014/main" id="{78F9D101-11D3-43C2-A058-8117112817A1}"/>
              </a:ext>
            </a:extLst>
          </p:cNvPr>
          <p:cNvSpPr/>
          <p:nvPr/>
        </p:nvSpPr>
        <p:spPr>
          <a:xfrm>
            <a:off x="8105775" y="805587"/>
            <a:ext cx="38543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FFFF">
                    <a:lumMod val="65000"/>
                  </a:srgbClr>
                </a:solidFill>
                <a:effectLst/>
                <a:uLnTx/>
                <a:uFillTx/>
                <a:latin typeface="Calibri"/>
                <a:ea typeface="+mn-ea"/>
                <a:cs typeface="+mn-cs"/>
              </a:rPr>
              <a:t>Kaikki vastaajat, n=3130, N=4 342 000</a:t>
            </a:r>
          </a:p>
        </p:txBody>
      </p:sp>
      <p:sp>
        <p:nvSpPr>
          <p:cNvPr id="116" name="Tekstiruutu 115">
            <a:extLst>
              <a:ext uri="{FF2B5EF4-FFF2-40B4-BE49-F238E27FC236}">
                <a16:creationId xmlns:a16="http://schemas.microsoft.com/office/drawing/2014/main" id="{FCF1AD49-D104-407F-BB07-1C35A70D2F6B}"/>
              </a:ext>
            </a:extLst>
          </p:cNvPr>
          <p:cNvSpPr txBox="1"/>
          <p:nvPr/>
        </p:nvSpPr>
        <p:spPr>
          <a:xfrm>
            <a:off x="257298" y="1248351"/>
            <a:ext cx="14816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SUKUPUOLI</a:t>
            </a:r>
          </a:p>
        </p:txBody>
      </p:sp>
      <p:cxnSp>
        <p:nvCxnSpPr>
          <p:cNvPr id="50" name="Yhdistin: Kulma 49">
            <a:extLst>
              <a:ext uri="{FF2B5EF4-FFF2-40B4-BE49-F238E27FC236}">
                <a16:creationId xmlns:a16="http://schemas.microsoft.com/office/drawing/2014/main" id="{4C415AAA-AA9B-4BCC-9A6B-B74471B03D41}"/>
              </a:ext>
            </a:extLst>
          </p:cNvPr>
          <p:cNvCxnSpPr/>
          <p:nvPr/>
        </p:nvCxnSpPr>
        <p:spPr>
          <a:xfrm rot="5400000">
            <a:off x="5580149" y="4909535"/>
            <a:ext cx="392350" cy="269046"/>
          </a:xfrm>
          <a:prstGeom prst="bentConnector3">
            <a:avLst/>
          </a:prstGeom>
          <a:ln>
            <a:solidFill>
              <a:srgbClr val="0F383B"/>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7" name="Yhdistin: Kulma 126">
            <a:extLst>
              <a:ext uri="{FF2B5EF4-FFF2-40B4-BE49-F238E27FC236}">
                <a16:creationId xmlns:a16="http://schemas.microsoft.com/office/drawing/2014/main" id="{C2E8DA86-F1B9-4AAE-B20D-144C6FA3C14F}"/>
              </a:ext>
            </a:extLst>
          </p:cNvPr>
          <p:cNvCxnSpPr>
            <a:cxnSpLocks/>
          </p:cNvCxnSpPr>
          <p:nvPr/>
        </p:nvCxnSpPr>
        <p:spPr>
          <a:xfrm rot="10800000">
            <a:off x="5550319" y="4684656"/>
            <a:ext cx="359255" cy="160800"/>
          </a:xfrm>
          <a:prstGeom prst="bentConnector3">
            <a:avLst>
              <a:gd name="adj1" fmla="val 50000"/>
            </a:avLst>
          </a:prstGeom>
          <a:ln>
            <a:solidFill>
              <a:srgbClr val="0F383B"/>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30" name="Yhdistin: Kulma 129">
            <a:extLst>
              <a:ext uri="{FF2B5EF4-FFF2-40B4-BE49-F238E27FC236}">
                <a16:creationId xmlns:a16="http://schemas.microsoft.com/office/drawing/2014/main" id="{99E023C5-1126-444B-9372-A5BCA43918C6}"/>
              </a:ext>
            </a:extLst>
          </p:cNvPr>
          <p:cNvCxnSpPr>
            <a:cxnSpLocks/>
          </p:cNvCxnSpPr>
          <p:nvPr/>
        </p:nvCxnSpPr>
        <p:spPr>
          <a:xfrm rot="10800000">
            <a:off x="5423844" y="5952082"/>
            <a:ext cx="423980" cy="195072"/>
          </a:xfrm>
          <a:prstGeom prst="bentConnector3">
            <a:avLst>
              <a:gd name="adj1" fmla="val 50000"/>
            </a:avLst>
          </a:prstGeom>
          <a:ln>
            <a:solidFill>
              <a:srgbClr val="0F383B"/>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31" name="Yhdistin: Kulma 130">
            <a:extLst>
              <a:ext uri="{FF2B5EF4-FFF2-40B4-BE49-F238E27FC236}">
                <a16:creationId xmlns:a16="http://schemas.microsoft.com/office/drawing/2014/main" id="{3CA3161E-6E35-42E1-8D90-B038E0FA9411}"/>
              </a:ext>
            </a:extLst>
          </p:cNvPr>
          <p:cNvCxnSpPr>
            <a:cxnSpLocks/>
          </p:cNvCxnSpPr>
          <p:nvPr/>
        </p:nvCxnSpPr>
        <p:spPr>
          <a:xfrm rot="10800000">
            <a:off x="4732994" y="5790843"/>
            <a:ext cx="495944" cy="342074"/>
          </a:xfrm>
          <a:prstGeom prst="bentConnector3">
            <a:avLst>
              <a:gd name="adj1" fmla="val 50000"/>
            </a:avLst>
          </a:prstGeom>
          <a:ln>
            <a:solidFill>
              <a:srgbClr val="0F383B"/>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33" name="Yhdistin: Kulma 132">
            <a:extLst>
              <a:ext uri="{FF2B5EF4-FFF2-40B4-BE49-F238E27FC236}">
                <a16:creationId xmlns:a16="http://schemas.microsoft.com/office/drawing/2014/main" id="{373A86D7-3DB6-4F97-B257-34A700F10E83}"/>
              </a:ext>
            </a:extLst>
          </p:cNvPr>
          <p:cNvCxnSpPr>
            <a:cxnSpLocks/>
          </p:cNvCxnSpPr>
          <p:nvPr/>
        </p:nvCxnSpPr>
        <p:spPr>
          <a:xfrm rot="16200000" flipV="1">
            <a:off x="4793966" y="5211319"/>
            <a:ext cx="687588" cy="157587"/>
          </a:xfrm>
          <a:prstGeom prst="bentConnector3">
            <a:avLst>
              <a:gd name="adj1" fmla="val 50000"/>
            </a:avLst>
          </a:prstGeom>
          <a:ln>
            <a:solidFill>
              <a:srgbClr val="0F383B"/>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76" name="Tekstiruutu 75">
            <a:extLst>
              <a:ext uri="{FF2B5EF4-FFF2-40B4-BE49-F238E27FC236}">
                <a16:creationId xmlns:a16="http://schemas.microsoft.com/office/drawing/2014/main" id="{F89BDBA3-235A-4DA0-A09D-FE937168B867}"/>
              </a:ext>
            </a:extLst>
          </p:cNvPr>
          <p:cNvSpPr txBox="1"/>
          <p:nvPr/>
        </p:nvSpPr>
        <p:spPr>
          <a:xfrm>
            <a:off x="6305907" y="2498852"/>
            <a:ext cx="8129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600" b="1" i="0" u="none" strike="noStrike" kern="1200" cap="none" spc="0" normalizeH="0" baseline="0" noProof="0" dirty="0">
                <a:ln>
                  <a:noFill/>
                </a:ln>
                <a:solidFill>
                  <a:srgbClr val="4BA7BC"/>
                </a:solidFill>
                <a:effectLst/>
                <a:uLnTx/>
                <a:uFillTx/>
                <a:latin typeface="Calibri"/>
                <a:ea typeface="+mn-ea"/>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a:ea typeface="+mn-ea"/>
                <a:cs typeface="+mn-cs"/>
              </a:rPr>
              <a:t>Muu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a:ea typeface="+mn-ea"/>
                <a:cs typeface="+mn-cs"/>
              </a:rPr>
              <a:t>aikuis-talous</a:t>
            </a:r>
          </a:p>
        </p:txBody>
      </p:sp>
      <p:pic>
        <p:nvPicPr>
          <p:cNvPr id="77" name="Kuva 76">
            <a:extLst>
              <a:ext uri="{FF2B5EF4-FFF2-40B4-BE49-F238E27FC236}">
                <a16:creationId xmlns:a16="http://schemas.microsoft.com/office/drawing/2014/main" id="{3CFB66EF-55CF-4743-B4F9-D3789EE4D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60536" y="1885002"/>
            <a:ext cx="191034" cy="569081"/>
          </a:xfrm>
          <a:prstGeom prst="rect">
            <a:avLst/>
          </a:prstGeom>
        </p:spPr>
      </p:pic>
      <p:grpSp>
        <p:nvGrpSpPr>
          <p:cNvPr id="78" name="Ryhmä 77">
            <a:extLst>
              <a:ext uri="{FF2B5EF4-FFF2-40B4-BE49-F238E27FC236}">
                <a16:creationId xmlns:a16="http://schemas.microsoft.com/office/drawing/2014/main" id="{1EF2E757-F57D-4782-95F8-230C37AAA7A0}"/>
              </a:ext>
            </a:extLst>
          </p:cNvPr>
          <p:cNvGrpSpPr/>
          <p:nvPr/>
        </p:nvGrpSpPr>
        <p:grpSpPr>
          <a:xfrm>
            <a:off x="4805276" y="1898181"/>
            <a:ext cx="350072" cy="569081"/>
            <a:chOff x="910975" y="5829609"/>
            <a:chExt cx="407223" cy="661987"/>
          </a:xfrm>
        </p:grpSpPr>
        <p:pic>
          <p:nvPicPr>
            <p:cNvPr id="79" name="Kuva 78">
              <a:extLst>
                <a:ext uri="{FF2B5EF4-FFF2-40B4-BE49-F238E27FC236}">
                  <a16:creationId xmlns:a16="http://schemas.microsoft.com/office/drawing/2014/main" id="{9F0DD894-CF7F-4B2A-B6B6-EAD5979AC9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0975" y="5829609"/>
              <a:ext cx="222222" cy="661987"/>
            </a:xfrm>
            <a:prstGeom prst="rect">
              <a:avLst/>
            </a:prstGeom>
          </p:spPr>
        </p:pic>
        <p:pic>
          <p:nvPicPr>
            <p:cNvPr id="80" name="Kuva 79">
              <a:extLst>
                <a:ext uri="{FF2B5EF4-FFF2-40B4-BE49-F238E27FC236}">
                  <a16:creationId xmlns:a16="http://schemas.microsoft.com/office/drawing/2014/main" id="{E38442E9-9809-4EF7-A75A-5693155D60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5976" y="5829609"/>
              <a:ext cx="222222" cy="661987"/>
            </a:xfrm>
            <a:prstGeom prst="rect">
              <a:avLst/>
            </a:prstGeom>
          </p:spPr>
        </p:pic>
      </p:grpSp>
      <p:grpSp>
        <p:nvGrpSpPr>
          <p:cNvPr id="85" name="Ryhmä 84">
            <a:extLst>
              <a:ext uri="{FF2B5EF4-FFF2-40B4-BE49-F238E27FC236}">
                <a16:creationId xmlns:a16="http://schemas.microsoft.com/office/drawing/2014/main" id="{6F8E27D3-7DF1-4A9F-8640-BD35271A1C91}"/>
              </a:ext>
            </a:extLst>
          </p:cNvPr>
          <p:cNvGrpSpPr/>
          <p:nvPr/>
        </p:nvGrpSpPr>
        <p:grpSpPr>
          <a:xfrm>
            <a:off x="5637511" y="1850107"/>
            <a:ext cx="406987" cy="590457"/>
            <a:chOff x="1929127" y="5822644"/>
            <a:chExt cx="473430" cy="686853"/>
          </a:xfrm>
        </p:grpSpPr>
        <p:pic>
          <p:nvPicPr>
            <p:cNvPr id="86" name="Kuva 85">
              <a:extLst>
                <a:ext uri="{FF2B5EF4-FFF2-40B4-BE49-F238E27FC236}">
                  <a16:creationId xmlns:a16="http://schemas.microsoft.com/office/drawing/2014/main" id="{DCB20FF3-CC0A-4187-B1E9-0FEC104392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29127" y="5822644"/>
              <a:ext cx="222222" cy="661987"/>
            </a:xfrm>
            <a:prstGeom prst="rect">
              <a:avLst/>
            </a:prstGeom>
          </p:spPr>
        </p:pic>
        <p:pic>
          <p:nvPicPr>
            <p:cNvPr id="87" name="Kuva 86">
              <a:extLst>
                <a:ext uri="{FF2B5EF4-FFF2-40B4-BE49-F238E27FC236}">
                  <a16:creationId xmlns:a16="http://schemas.microsoft.com/office/drawing/2014/main" id="{9CBC6059-731B-4A74-9FAF-3D18A4FCDF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14128" y="5822644"/>
              <a:ext cx="222222" cy="661987"/>
            </a:xfrm>
            <a:prstGeom prst="rect">
              <a:avLst/>
            </a:prstGeom>
          </p:spPr>
        </p:pic>
        <p:pic>
          <p:nvPicPr>
            <p:cNvPr id="88" name="Kuva 87">
              <a:extLst>
                <a:ext uri="{FF2B5EF4-FFF2-40B4-BE49-F238E27FC236}">
                  <a16:creationId xmlns:a16="http://schemas.microsoft.com/office/drawing/2014/main" id="{043A8C77-D9B8-45C1-BDEA-88D6C3ED0C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5828" y="5938302"/>
              <a:ext cx="175979" cy="571195"/>
            </a:xfrm>
            <a:prstGeom prst="rect">
              <a:avLst/>
            </a:prstGeom>
          </p:spPr>
        </p:pic>
        <p:pic>
          <p:nvPicPr>
            <p:cNvPr id="89" name="Kuva 88">
              <a:extLst>
                <a:ext uri="{FF2B5EF4-FFF2-40B4-BE49-F238E27FC236}">
                  <a16:creationId xmlns:a16="http://schemas.microsoft.com/office/drawing/2014/main" id="{F6427AA3-7131-4B29-B31F-D9420C90D7F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62389" y="6045602"/>
              <a:ext cx="140168" cy="454958"/>
            </a:xfrm>
            <a:prstGeom prst="rect">
              <a:avLst/>
            </a:prstGeom>
          </p:spPr>
        </p:pic>
      </p:grpSp>
      <p:grpSp>
        <p:nvGrpSpPr>
          <p:cNvPr id="82" name="Ryhmä 81">
            <a:extLst>
              <a:ext uri="{FF2B5EF4-FFF2-40B4-BE49-F238E27FC236}">
                <a16:creationId xmlns:a16="http://schemas.microsoft.com/office/drawing/2014/main" id="{CF255025-2D6E-4548-909D-57F69BE78D84}"/>
              </a:ext>
            </a:extLst>
          </p:cNvPr>
          <p:cNvGrpSpPr/>
          <p:nvPr/>
        </p:nvGrpSpPr>
        <p:grpSpPr>
          <a:xfrm>
            <a:off x="6400754" y="1896277"/>
            <a:ext cx="488631" cy="522184"/>
            <a:chOff x="9555121" y="1837111"/>
            <a:chExt cx="671498" cy="758459"/>
          </a:xfrm>
        </p:grpSpPr>
        <p:grpSp>
          <p:nvGrpSpPr>
            <p:cNvPr id="83" name="Ryhmä 82">
              <a:extLst>
                <a:ext uri="{FF2B5EF4-FFF2-40B4-BE49-F238E27FC236}">
                  <a16:creationId xmlns:a16="http://schemas.microsoft.com/office/drawing/2014/main" id="{D126A90D-B9AF-4F77-8AAA-E49AFF161B6E}"/>
                </a:ext>
              </a:extLst>
            </p:cNvPr>
            <p:cNvGrpSpPr/>
            <p:nvPr/>
          </p:nvGrpSpPr>
          <p:grpSpPr>
            <a:xfrm>
              <a:off x="9555121" y="1837111"/>
              <a:ext cx="464683" cy="758459"/>
              <a:chOff x="841957" y="5823691"/>
              <a:chExt cx="409204" cy="667908"/>
            </a:xfrm>
          </p:grpSpPr>
          <p:pic>
            <p:nvPicPr>
              <p:cNvPr id="90" name="Kuva 89">
                <a:extLst>
                  <a:ext uri="{FF2B5EF4-FFF2-40B4-BE49-F238E27FC236}">
                    <a16:creationId xmlns:a16="http://schemas.microsoft.com/office/drawing/2014/main" id="{9F2626DF-418F-4ED3-8065-C36E859495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1957" y="5823691"/>
                <a:ext cx="224209" cy="667905"/>
              </a:xfrm>
              <a:prstGeom prst="rect">
                <a:avLst/>
              </a:prstGeom>
            </p:spPr>
          </p:pic>
          <p:pic>
            <p:nvPicPr>
              <p:cNvPr id="91" name="Kuva 90">
                <a:extLst>
                  <a:ext uri="{FF2B5EF4-FFF2-40B4-BE49-F238E27FC236}">
                    <a16:creationId xmlns:a16="http://schemas.microsoft.com/office/drawing/2014/main" id="{184CB37C-ED4C-47CC-872A-0C117636B77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6952" y="5823694"/>
                <a:ext cx="224209" cy="667905"/>
              </a:xfrm>
              <a:prstGeom prst="rect">
                <a:avLst/>
              </a:prstGeom>
            </p:spPr>
          </p:pic>
        </p:grpSp>
        <p:pic>
          <p:nvPicPr>
            <p:cNvPr id="84" name="Kuva 83">
              <a:extLst>
                <a:ext uri="{FF2B5EF4-FFF2-40B4-BE49-F238E27FC236}">
                  <a16:creationId xmlns:a16="http://schemas.microsoft.com/office/drawing/2014/main" id="{F30B11F2-F8A4-4CDA-94CE-AFD9550434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01124" y="1923827"/>
              <a:ext cx="225495" cy="671739"/>
            </a:xfrm>
            <a:prstGeom prst="rect">
              <a:avLst/>
            </a:prstGeom>
          </p:spPr>
        </p:pic>
      </p:grpSp>
    </p:spTree>
    <p:extLst>
      <p:ext uri="{BB962C8B-B14F-4D97-AF65-F5344CB8AC3E}">
        <p14:creationId xmlns:p14="http://schemas.microsoft.com/office/powerpoint/2010/main" val="3671491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302791" y="457959"/>
            <a:ext cx="112760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a:ea typeface="+mn-ea"/>
                <a:cs typeface="+mn-cs"/>
              </a:rPr>
              <a:t>LUOTETTAVUUSRAJATAULUKKO 95 %:N TASOLLE</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kstiruutu 4">
            <a:extLst>
              <a:ext uri="{FF2B5EF4-FFF2-40B4-BE49-F238E27FC236}">
                <a16:creationId xmlns:a16="http://schemas.microsoft.com/office/drawing/2014/main" id="{96C0C770-9A60-49BC-B5B2-5921C894D1AC}"/>
              </a:ext>
            </a:extLst>
          </p:cNvPr>
          <p:cNvSpPr txBox="1"/>
          <p:nvPr/>
        </p:nvSpPr>
        <p:spPr>
          <a:xfrm>
            <a:off x="436234" y="4893150"/>
            <a:ext cx="3420000" cy="1077218"/>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a:ea typeface="+mn-ea"/>
                <a:cs typeface="+mn-cs"/>
              </a:rPr>
              <a:t>Esimerkki 1</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i-FI" sz="400" b="0" i="0" u="none" strike="noStrike" kern="1200" cap="none" spc="0" normalizeH="0" baseline="0" noProof="0" dirty="0">
                <a:ln>
                  <a:noFill/>
                </a:ln>
                <a:solidFill>
                  <a:prstClr val="black"/>
                </a:solidFill>
                <a:effectLst/>
                <a:uLnTx/>
                <a:uFillTx/>
                <a:latin typeface="Calibri"/>
                <a:ea typeface="+mn-ea"/>
                <a:cs typeface="+mn-cs"/>
              </a:rPr>
            </a:br>
            <a:r>
              <a:rPr kumimoji="0" lang="fi-FI" sz="1200" b="0" i="0" u="none" strike="noStrike" kern="1200" cap="none" spc="0" normalizeH="0" baseline="0" noProof="0" dirty="0">
                <a:ln>
                  <a:noFill/>
                </a:ln>
                <a:solidFill>
                  <a:prstClr val="black"/>
                </a:solidFill>
                <a:effectLst/>
                <a:uLnTx/>
                <a:uFillTx/>
                <a:latin typeface="Calibri"/>
                <a:ea typeface="+mn-ea"/>
                <a:cs typeface="+mn-cs"/>
              </a:rPr>
              <a:t>Jos tuhannesta vastaajasta 5 % on ostanut</a:t>
            </a:r>
            <a:br>
              <a:rPr kumimoji="0" lang="fi-FI" sz="1200" b="0" i="0" u="none" strike="noStrike" kern="1200" cap="none" spc="0" normalizeH="0" baseline="0" noProof="0" dirty="0">
                <a:ln>
                  <a:noFill/>
                </a:ln>
                <a:solidFill>
                  <a:prstClr val="black"/>
                </a:solidFill>
                <a:effectLst/>
                <a:uLnTx/>
                <a:uFillTx/>
                <a:latin typeface="Calibri"/>
                <a:ea typeface="+mn-ea"/>
                <a:cs typeface="+mn-cs"/>
              </a:rPr>
            </a:br>
            <a:r>
              <a:rPr kumimoji="0" lang="fi-FI" sz="1200" b="0" i="0" u="none" strike="noStrike" kern="1200" cap="none" spc="0" normalizeH="0" baseline="0" noProof="0" dirty="0">
                <a:ln>
                  <a:noFill/>
                </a:ln>
                <a:solidFill>
                  <a:prstClr val="black"/>
                </a:solidFill>
                <a:effectLst/>
                <a:uLnTx/>
                <a:uFillTx/>
                <a:latin typeface="Calibri"/>
                <a:ea typeface="+mn-ea"/>
                <a:cs typeface="+mn-cs"/>
              </a:rPr>
              <a:t>tuotetta, on virhemarginaali ±1,4 prosenttiyksikköä. Koko väestössä on siis 95 %:n luotettavuustason mukaan 3,6–6,4 % tuotetta ostaneita.</a:t>
            </a:r>
            <a:endParaRPr kumimoji="0" lang="fi-FI" sz="12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endParaRPr>
          </a:p>
        </p:txBody>
      </p:sp>
      <p:sp>
        <p:nvSpPr>
          <p:cNvPr id="6" name="Tekstiruutu 5">
            <a:extLst>
              <a:ext uri="{FF2B5EF4-FFF2-40B4-BE49-F238E27FC236}">
                <a16:creationId xmlns:a16="http://schemas.microsoft.com/office/drawing/2014/main" id="{D12237D1-C425-4C6A-94EC-F93AE6F23306}"/>
              </a:ext>
            </a:extLst>
          </p:cNvPr>
          <p:cNvSpPr txBox="1"/>
          <p:nvPr/>
        </p:nvSpPr>
        <p:spPr>
          <a:xfrm>
            <a:off x="4085509" y="4894531"/>
            <a:ext cx="3420000" cy="1077218"/>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a:ea typeface="+mn-ea"/>
                <a:cs typeface="+mn-cs"/>
              </a:rPr>
              <a:t>Esimerkki 2</a:t>
            </a:r>
            <a:br>
              <a:rPr kumimoji="0" lang="fi-FI" sz="1200" b="0" i="0" u="none" strike="noStrike" kern="1200" cap="none" spc="0" normalizeH="0" baseline="0" noProof="0" dirty="0">
                <a:ln>
                  <a:noFill/>
                </a:ln>
                <a:solidFill>
                  <a:prstClr val="black"/>
                </a:solidFill>
                <a:effectLst/>
                <a:uLnTx/>
                <a:uFillTx/>
                <a:latin typeface="Calibri"/>
                <a:ea typeface="+mn-ea"/>
                <a:cs typeface="+mn-cs"/>
              </a:rPr>
            </a:br>
            <a:endParaRPr kumimoji="0" lang="fi-FI" sz="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a:ea typeface="+mn-ea"/>
                <a:cs typeface="+mn-cs"/>
              </a:rPr>
              <a:t>Oletetaan ennen tutkimusta, että tuotteen markkinaosuus on noin 15 %. Halutaan selvittää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a:ea typeface="+mn-ea"/>
                <a:cs typeface="+mn-cs"/>
              </a:rPr>
              <a:t>asia ±1 prosenttiyksikön tarkkuudella. Tutkimukseen tarvitaan 5000 vastaajaa.</a:t>
            </a:r>
            <a:endParaRPr kumimoji="0" lang="fi-FI"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kstiruutu 6">
            <a:extLst>
              <a:ext uri="{FF2B5EF4-FFF2-40B4-BE49-F238E27FC236}">
                <a16:creationId xmlns:a16="http://schemas.microsoft.com/office/drawing/2014/main" id="{BAF4006A-D15C-4F46-BE44-8CB8A6C0485A}"/>
              </a:ext>
            </a:extLst>
          </p:cNvPr>
          <p:cNvSpPr txBox="1"/>
          <p:nvPr/>
        </p:nvSpPr>
        <p:spPr>
          <a:xfrm>
            <a:off x="7744878" y="4894531"/>
            <a:ext cx="3924000" cy="1692771"/>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a:ea typeface="+mn-ea"/>
                <a:cs typeface="+mn-cs"/>
              </a:rPr>
              <a:t>Esimerkki 3</a:t>
            </a:r>
            <a:br>
              <a:rPr kumimoji="0" lang="fi-FI" sz="1200" b="0" i="0" u="none" strike="noStrike" kern="1200" cap="none" spc="0" normalizeH="0" baseline="0" noProof="0" dirty="0">
                <a:ln>
                  <a:noFill/>
                </a:ln>
                <a:solidFill>
                  <a:prstClr val="black"/>
                </a:solidFill>
                <a:effectLst/>
                <a:uLnTx/>
                <a:uFillTx/>
                <a:latin typeface="Calibri"/>
                <a:ea typeface="+mn-ea"/>
                <a:cs typeface="+mn-cs"/>
              </a:rPr>
            </a:br>
            <a:br>
              <a:rPr kumimoji="0" lang="fi-FI" sz="400" b="0" i="0" u="none" strike="noStrike" kern="1200" cap="none" spc="0" normalizeH="0" baseline="0" noProof="0" dirty="0">
                <a:ln>
                  <a:noFill/>
                </a:ln>
                <a:solidFill>
                  <a:prstClr val="black"/>
                </a:solidFill>
                <a:effectLst/>
                <a:uLnTx/>
                <a:uFillTx/>
                <a:latin typeface="Calibri"/>
                <a:ea typeface="+mn-ea"/>
                <a:cs typeface="+mn-cs"/>
              </a:rPr>
            </a:br>
            <a:r>
              <a:rPr kumimoji="0" lang="fi-FI" sz="1200" b="0" i="0" u="none" strike="noStrike" kern="1200" cap="none" spc="0" normalizeH="0" baseline="0" noProof="0" dirty="0">
                <a:ln>
                  <a:noFill/>
                </a:ln>
                <a:solidFill>
                  <a:prstClr val="black"/>
                </a:solidFill>
                <a:effectLst/>
                <a:uLnTx/>
                <a:uFillTx/>
                <a:latin typeface="Calibri"/>
                <a:ea typeface="+mn-ea"/>
                <a:cs typeface="+mn-cs"/>
              </a:rPr>
              <a:t>a) Tuhannen vastaajan joukossa 15–19-vuotiaita on 150,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a:ea typeface="+mn-ea"/>
                <a:cs typeface="+mn-cs"/>
              </a:rPr>
              <a:t>ja näistä 10 % ilmoittaa ostavansa säännöllisesti tuotetta 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a:ea typeface="+mn-ea"/>
                <a:cs typeface="+mn-cs"/>
              </a:rPr>
              <a:t>Todellinen ostajien osuus 95 %:n luotettavuustasolla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a:ea typeface="+mn-ea"/>
                <a:cs typeface="+mn-cs"/>
              </a:rPr>
              <a:t>10 % ±4,9 eli 5,1–14,9 %.</a:t>
            </a:r>
            <a:br>
              <a:rPr kumimoji="0" lang="fi-FI" sz="1200" b="0" i="0" u="none" strike="noStrike" kern="1200" cap="none" spc="0" normalizeH="0" baseline="0" noProof="0" dirty="0">
                <a:ln>
                  <a:noFill/>
                </a:ln>
                <a:solidFill>
                  <a:prstClr val="black"/>
                </a:solidFill>
                <a:effectLst/>
                <a:uLnTx/>
                <a:uFillTx/>
                <a:latin typeface="Calibri"/>
                <a:ea typeface="+mn-ea"/>
                <a:cs typeface="+mn-cs"/>
              </a:rPr>
            </a:br>
            <a:br>
              <a:rPr kumimoji="0" lang="fi-FI" sz="400" b="0" i="0" u="none" strike="noStrike" kern="1200" cap="none" spc="0" normalizeH="0" baseline="0" noProof="0" dirty="0">
                <a:ln>
                  <a:noFill/>
                </a:ln>
                <a:solidFill>
                  <a:prstClr val="black"/>
                </a:solidFill>
                <a:effectLst/>
                <a:uLnTx/>
                <a:uFillTx/>
                <a:latin typeface="Calibri"/>
                <a:ea typeface="+mn-ea"/>
                <a:cs typeface="+mn-cs"/>
              </a:rPr>
            </a:br>
            <a:r>
              <a:rPr kumimoji="0" lang="fi-FI" sz="1200" b="0" i="0" u="none" strike="noStrike" kern="1200" cap="none" spc="0" normalizeH="0" baseline="0" noProof="0" dirty="0">
                <a:ln>
                  <a:noFill/>
                </a:ln>
                <a:solidFill>
                  <a:prstClr val="black"/>
                </a:solidFill>
                <a:effectLst/>
                <a:uLnTx/>
                <a:uFillTx/>
                <a:latin typeface="Calibri"/>
                <a:ea typeface="+mn-ea"/>
                <a:cs typeface="+mn-cs"/>
              </a:rPr>
              <a:t>b) Jos otoskoko olisi puolta pienempi eli 500, </a:t>
            </a:r>
            <a:br>
              <a:rPr kumimoji="0" lang="fi-FI" sz="1200" b="0" i="0" u="none" strike="noStrike" kern="1200" cap="none" spc="0" normalizeH="0" baseline="0" noProof="0" dirty="0">
                <a:ln>
                  <a:noFill/>
                </a:ln>
                <a:solidFill>
                  <a:prstClr val="black"/>
                </a:solidFill>
                <a:effectLst/>
                <a:uLnTx/>
                <a:uFillTx/>
                <a:latin typeface="Calibri"/>
                <a:ea typeface="+mn-ea"/>
                <a:cs typeface="+mn-cs"/>
              </a:rPr>
            </a:br>
            <a:r>
              <a:rPr kumimoji="0" lang="fi-FI" sz="1200" b="0" i="0" u="none" strike="noStrike" kern="1200" cap="none" spc="0" normalizeH="0" baseline="0" noProof="0" dirty="0">
                <a:ln>
                  <a:noFill/>
                </a:ln>
                <a:solidFill>
                  <a:prstClr val="black"/>
                </a:solidFill>
                <a:effectLst/>
                <a:uLnTx/>
                <a:uFillTx/>
                <a:latin typeface="Calibri"/>
                <a:ea typeface="+mn-ea"/>
                <a:cs typeface="+mn-cs"/>
              </a:rPr>
              <a:t>15–19-vuotiaita vastaajia olisi 75 ja todellinen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a:ea typeface="+mn-ea"/>
                <a:cs typeface="+mn-cs"/>
              </a:rPr>
              <a:t>ostajien osuus olisi 10 % ±6,9 eli 3,1–16,9 %.</a:t>
            </a:r>
            <a:endParaRPr kumimoji="0" lang="fi-FI" sz="12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endParaRPr>
          </a:p>
        </p:txBody>
      </p:sp>
      <p:sp>
        <p:nvSpPr>
          <p:cNvPr id="8" name="Suorakulmio 7">
            <a:extLst>
              <a:ext uri="{FF2B5EF4-FFF2-40B4-BE49-F238E27FC236}">
                <a16:creationId xmlns:a16="http://schemas.microsoft.com/office/drawing/2014/main" id="{645621B0-12EE-4D3B-95CA-BF4D6C202A82}"/>
              </a:ext>
            </a:extLst>
          </p:cNvPr>
          <p:cNvSpPr/>
          <p:nvPr/>
        </p:nvSpPr>
        <p:spPr>
          <a:xfrm>
            <a:off x="436233" y="4886318"/>
            <a:ext cx="11104380" cy="1754060"/>
          </a:xfrm>
          <a:prstGeom prst="rect">
            <a:avLst/>
          </a:prstGeom>
          <a:noFill/>
          <a:ln w="9525">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uora yhdysviiva 8">
            <a:extLst>
              <a:ext uri="{FF2B5EF4-FFF2-40B4-BE49-F238E27FC236}">
                <a16:creationId xmlns:a16="http://schemas.microsoft.com/office/drawing/2014/main" id="{C377BD21-C96F-411D-B406-6A1AB1F98F65}"/>
              </a:ext>
            </a:extLst>
          </p:cNvPr>
          <p:cNvCxnSpPr>
            <a:cxnSpLocks/>
          </p:cNvCxnSpPr>
          <p:nvPr/>
        </p:nvCxnSpPr>
        <p:spPr>
          <a:xfrm>
            <a:off x="3856234" y="4885984"/>
            <a:ext cx="0" cy="1745516"/>
          </a:xfrm>
          <a:prstGeom prst="line">
            <a:avLst/>
          </a:prstGeom>
          <a:ln w="6350">
            <a:solidFill>
              <a:srgbClr val="3F3F3F"/>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E29092E7-F4E6-4A42-82A1-1795652B65BA}"/>
              </a:ext>
            </a:extLst>
          </p:cNvPr>
          <p:cNvCxnSpPr>
            <a:cxnSpLocks/>
          </p:cNvCxnSpPr>
          <p:nvPr/>
        </p:nvCxnSpPr>
        <p:spPr>
          <a:xfrm>
            <a:off x="7577744" y="4885984"/>
            <a:ext cx="0" cy="1745516"/>
          </a:xfrm>
          <a:prstGeom prst="line">
            <a:avLst/>
          </a:prstGeom>
          <a:ln w="6350">
            <a:solidFill>
              <a:srgbClr val="3F3F3F"/>
            </a:solidFill>
          </a:ln>
        </p:spPr>
        <p:style>
          <a:lnRef idx="1">
            <a:schemeClr val="accent1"/>
          </a:lnRef>
          <a:fillRef idx="0">
            <a:schemeClr val="accent1"/>
          </a:fillRef>
          <a:effectRef idx="0">
            <a:schemeClr val="accent1"/>
          </a:effectRef>
          <a:fontRef idx="minor">
            <a:schemeClr val="tx1"/>
          </a:fontRef>
        </p:style>
      </p:cxnSp>
      <p:pic>
        <p:nvPicPr>
          <p:cNvPr id="11" name="Kuva 10">
            <a:extLst>
              <a:ext uri="{FF2B5EF4-FFF2-40B4-BE49-F238E27FC236}">
                <a16:creationId xmlns:a16="http://schemas.microsoft.com/office/drawing/2014/main" id="{D7B47734-3D47-4F56-ADC0-73A4FA4DB370}"/>
              </a:ext>
            </a:extLst>
          </p:cNvPr>
          <p:cNvPicPr>
            <a:picLocks noChangeAspect="1"/>
          </p:cNvPicPr>
          <p:nvPr/>
        </p:nvPicPr>
        <p:blipFill>
          <a:blip r:embed="rId2"/>
          <a:stretch>
            <a:fillRect/>
          </a:stretch>
        </p:blipFill>
        <p:spPr>
          <a:xfrm>
            <a:off x="400050" y="828675"/>
            <a:ext cx="11182350" cy="3981450"/>
          </a:xfrm>
          <a:prstGeom prst="rect">
            <a:avLst/>
          </a:prstGeom>
        </p:spPr>
      </p:pic>
      <p:sp>
        <p:nvSpPr>
          <p:cNvPr id="12" name="Suorakulmio 11">
            <a:extLst>
              <a:ext uri="{FF2B5EF4-FFF2-40B4-BE49-F238E27FC236}">
                <a16:creationId xmlns:a16="http://schemas.microsoft.com/office/drawing/2014/main" id="{BAF6EAC5-37F2-438C-ACCC-9A4D14C7A64D}"/>
              </a:ext>
            </a:extLst>
          </p:cNvPr>
          <p:cNvSpPr/>
          <p:nvPr/>
        </p:nvSpPr>
        <p:spPr>
          <a:xfrm>
            <a:off x="436233" y="4781550"/>
            <a:ext cx="1110438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Päivämäärän paikkamerkki 1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4" name="Dian numeron paikkamerkki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6" name="Alatunnisteen paikkamerkki 2">
            <a:extLst>
              <a:ext uri="{FF2B5EF4-FFF2-40B4-BE49-F238E27FC236}">
                <a16:creationId xmlns:a16="http://schemas.microsoft.com/office/drawing/2014/main" id="{207FCB89-67A4-4A65-9A56-143A352A1366}"/>
              </a:ext>
            </a:extLst>
          </p:cNvPr>
          <p:cNvSpPr>
            <a:spLocks noGrp="1"/>
          </p:cNvSpPr>
          <p:nvPr>
            <p:ph type="ftr" sz="quarter" idx="11"/>
          </p:nvPr>
        </p:nvSpPr>
        <p:spPr>
          <a:xfrm>
            <a:off x="1778081" y="6547756"/>
            <a:ext cx="5415062" cy="27168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9658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D85E909-3B24-462C-B14F-7AE85B091FB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p>
        </p:txBody>
      </p:sp>
      <p:sp>
        <p:nvSpPr>
          <p:cNvPr id="3" name="Alatunnisteen paikkamerkki 2">
            <a:extLst>
              <a:ext uri="{FF2B5EF4-FFF2-40B4-BE49-F238E27FC236}">
                <a16:creationId xmlns:a16="http://schemas.microsoft.com/office/drawing/2014/main" id="{9112E857-B85E-469D-879B-5D7C10B9011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endParaRPr kumimoji="0" lang="fi-FI" sz="105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Dian numeron paikkamerkki 3">
            <a:extLst>
              <a:ext uri="{FF2B5EF4-FFF2-40B4-BE49-F238E27FC236}">
                <a16:creationId xmlns:a16="http://schemas.microsoft.com/office/drawing/2014/main" id="{A9CF55B3-4574-4A1C-B72E-27B5045D55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Otsikko 4">
            <a:extLst>
              <a:ext uri="{FF2B5EF4-FFF2-40B4-BE49-F238E27FC236}">
                <a16:creationId xmlns:a16="http://schemas.microsoft.com/office/drawing/2014/main" id="{83B46DD2-2997-4ED7-BEE3-4BE25605D8D3}"/>
              </a:ext>
            </a:extLst>
          </p:cNvPr>
          <p:cNvSpPr>
            <a:spLocks noGrp="1"/>
          </p:cNvSpPr>
          <p:nvPr>
            <p:ph type="title"/>
          </p:nvPr>
        </p:nvSpPr>
        <p:spPr>
          <a:xfrm>
            <a:off x="231913" y="504720"/>
            <a:ext cx="7712587" cy="616412"/>
          </a:xfrm>
        </p:spPr>
        <p:txBody>
          <a:bodyPr>
            <a:noAutofit/>
          </a:bodyPr>
          <a:lstStyle/>
          <a:p>
            <a:r>
              <a:rPr lang="fi-FI" dirty="0"/>
              <a:t>Vastaajajoukon rakenne (painotettu) 2(2)</a:t>
            </a:r>
          </a:p>
        </p:txBody>
      </p:sp>
      <p:cxnSp>
        <p:nvCxnSpPr>
          <p:cNvPr id="18" name="Suora yhdysviiva 17">
            <a:extLst>
              <a:ext uri="{FF2B5EF4-FFF2-40B4-BE49-F238E27FC236}">
                <a16:creationId xmlns:a16="http://schemas.microsoft.com/office/drawing/2014/main" id="{5C713C08-E836-4483-BB75-5BB1D960D487}"/>
              </a:ext>
            </a:extLst>
          </p:cNvPr>
          <p:cNvCxnSpPr>
            <a:cxnSpLocks/>
          </p:cNvCxnSpPr>
          <p:nvPr/>
        </p:nvCxnSpPr>
        <p:spPr>
          <a:xfrm>
            <a:off x="4307720" y="1285569"/>
            <a:ext cx="0" cy="504000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B4091F0E-A225-4806-BC7A-E17A8DB89650}"/>
              </a:ext>
            </a:extLst>
          </p:cNvPr>
          <p:cNvCxnSpPr>
            <a:cxnSpLocks/>
          </p:cNvCxnSpPr>
          <p:nvPr/>
        </p:nvCxnSpPr>
        <p:spPr>
          <a:xfrm>
            <a:off x="231913" y="1174919"/>
            <a:ext cx="11717171"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56EDA3F2-4825-4D21-A22D-AA1955D04086}"/>
              </a:ext>
            </a:extLst>
          </p:cNvPr>
          <p:cNvCxnSpPr>
            <a:cxnSpLocks/>
          </p:cNvCxnSpPr>
          <p:nvPr/>
        </p:nvCxnSpPr>
        <p:spPr>
          <a:xfrm>
            <a:off x="233124" y="3746806"/>
            <a:ext cx="4032000"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graphicFrame>
        <p:nvGraphicFramePr>
          <p:cNvPr id="23" name="Sisällön paikkamerkki 10"/>
          <p:cNvGraphicFramePr>
            <a:graphicFrameLocks noGrp="1"/>
          </p:cNvGraphicFramePr>
          <p:nvPr>
            <p:ph sz="half" idx="4294967295"/>
            <p:custDataLst>
              <p:tags r:id="rId1"/>
            </p:custDataLst>
          </p:nvPr>
        </p:nvGraphicFramePr>
        <p:xfrm>
          <a:off x="242364" y="4124325"/>
          <a:ext cx="4018151" cy="2248464"/>
        </p:xfrm>
        <a:graphic>
          <a:graphicData uri="http://schemas.openxmlformats.org/drawingml/2006/chart">
            <c:chart xmlns:c="http://schemas.openxmlformats.org/drawingml/2006/chart" xmlns:r="http://schemas.openxmlformats.org/officeDocument/2006/relationships" r:id="rId8"/>
          </a:graphicData>
        </a:graphic>
      </p:graphicFrame>
      <p:sp>
        <p:nvSpPr>
          <p:cNvPr id="24" name="Tekstiruutu 23">
            <a:extLst>
              <a:ext uri="{FF2B5EF4-FFF2-40B4-BE49-F238E27FC236}">
                <a16:creationId xmlns:a16="http://schemas.microsoft.com/office/drawing/2014/main" id="{098A5AEF-21EE-4E7D-A957-31E320A4F8DC}"/>
              </a:ext>
            </a:extLst>
          </p:cNvPr>
          <p:cNvSpPr txBox="1"/>
          <p:nvPr/>
        </p:nvSpPr>
        <p:spPr>
          <a:xfrm>
            <a:off x="257298" y="3787096"/>
            <a:ext cx="23906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lumMod val="95000"/>
                    <a:lumOff val="5000"/>
                  </a:prstClr>
                </a:solidFill>
                <a:effectLst/>
                <a:uLnTx/>
                <a:uFillTx/>
                <a:latin typeface="Calibri"/>
                <a:ea typeface="+mn-ea"/>
                <a:cs typeface="+mn-cs"/>
              </a:rPr>
              <a:t>TALOUDEN KOKO</a:t>
            </a:r>
          </a:p>
        </p:txBody>
      </p:sp>
      <p:sp>
        <p:nvSpPr>
          <p:cNvPr id="30" name="Tekstiruutu 29">
            <a:extLst>
              <a:ext uri="{FF2B5EF4-FFF2-40B4-BE49-F238E27FC236}">
                <a16:creationId xmlns:a16="http://schemas.microsoft.com/office/drawing/2014/main" id="{098A5AEF-21EE-4E7D-A957-31E320A4F8DC}"/>
              </a:ext>
            </a:extLst>
          </p:cNvPr>
          <p:cNvSpPr txBox="1"/>
          <p:nvPr/>
        </p:nvSpPr>
        <p:spPr>
          <a:xfrm>
            <a:off x="4354927" y="1245467"/>
            <a:ext cx="3274598"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lumMod val="95000"/>
                    <a:lumOff val="5000"/>
                  </a:prstClr>
                </a:solidFill>
                <a:effectLst/>
                <a:uLnTx/>
                <a:uFillTx/>
                <a:latin typeface="Calibri"/>
                <a:ea typeface="+mn-ea"/>
                <a:cs typeface="+mn-cs"/>
              </a:rPr>
              <a:t>KOTONA ASUVIEN LASTEN IKÄ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prstClr val="black">
                    <a:lumMod val="95000"/>
                    <a:lumOff val="5000"/>
                  </a:prstClr>
                </a:solidFill>
                <a:effectLst/>
                <a:uLnTx/>
                <a:uFillTx/>
                <a:latin typeface="Calibri"/>
                <a:ea typeface="+mn-ea"/>
                <a:cs typeface="+mn-cs"/>
              </a:rPr>
              <a:t>Taloudessa lapsia, n=749</a:t>
            </a:r>
          </a:p>
        </p:txBody>
      </p:sp>
      <p:cxnSp>
        <p:nvCxnSpPr>
          <p:cNvPr id="40" name="Suora yhdysviiva 39">
            <a:extLst>
              <a:ext uri="{FF2B5EF4-FFF2-40B4-BE49-F238E27FC236}">
                <a16:creationId xmlns:a16="http://schemas.microsoft.com/office/drawing/2014/main" id="{56EDA3F2-4825-4D21-A22D-AA1955D04086}"/>
              </a:ext>
            </a:extLst>
          </p:cNvPr>
          <p:cNvCxnSpPr>
            <a:cxnSpLocks/>
          </p:cNvCxnSpPr>
          <p:nvPr/>
        </p:nvCxnSpPr>
        <p:spPr>
          <a:xfrm>
            <a:off x="4345400" y="3744686"/>
            <a:ext cx="3744000"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45" name="Suora yhdysviiva 44">
            <a:extLst>
              <a:ext uri="{FF2B5EF4-FFF2-40B4-BE49-F238E27FC236}">
                <a16:creationId xmlns:a16="http://schemas.microsoft.com/office/drawing/2014/main" id="{B4091F0E-A225-4806-BC7A-E17A8DB89650}"/>
              </a:ext>
            </a:extLst>
          </p:cNvPr>
          <p:cNvCxnSpPr>
            <a:cxnSpLocks/>
          </p:cNvCxnSpPr>
          <p:nvPr/>
        </p:nvCxnSpPr>
        <p:spPr>
          <a:xfrm>
            <a:off x="370755" y="6410065"/>
            <a:ext cx="11717171"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67" name="Tekstiruutu 66">
            <a:extLst>
              <a:ext uri="{FF2B5EF4-FFF2-40B4-BE49-F238E27FC236}">
                <a16:creationId xmlns:a16="http://schemas.microsoft.com/office/drawing/2014/main" id="{098A5AEF-21EE-4E7D-A957-31E320A4F8DC}"/>
              </a:ext>
            </a:extLst>
          </p:cNvPr>
          <p:cNvSpPr txBox="1"/>
          <p:nvPr/>
        </p:nvSpPr>
        <p:spPr>
          <a:xfrm>
            <a:off x="4332602" y="3782394"/>
            <a:ext cx="28605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lumMod val="95000"/>
                    <a:lumOff val="5000"/>
                  </a:prstClr>
                </a:solidFill>
                <a:effectLst/>
                <a:uLnTx/>
                <a:uFillTx/>
                <a:latin typeface="Calibri"/>
                <a:ea typeface="+mn-ea"/>
                <a:cs typeface="+mn-cs"/>
              </a:rPr>
              <a:t>TALOUDEN BRUTTOTULOT</a:t>
            </a:r>
          </a:p>
        </p:txBody>
      </p:sp>
      <p:sp>
        <p:nvSpPr>
          <p:cNvPr id="6" name="Suorakulmio 5">
            <a:extLst>
              <a:ext uri="{FF2B5EF4-FFF2-40B4-BE49-F238E27FC236}">
                <a16:creationId xmlns:a16="http://schemas.microsoft.com/office/drawing/2014/main" id="{78F9D101-11D3-43C2-A058-8117112817A1}"/>
              </a:ext>
            </a:extLst>
          </p:cNvPr>
          <p:cNvSpPr/>
          <p:nvPr/>
        </p:nvSpPr>
        <p:spPr>
          <a:xfrm>
            <a:off x="8105775" y="805587"/>
            <a:ext cx="38543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FFFF">
                    <a:lumMod val="65000"/>
                  </a:srgbClr>
                </a:solidFill>
                <a:effectLst/>
                <a:uLnTx/>
                <a:uFillTx/>
                <a:latin typeface="Calibri"/>
                <a:ea typeface="+mn-ea"/>
                <a:cs typeface="+mn-cs"/>
              </a:rPr>
              <a:t>Kaikki vastaajat, n=3130, N=4 342 000</a:t>
            </a:r>
          </a:p>
        </p:txBody>
      </p:sp>
      <p:sp>
        <p:nvSpPr>
          <p:cNvPr id="116" name="Tekstiruutu 115">
            <a:extLst>
              <a:ext uri="{FF2B5EF4-FFF2-40B4-BE49-F238E27FC236}">
                <a16:creationId xmlns:a16="http://schemas.microsoft.com/office/drawing/2014/main" id="{FCF1AD49-D104-407F-BB07-1C35A70D2F6B}"/>
              </a:ext>
            </a:extLst>
          </p:cNvPr>
          <p:cNvSpPr txBox="1"/>
          <p:nvPr/>
        </p:nvSpPr>
        <p:spPr>
          <a:xfrm>
            <a:off x="257298" y="1248351"/>
            <a:ext cx="26172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AMMATTI/ASEMA</a:t>
            </a:r>
          </a:p>
        </p:txBody>
      </p:sp>
      <p:graphicFrame>
        <p:nvGraphicFramePr>
          <p:cNvPr id="65" name="Sisällön paikkamerkki 10">
            <a:extLst>
              <a:ext uri="{FF2B5EF4-FFF2-40B4-BE49-F238E27FC236}">
                <a16:creationId xmlns:a16="http://schemas.microsoft.com/office/drawing/2014/main" id="{06AEEECF-49BF-A911-EB47-602D1F184FEB}"/>
              </a:ext>
            </a:extLst>
          </p:cNvPr>
          <p:cNvGraphicFramePr>
            <a:graphicFrameLocks/>
          </p:cNvGraphicFramePr>
          <p:nvPr>
            <p:custDataLst>
              <p:tags r:id="rId2"/>
            </p:custDataLst>
          </p:nvPr>
        </p:nvGraphicFramePr>
        <p:xfrm>
          <a:off x="232323" y="1571921"/>
          <a:ext cx="4028192" cy="211558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6" name="Sisällön paikkamerkki 10">
            <a:extLst>
              <a:ext uri="{FF2B5EF4-FFF2-40B4-BE49-F238E27FC236}">
                <a16:creationId xmlns:a16="http://schemas.microsoft.com/office/drawing/2014/main" id="{FF3BC189-2757-5D74-DD1C-90E9773292B1}"/>
              </a:ext>
            </a:extLst>
          </p:cNvPr>
          <p:cNvGraphicFramePr>
            <a:graphicFrameLocks/>
          </p:cNvGraphicFramePr>
          <p:nvPr>
            <p:custDataLst>
              <p:tags r:id="rId3"/>
            </p:custDataLst>
          </p:nvPr>
        </p:nvGraphicFramePr>
        <p:xfrm>
          <a:off x="4350317" y="1784075"/>
          <a:ext cx="3755457" cy="190342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2" name="Sisällön paikkamerkki 10">
            <a:extLst>
              <a:ext uri="{FF2B5EF4-FFF2-40B4-BE49-F238E27FC236}">
                <a16:creationId xmlns:a16="http://schemas.microsoft.com/office/drawing/2014/main" id="{77476308-8397-CD93-EC95-88D7D4D8E188}"/>
              </a:ext>
            </a:extLst>
          </p:cNvPr>
          <p:cNvGraphicFramePr>
            <a:graphicFrameLocks/>
          </p:cNvGraphicFramePr>
          <p:nvPr>
            <p:custDataLst>
              <p:tags r:id="rId4"/>
            </p:custDataLst>
          </p:nvPr>
        </p:nvGraphicFramePr>
        <p:xfrm>
          <a:off x="4360359" y="4124325"/>
          <a:ext cx="3745416" cy="2248464"/>
        </p:xfrm>
        <a:graphic>
          <a:graphicData uri="http://schemas.openxmlformats.org/drawingml/2006/chart">
            <c:chart xmlns:c="http://schemas.openxmlformats.org/drawingml/2006/chart" xmlns:r="http://schemas.openxmlformats.org/officeDocument/2006/relationships" r:id="rId11"/>
          </a:graphicData>
        </a:graphic>
      </p:graphicFrame>
      <p:cxnSp>
        <p:nvCxnSpPr>
          <p:cNvPr id="8" name="Suora yhdysviiva 7">
            <a:extLst>
              <a:ext uri="{FF2B5EF4-FFF2-40B4-BE49-F238E27FC236}">
                <a16:creationId xmlns:a16="http://schemas.microsoft.com/office/drawing/2014/main" id="{D48E7712-3479-D36C-11F3-8DB7AB529C11}"/>
              </a:ext>
            </a:extLst>
          </p:cNvPr>
          <p:cNvCxnSpPr>
            <a:cxnSpLocks/>
          </p:cNvCxnSpPr>
          <p:nvPr/>
        </p:nvCxnSpPr>
        <p:spPr>
          <a:xfrm>
            <a:off x="8146295" y="1285569"/>
            <a:ext cx="0" cy="504000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graphicFrame>
        <p:nvGraphicFramePr>
          <p:cNvPr id="9" name="Sisällön paikkamerkki 10">
            <a:extLst>
              <a:ext uri="{FF2B5EF4-FFF2-40B4-BE49-F238E27FC236}">
                <a16:creationId xmlns:a16="http://schemas.microsoft.com/office/drawing/2014/main" id="{B695BE13-139C-9138-3DE5-DF4C035434F4}"/>
              </a:ext>
            </a:extLst>
          </p:cNvPr>
          <p:cNvGraphicFramePr>
            <a:graphicFrameLocks/>
          </p:cNvGraphicFramePr>
          <p:nvPr>
            <p:custDataLst>
              <p:tags r:id="rId5"/>
            </p:custDataLst>
          </p:nvPr>
        </p:nvGraphicFramePr>
        <p:xfrm>
          <a:off x="8203191" y="1617683"/>
          <a:ext cx="3755457" cy="2069821"/>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kstiruutu 10">
            <a:extLst>
              <a:ext uri="{FF2B5EF4-FFF2-40B4-BE49-F238E27FC236}">
                <a16:creationId xmlns:a16="http://schemas.microsoft.com/office/drawing/2014/main" id="{480BF1AB-80A7-0D0F-C785-CADB5CA07767}"/>
              </a:ext>
            </a:extLst>
          </p:cNvPr>
          <p:cNvSpPr txBox="1"/>
          <p:nvPr/>
        </p:nvSpPr>
        <p:spPr>
          <a:xfrm>
            <a:off x="8212716" y="1248351"/>
            <a:ext cx="22743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ASUNNON TYYPPI</a:t>
            </a:r>
          </a:p>
        </p:txBody>
      </p:sp>
      <p:cxnSp>
        <p:nvCxnSpPr>
          <p:cNvPr id="12" name="Suora yhdysviiva 11">
            <a:extLst>
              <a:ext uri="{FF2B5EF4-FFF2-40B4-BE49-F238E27FC236}">
                <a16:creationId xmlns:a16="http://schemas.microsoft.com/office/drawing/2014/main" id="{C05814CD-E78B-7B51-7B0D-C0720AD14E2F}"/>
              </a:ext>
            </a:extLst>
          </p:cNvPr>
          <p:cNvCxnSpPr>
            <a:cxnSpLocks/>
          </p:cNvCxnSpPr>
          <p:nvPr/>
        </p:nvCxnSpPr>
        <p:spPr>
          <a:xfrm>
            <a:off x="8183975" y="3744686"/>
            <a:ext cx="3744000"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13" name="Tekstiruutu 12">
            <a:extLst>
              <a:ext uri="{FF2B5EF4-FFF2-40B4-BE49-F238E27FC236}">
                <a16:creationId xmlns:a16="http://schemas.microsoft.com/office/drawing/2014/main" id="{2507DB90-2C30-93AC-AF6C-DCD8732F475E}"/>
              </a:ext>
            </a:extLst>
          </p:cNvPr>
          <p:cNvSpPr txBox="1"/>
          <p:nvPr/>
        </p:nvSpPr>
        <p:spPr>
          <a:xfrm>
            <a:off x="8185475" y="3782932"/>
            <a:ext cx="13585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lumMod val="95000"/>
                    <a:lumOff val="5000"/>
                  </a:prstClr>
                </a:solidFill>
                <a:effectLst/>
                <a:uLnTx/>
                <a:uFillTx/>
                <a:latin typeface="Calibri"/>
                <a:ea typeface="+mn-ea"/>
                <a:cs typeface="+mn-cs"/>
              </a:rPr>
              <a:t>ASUU</a:t>
            </a:r>
          </a:p>
        </p:txBody>
      </p:sp>
      <p:graphicFrame>
        <p:nvGraphicFramePr>
          <p:cNvPr id="14" name="Sisällön paikkamerkki 10">
            <a:extLst>
              <a:ext uri="{FF2B5EF4-FFF2-40B4-BE49-F238E27FC236}">
                <a16:creationId xmlns:a16="http://schemas.microsoft.com/office/drawing/2014/main" id="{EF464F12-7F15-E7EA-055B-6E457040DC99}"/>
              </a:ext>
            </a:extLst>
          </p:cNvPr>
          <p:cNvGraphicFramePr>
            <a:graphicFrameLocks/>
          </p:cNvGraphicFramePr>
          <p:nvPr>
            <p:custDataLst>
              <p:tags r:id="rId6"/>
            </p:custDataLst>
          </p:nvPr>
        </p:nvGraphicFramePr>
        <p:xfrm>
          <a:off x="8213232" y="4124863"/>
          <a:ext cx="3745416" cy="2248464"/>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196740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a:t>28.9.2022</a:t>
            </a:r>
            <a:endParaRPr lang="fi-FI" dirty="0"/>
          </a:p>
        </p:txBody>
      </p:sp>
      <p:sp>
        <p:nvSpPr>
          <p:cNvPr id="3" name="Alatunnisteen paikkamerkki 2"/>
          <p:cNvSpPr>
            <a:spLocks noGrp="1"/>
          </p:cNvSpPr>
          <p:nvPr>
            <p:ph type="ftr" sz="quarter" idx="11"/>
          </p:nvPr>
        </p:nvSpPr>
        <p:spPr/>
        <p:txBody>
          <a:bodyPr/>
          <a:lstStyle/>
          <a:p>
            <a:r>
              <a:rPr lang="fi-FI"/>
              <a:t>26107 Etu ry - Erikoiskauppatutkimus</a:t>
            </a:r>
          </a:p>
        </p:txBody>
      </p:sp>
      <p:sp>
        <p:nvSpPr>
          <p:cNvPr id="4" name="Dian numeron paikkamerkki 3"/>
          <p:cNvSpPr>
            <a:spLocks noGrp="1"/>
          </p:cNvSpPr>
          <p:nvPr>
            <p:ph type="sldNum" sz="quarter" idx="12"/>
          </p:nvPr>
        </p:nvSpPr>
        <p:spPr/>
        <p:txBody>
          <a:bodyPr/>
          <a:lstStyle/>
          <a:p>
            <a:fld id="{B6DB0E4E-F5D7-41BD-96AC-FA55D8C3805E}" type="slidenum">
              <a:rPr lang="fi-FI" smtClean="0"/>
              <a:t>8</a:t>
            </a:fld>
            <a:endParaRPr lang="fi-FI"/>
          </a:p>
        </p:txBody>
      </p:sp>
      <p:sp>
        <p:nvSpPr>
          <p:cNvPr id="8" name="Otsikko 6"/>
          <p:cNvSpPr>
            <a:spLocks noGrp="1"/>
          </p:cNvSpPr>
          <p:nvPr>
            <p:ph type="title"/>
            <p:custDataLst>
              <p:tags r:id="rId1"/>
            </p:custDataLst>
          </p:nvPr>
        </p:nvSpPr>
        <p:spPr/>
        <p:txBody>
          <a:bodyPr>
            <a:normAutofit/>
          </a:bodyPr>
          <a:lstStyle/>
          <a:p>
            <a:r>
              <a:rPr lang="fi-FI" dirty="0">
                <a:solidFill>
                  <a:srgbClr val="262626"/>
                </a:solidFill>
              </a:rPr>
              <a:t>Onko edes joskus ostanut itselleen/talouteen…</a:t>
            </a:r>
          </a:p>
        </p:txBody>
      </p:sp>
      <p:graphicFrame>
        <p:nvGraphicFramePr>
          <p:cNvPr id="10" name="Sisällön paikkamerkki 9"/>
          <p:cNvGraphicFramePr>
            <a:graphicFrameLocks noGrp="1"/>
          </p:cNvGraphicFramePr>
          <p:nvPr>
            <p:ph idx="1"/>
            <p:custDataLst>
              <p:tags r:id="rId2"/>
            </p:custDataLst>
            <p:extLst>
              <p:ext uri="{D42A27DB-BD31-4B8C-83A1-F6EECF244321}">
                <p14:modId xmlns:p14="http://schemas.microsoft.com/office/powerpoint/2010/main" val="4027980832"/>
              </p:ext>
            </p:extLst>
          </p:nvPr>
        </p:nvGraphicFramePr>
        <p:xfrm>
          <a:off x="652463" y="1335088"/>
          <a:ext cx="7864475" cy="4787900"/>
        </p:xfrm>
        <a:graphic>
          <a:graphicData uri="http://schemas.openxmlformats.org/drawingml/2006/chart">
            <c:chart xmlns:c="http://schemas.openxmlformats.org/drawingml/2006/chart" xmlns:r="http://schemas.openxmlformats.org/officeDocument/2006/relationships" r:id="rId4"/>
          </a:graphicData>
        </a:graphic>
      </p:graphicFrame>
      <p:sp>
        <p:nvSpPr>
          <p:cNvPr id="5" name="Sisällön paikkamerkki 4">
            <a:extLst>
              <a:ext uri="{FF2B5EF4-FFF2-40B4-BE49-F238E27FC236}">
                <a16:creationId xmlns:a16="http://schemas.microsoft.com/office/drawing/2014/main" id="{CA3C244A-F8A9-4E6E-B115-DFE21CD723FC}"/>
              </a:ext>
            </a:extLst>
          </p:cNvPr>
          <p:cNvSpPr>
            <a:spLocks noGrp="1"/>
          </p:cNvSpPr>
          <p:nvPr>
            <p:ph idx="13"/>
          </p:nvPr>
        </p:nvSpPr>
        <p:spPr/>
        <p:txBody>
          <a:bodyPr/>
          <a:lstStyle/>
          <a:p>
            <a:r>
              <a:rPr lang="fi-FI" dirty="0"/>
              <a:t>Jotta tutkimukseen pääsi mukaan, niin vastaajan piti olla ostanut edes joskus jotain tuotteita tutkimuksessa mukana olevista tuoteryhmistä.</a:t>
            </a:r>
          </a:p>
        </p:txBody>
      </p:sp>
      <p:sp>
        <p:nvSpPr>
          <p:cNvPr id="12" name="Title 1"/>
          <p:cNvSpPr txBox="1">
            <a:spLocks/>
          </p:cNvSpPr>
          <p:nvPr/>
        </p:nvSpPr>
        <p:spPr>
          <a:xfrm>
            <a:off x="814917" y="6122761"/>
            <a:ext cx="2185458" cy="253140"/>
          </a:xfrm>
          <a:prstGeom prst="rect">
            <a:avLst/>
          </a:prstGeom>
        </p:spPr>
        <p:txBody>
          <a:bodyPr lIns="90000" tIns="46800" rIns="90000" bIns="468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1200" b="0" dirty="0">
                <a:solidFill>
                  <a:srgbClr val="262626"/>
                </a:solidFill>
                <a:latin typeface="Calibri" panose="020F0502020204030204" pitchFamily="34" charset="0"/>
              </a:rPr>
              <a:t>Kaikki vastaajat, n=3180</a:t>
            </a:r>
          </a:p>
        </p:txBody>
      </p:sp>
    </p:spTree>
    <p:extLst>
      <p:ext uri="{BB962C8B-B14F-4D97-AF65-F5344CB8AC3E}">
        <p14:creationId xmlns:p14="http://schemas.microsoft.com/office/powerpoint/2010/main" val="912632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F1BA4F8-FE53-4101-9608-F64C04C5AE1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28.9.2022</a:t>
            </a:r>
          </a:p>
        </p:txBody>
      </p:sp>
      <p:sp>
        <p:nvSpPr>
          <p:cNvPr id="3" name="Alatunnisteen paikkamerkki 2">
            <a:extLst>
              <a:ext uri="{FF2B5EF4-FFF2-40B4-BE49-F238E27FC236}">
                <a16:creationId xmlns:a16="http://schemas.microsoft.com/office/drawing/2014/main" id="{7740C03F-8DD9-963F-11B7-E19FB587AD3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tint val="75000"/>
                  </a:prstClr>
                </a:solidFill>
                <a:effectLst/>
                <a:uLnTx/>
                <a:uFillTx/>
                <a:latin typeface="Calibri"/>
                <a:ea typeface="+mn-ea"/>
                <a:cs typeface="+mn-cs"/>
              </a:rPr>
              <a:t>26107 Etu ry - Erikoiskauppatutkimus</a:t>
            </a:r>
          </a:p>
        </p:txBody>
      </p:sp>
      <p:sp>
        <p:nvSpPr>
          <p:cNvPr id="4" name="Dian numeron paikkamerkki 3">
            <a:extLst>
              <a:ext uri="{FF2B5EF4-FFF2-40B4-BE49-F238E27FC236}">
                <a16:creationId xmlns:a16="http://schemas.microsoft.com/office/drawing/2014/main" id="{934D3411-4CC5-E8E1-3AC7-F0AFD5394E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30FF3-944E-453D-AD86-280F662E2B3A}" type="slidenum">
              <a:rPr kumimoji="0" lang="fi-FI" sz="105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0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Otsikko 8">
            <a:extLst>
              <a:ext uri="{FF2B5EF4-FFF2-40B4-BE49-F238E27FC236}">
                <a16:creationId xmlns:a16="http://schemas.microsoft.com/office/drawing/2014/main" id="{B6F2E6C9-C8A5-BD69-6F9C-A9BAF04E6F3E}"/>
              </a:ext>
            </a:extLst>
          </p:cNvPr>
          <p:cNvSpPr>
            <a:spLocks noGrp="1"/>
          </p:cNvSpPr>
          <p:nvPr>
            <p:ph type="ctrTitle"/>
          </p:nvPr>
        </p:nvSpPr>
        <p:spPr>
          <a:xfrm>
            <a:off x="2676939" y="2105025"/>
            <a:ext cx="6838122" cy="1857375"/>
          </a:xfrm>
        </p:spPr>
        <p:txBody>
          <a:bodyPr>
            <a:normAutofit fontScale="90000"/>
          </a:bodyPr>
          <a:lstStyle/>
          <a:p>
            <a:r>
              <a:rPr lang="fi-FI" dirty="0"/>
              <a:t>NÄKEMISEEN LIITTYVÄT TUOTTEET JA PALVELUT</a:t>
            </a:r>
          </a:p>
        </p:txBody>
      </p:sp>
    </p:spTree>
    <p:extLst>
      <p:ext uri="{BB962C8B-B14F-4D97-AF65-F5344CB8AC3E}">
        <p14:creationId xmlns:p14="http://schemas.microsoft.com/office/powerpoint/2010/main" val="40034695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 name="PPOBJECTNAME" val="KAPEE_KT1"/>
  <p:tag name="PPDESC" val=""/>
  <p:tag name="PPACTIONTYPE1" val="Data"/>
  <p:tag name="PPDATASOURCE1" val="0"/>
  <p:tag name="PPDATATABLE1" val="0"/>
  <p:tag name="PPFILTERSTRING1" val="TBR:0|TBC:0|NDFR:0|NDFC:0|NDTR:0|NDTC:0|QT:0|BNR:1|STB:1|DA:1|DSC:1|SST:1|SSV:0|SBV:1|OSC:1|OBR:0|RSV:1|RBV:0|PRF:0|PSF:0|IB:0|SLM:0|BS:F|RH:0|TC:1|DP:-1|NIP:0|NID:0|SP:1|MN:0|SS:::|RF:00000000000000000000000000|XPR:|XPC:|LDR:|LDC:|BAR:|STC:|SA:0,0,0,0|SI:|IER:|IEC:|SR:|SC:|SX:"/>
  <p:tag name="PPSELECTEDAREA1" val="SC:2|SR:6-8|DL:3"/>
  <p:tag name="PPADDMETHOD1" val="AM:5|TM:0|TC:1|TR:1"/>
  <p:tag name="PPGRIDAREAS1" val="DH:3|DC:4|DA:5|PF:9|ST:1|FC:2|LC:176|OC:175|OR:4"/>
  <p:tag name="PPACTIONTYPE2" val="Data"/>
  <p:tag name="PPDATASOURCE2" val="0"/>
  <p:tag name="PPDATATABLE2" val="1"/>
  <p:tag name="PPFILTERSTRING2" val="TBR:0|TBC:0|NDFR:0|NDFC:0|NDTR:0|NDTC:0|QT:0|BNR:1|STB:1|DA:1|DSC:1|SST:1|SSV:0|SBV:1|OSC:1|OBR:0|RSV:1|RBV:0|PRF:0|PSF:0|IB:0|SLM:0|BS:F|RH:0|TC:1|DP:-1|NIP:0|NID:0|SP:1|MN:0|SS:::|RF:00000000000000000000000000|XPR:|XPC:|LDR:|LDC:|BAR:|STC:|SA:0,0,0,0|SI:|IER:|IEC:|SR:|SC:|SX:"/>
  <p:tag name="PPSELECTEDAREA2" val="SC:2|SR:6-10|DL:1"/>
  <p:tag name="PPADDMETHOD2" val="AM:2|TM:0|TC:1|TR:5"/>
  <p:tag name="PPGRIDAREAS2" val="DH:3|DC:4|DA:5|PF:11|ST:1|FC:2|LC:176|OC:175|OR:6"/>
  <p:tag name="PPACTIONTYPE3" val="Data"/>
  <p:tag name="PPDATASOURCE3" val="0"/>
  <p:tag name="PPDATATABLE3" val="2"/>
  <p:tag name="PPFILTERSTRING3" val="TBR:0|TBC:0|NDFR:0|NDFC:0|NDTR:0|NDTC:0|QT:0|BNR:1|STB:1|DA:1|DSC:1|SST:1|SSV:0|SBV:1|OSC:1|OBR:0|RSV:1|RBV:0|PRF:0|PSF:0|IB:0|SLM:0|BS:F|RH:0|TC:1|DP:-1|NIP:0|NID:0|SP:1|MN:0|SS:::|RF:00000000000000000000000000|XPR:|XPC:|LDR:|LDC:|BAR:|STC:|SA:0,0,0,0|SI:|IER:|IEC:|SR:|SC:|SX:"/>
  <p:tag name="PPSELECTEDAREA3" val="SC:2|SR:6-11|DL:1"/>
  <p:tag name="PPADDMETHOD3" val="AM:2|TM:0|TC:1|TR:10"/>
  <p:tag name="PPGRIDAREAS3" val="DH:3|DC:4|DA:5|PF:12|ST:1|FC:2|LC:176|OC:175|OR:7"/>
  <p:tag name="PPACTIONTYPE4" val="Data"/>
  <p:tag name="PPDATASOURCE4" val="0"/>
  <p:tag name="PPDATATABLE4" val="3"/>
  <p:tag name="PPFILTERSTRING4" val="TBR:0|TBC:0|NDFR:0|NDFC:0|NDTR:0|NDTC:0|QT:0|BNR:1|STB:1|DA:1|DSC:1|SST:1|SSV:0|SBV:1|OSC:1|OBR:0|RSV:1|RBV:0|PRF:0|PSF:0|IB:0|SLM:0|BS:F|RH:0|TC:1|DP:-1|NIP:0|NID:0|SP:1|MN:0|SS:::|RF:00000000000000000000000000|XPR:|XPC:|LDR:|LDC:|BAR:|STC:|SA:0,0,0,0|SI:|IER:|IEC:|SR:|SC:|SX:"/>
  <p:tag name="PPSELECTEDAREA4" val="SC:2|SR:6-15|DL:1"/>
  <p:tag name="PPADDMETHOD4" val="AM:2|TM:0|TC:1|TR:16"/>
  <p:tag name="PPGRIDAREAS4" val="DH:3|DC:4|DA:5|PF:16|ST:1|FC:2|LC:176|OC:175|OR:11"/>
  <p:tag name="PPACTIONTYPE5" val="Data"/>
  <p:tag name="PPDATASOURCE5" val="0"/>
  <p:tag name="PPDATATABLE5" val="9"/>
  <p:tag name="PPFILTERSTRING5" val="TBR:0|TBC:0|NDFR:0|NDFC:0|NDTR:0|NDTC:0|QT:0|BNR:1|STB:1|DA:1|DSC:1|SST:1|SSV:0|SBV:1|OSC:1|OBR:0|RSV:1|RBV:0|PRF:0|PSF:0|IB:0|SLM:0|BS:F|RH:0|TC:1|DP:-1|NIP:0|NID:0|SP:1|MN:0|SS:::|RF:00000000000000000000000000|XPR:|XPC:|LDR:|LDC:|BAR:|STC:|SA:0,0,0,0|SI:|IER:|IEC:|SR:|SC:|SX:"/>
  <p:tag name="PPSELECTEDAREA5" val="SC:2|SR:6-10|DL:1"/>
  <p:tag name="PPADDMETHOD5" val="AM:2|TM:0|TC:1|TR:26"/>
  <p:tag name="PPGRIDAREAS5" val="DH:3|DC:4|DA:5|PF:11|ST:1|FC:2|LC:176|OC:175|OR:6"/>
  <p:tag name="PPACTIONCOUNT" val="6"/>
  <p:tag name="PPACTIONTYPE6" val="Data"/>
  <p:tag name="PPDATASOURCE6" val="0"/>
  <p:tag name="PPDATATABLE6" val="15"/>
  <p:tag name="PPFILTERSTRING6" val="TBR:0|TBC:0|NDFR:0|NDFC:0|NDTR:0|NDTC:0|QT:0|BNR:1|STB:1|DA:1|DSC:1|SST:1|SSV:0|SBV:1|OSC:1|OBR:0|RSV:1|RBV:0|PRF:0|PSF:0|IB:0|SLM:0|BS:F|RH:0|TC:1|DP:-1|NIP:0|NID:0|SP:1|MN:0|SS:::|RF:00000000000000000000000000|XPR:|XPC:|LDR:|LDC:|BAR:|STC:|SA:0,0,0,0|SI:|IER:|IEC:|SR:|SC:|SX:"/>
  <p:tag name="PPSELECTEDAREA6" val="SC:2|SR:6-10|DL:1"/>
  <p:tag name="PPADDMETHOD6" val="AM:2|TM:0|TC:1|TR:31"/>
  <p:tag name="PPGRIDAREAS6" val="DH:3|DC:4|DA:5|PF:11|ST:1|FC:2|LC:176|OC:175|OR:6"/>
</p:tagLst>
</file>

<file path=ppt/tags/tag1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10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10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10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10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10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10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1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1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1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1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1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1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1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1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1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 name="PPOBJECTNAME" val="KAPEE_KT1"/>
  <p:tag name="PPDESC" val=""/>
  <p:tag name="PPACTIONTYPE1" val="Data"/>
  <p:tag name="PPDATASOURCE1" val="0"/>
  <p:tag name="PPDATATABLE1" val="0"/>
  <p:tag name="PPFILTERSTRING1" val="TBR:0|TBC:0|NDFR:0|NDFC:0|NDTR:0|NDTC:0|QT:0|BNR:1|STB:1|DA:1|DSC:1|SST:1|SSV:0|SBV:1|OSC:1|OBR:0|RSV:1|RBV:0|PRF:0|PSF:0|IB:0|SLM:0|BS:F|RH:0|TC:1|DP:-1|NIP:0|NID:0|SP:1|MN:0|SS:::|RF:00000000000000000000000000|XPR:|XPC:|LDR:|LDC:|BAR:|STC:|SA:0,0,0,0|SI:|IER:|IEC:|SR:|SC:|SX:"/>
  <p:tag name="PPSELECTEDAREA1" val="SC:2|SR:6-8|DL:3"/>
  <p:tag name="PPADDMETHOD1" val="AM:5|TM:0|TC:1|TR:1"/>
  <p:tag name="PPGRIDAREAS1" val="DH:3|DC:4|DA:5|PF:9|ST:1|FC:2|LC:176|OC:175|OR:4"/>
  <p:tag name="PPACTIONTYPE2" val="Data"/>
  <p:tag name="PPDATASOURCE2" val="0"/>
  <p:tag name="PPDATATABLE2" val="1"/>
  <p:tag name="PPFILTERSTRING2" val="TBR:0|TBC:0|NDFR:0|NDFC:0|NDTR:0|NDTC:0|QT:0|BNR:1|STB:1|DA:1|DSC:1|SST:1|SSV:0|SBV:1|OSC:1|OBR:0|RSV:1|RBV:0|PRF:0|PSF:0|IB:0|SLM:0|BS:F|RH:0|TC:1|DP:-1|NIP:0|NID:0|SP:1|MN:0|SS:::|RF:00000000000000000000000000|XPR:|XPC:|LDR:|LDC:|BAR:|STC:|SA:0,0,0,0|SI:|IER:|IEC:|SR:|SC:|SX:"/>
  <p:tag name="PPSELECTEDAREA2" val="SC:2|SR:6-10|DL:1"/>
  <p:tag name="PPADDMETHOD2" val="AM:2|TM:0|TC:1|TR:5"/>
  <p:tag name="PPGRIDAREAS2" val="DH:3|DC:4|DA:5|PF:11|ST:1|FC:2|LC:176|OC:175|OR:6"/>
  <p:tag name="PPACTIONTYPE3" val="Data"/>
  <p:tag name="PPDATASOURCE3" val="0"/>
  <p:tag name="PPDATATABLE3" val="2"/>
  <p:tag name="PPFILTERSTRING3" val="TBR:0|TBC:0|NDFR:0|NDFC:0|NDTR:0|NDTC:0|QT:0|BNR:1|STB:1|DA:1|DSC:1|SST:1|SSV:0|SBV:1|OSC:1|OBR:0|RSV:1|RBV:0|PRF:0|PSF:0|IB:0|SLM:0|BS:F|RH:0|TC:1|DP:-1|NIP:0|NID:0|SP:1|MN:0|SS:::|RF:00000000000000000000000000|XPR:|XPC:|LDR:|LDC:|BAR:|STC:|SA:0,0,0,0|SI:|IER:|IEC:|SR:|SC:|SX:"/>
  <p:tag name="PPSELECTEDAREA3" val="SC:2|SR:6-11|DL:1"/>
  <p:tag name="PPADDMETHOD3" val="AM:2|TM:0|TC:1|TR:10"/>
  <p:tag name="PPGRIDAREAS3" val="DH:3|DC:4|DA:5|PF:12|ST:1|FC:2|LC:176|OC:175|OR:7"/>
  <p:tag name="PPACTIONTYPE4" val="Data"/>
  <p:tag name="PPDATASOURCE4" val="0"/>
  <p:tag name="PPDATATABLE4" val="3"/>
  <p:tag name="PPFILTERSTRING4" val="TBR:0|TBC:0|NDFR:0|NDFC:0|NDTR:0|NDTC:0|QT:0|BNR:1|STB:1|DA:1|DSC:1|SST:1|SSV:0|SBV:1|OSC:1|OBR:0|RSV:1|RBV:0|PRF:0|PSF:0|IB:0|SLM:0|BS:F|RH:0|TC:1|DP:-1|NIP:0|NID:0|SP:1|MN:0|SS:::|RF:00000000000000000000000000|XPR:|XPC:|LDR:|LDC:|BAR:|STC:|SA:0,0,0,0|SI:|IER:|IEC:|SR:|SC:|SX:"/>
  <p:tag name="PPSELECTEDAREA4" val="SC:2|SR:6-15|DL:1"/>
  <p:tag name="PPADDMETHOD4" val="AM:2|TM:0|TC:1|TR:16"/>
  <p:tag name="PPGRIDAREAS4" val="DH:3|DC:4|DA:5|PF:16|ST:1|FC:2|LC:176|OC:175|OR:11"/>
  <p:tag name="PPACTIONTYPE5" val="Data"/>
  <p:tag name="PPDATASOURCE5" val="0"/>
  <p:tag name="PPDATATABLE5" val="9"/>
  <p:tag name="PPFILTERSTRING5" val="TBR:0|TBC:0|NDFR:0|NDFC:0|NDTR:0|NDTC:0|QT:0|BNR:1|STB:1|DA:1|DSC:1|SST:1|SSV:0|SBV:1|OSC:1|OBR:0|RSV:1|RBV:0|PRF:0|PSF:0|IB:0|SLM:0|BS:F|RH:0|TC:1|DP:-1|NIP:0|NID:0|SP:1|MN:0|SS:::|RF:00000000000000000000000000|XPR:|XPC:|LDR:|LDC:|BAR:|STC:|SA:0,0,0,0|SI:|IER:|IEC:|SR:|SC:|SX:"/>
  <p:tag name="PPSELECTEDAREA5" val="SC:2|SR:6-10|DL:1"/>
  <p:tag name="PPADDMETHOD5" val="AM:2|TM:0|TC:1|TR:26"/>
  <p:tag name="PPGRIDAREAS5" val="DH:3|DC:4|DA:5|PF:11|ST:1|FC:2|LC:176|OC:175|OR:6"/>
  <p:tag name="PPACTIONCOUNT" val="6"/>
  <p:tag name="PPACTIONTYPE6" val="Data"/>
  <p:tag name="PPDATASOURCE6" val="0"/>
  <p:tag name="PPDATATABLE6" val="15"/>
  <p:tag name="PPFILTERSTRING6" val="TBR:0|TBC:0|NDFR:0|NDFC:0|NDTR:0|NDTC:0|QT:0|BNR:1|STB:1|DA:1|DSC:1|SST:1|SSV:0|SBV:1|OSC:1|OBR:0|RSV:1|RBV:0|PRF:0|PSF:0|IB:0|SLM:0|BS:F|RH:0|TC:1|DP:-1|NIP:0|NID:0|SP:1|MN:0|SS:::|RF:00000000000000000000000000|XPR:|XPC:|LDR:|LDC:|BAR:|STC:|SA:0,0,0,0|SI:|IER:|IEC:|SR:|SC:|SX:"/>
  <p:tag name="PPSELECTEDAREA6" val="SC:2|SR:6-10|DL:1"/>
  <p:tag name="PPADDMETHOD6" val="AM:2|TM:0|TC:1|TR:31"/>
  <p:tag name="PPGRIDAREAS6" val="DH:3|DC:4|DA:5|PF:11|ST:1|FC:2|LC:176|OC:175|OR:6"/>
</p:tagLst>
</file>

<file path=ppt/tags/tag2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2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2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2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2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2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2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2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2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2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 name="PPOBJECTNAME" val="KAPEE_KT1"/>
  <p:tag name="PPDESC" val=""/>
  <p:tag name="PPACTIONTYPE1" val="Data"/>
  <p:tag name="PPDATASOURCE1" val="0"/>
  <p:tag name="PPDATATABLE1" val="0"/>
  <p:tag name="PPFILTERSTRING1" val="TBR:0|TBC:0|NDFR:0|NDFC:0|NDTR:0|NDTC:0|QT:0|BNR:1|STB:1|DA:1|DSC:1|SST:1|SSV:0|SBV:1|OSC:1|OBR:0|RSV:1|RBV:0|PRF:0|PSF:0|IB:0|SLM:0|BS:F|RH:0|TC:1|DP:-1|NIP:0|NID:0|SP:1|MN:0|SS:::|RF:00000000000000000000000000|XPR:|XPC:|LDR:|LDC:|BAR:|STC:|SA:0,0,0,0|SI:|IER:|IEC:|SR:|SC:|SX:"/>
  <p:tag name="PPSELECTEDAREA1" val="SC:2|SR:6-8|DL:3"/>
  <p:tag name="PPADDMETHOD1" val="AM:5|TM:0|TC:1|TR:1"/>
  <p:tag name="PPGRIDAREAS1" val="DH:3|DC:4|DA:5|PF:9|ST:1|FC:2|LC:176|OC:175|OR:4"/>
  <p:tag name="PPACTIONTYPE2" val="Data"/>
  <p:tag name="PPDATASOURCE2" val="0"/>
  <p:tag name="PPDATATABLE2" val="1"/>
  <p:tag name="PPFILTERSTRING2" val="TBR:0|TBC:0|NDFR:0|NDFC:0|NDTR:0|NDTC:0|QT:0|BNR:1|STB:1|DA:1|DSC:1|SST:1|SSV:0|SBV:1|OSC:1|OBR:0|RSV:1|RBV:0|PRF:0|PSF:0|IB:0|SLM:0|BS:F|RH:0|TC:1|DP:-1|NIP:0|NID:0|SP:1|MN:0|SS:::|RF:00000000000000000000000000|XPR:|XPC:|LDR:|LDC:|BAR:|STC:|SA:0,0,0,0|SI:|IER:|IEC:|SR:|SC:|SX:"/>
  <p:tag name="PPSELECTEDAREA2" val="SC:2|SR:6-10|DL:1"/>
  <p:tag name="PPADDMETHOD2" val="AM:2|TM:0|TC:1|TR:5"/>
  <p:tag name="PPGRIDAREAS2" val="DH:3|DC:4|DA:5|PF:11|ST:1|FC:2|LC:176|OC:175|OR:6"/>
  <p:tag name="PPACTIONTYPE3" val="Data"/>
  <p:tag name="PPDATASOURCE3" val="0"/>
  <p:tag name="PPDATATABLE3" val="2"/>
  <p:tag name="PPFILTERSTRING3" val="TBR:0|TBC:0|NDFR:0|NDFC:0|NDTR:0|NDTC:0|QT:0|BNR:1|STB:1|DA:1|DSC:1|SST:1|SSV:0|SBV:1|OSC:1|OBR:0|RSV:1|RBV:0|PRF:0|PSF:0|IB:0|SLM:0|BS:F|RH:0|TC:1|DP:-1|NIP:0|NID:0|SP:1|MN:0|SS:::|RF:00000000000000000000000000|XPR:|XPC:|LDR:|LDC:|BAR:|STC:|SA:0,0,0,0|SI:|IER:|IEC:|SR:|SC:|SX:"/>
  <p:tag name="PPSELECTEDAREA3" val="SC:2|SR:6-11|DL:1"/>
  <p:tag name="PPADDMETHOD3" val="AM:2|TM:0|TC:1|TR:10"/>
  <p:tag name="PPGRIDAREAS3" val="DH:3|DC:4|DA:5|PF:12|ST:1|FC:2|LC:176|OC:175|OR:7"/>
  <p:tag name="PPACTIONTYPE4" val="Data"/>
  <p:tag name="PPDATASOURCE4" val="0"/>
  <p:tag name="PPDATATABLE4" val="3"/>
  <p:tag name="PPFILTERSTRING4" val="TBR:0|TBC:0|NDFR:0|NDFC:0|NDTR:0|NDTC:0|QT:0|BNR:1|STB:1|DA:1|DSC:1|SST:1|SSV:0|SBV:1|OSC:1|OBR:0|RSV:1|RBV:0|PRF:0|PSF:0|IB:0|SLM:0|BS:F|RH:0|TC:1|DP:-1|NIP:0|NID:0|SP:1|MN:0|SS:::|RF:00000000000000000000000000|XPR:|XPC:|LDR:|LDC:|BAR:|STC:|SA:0,0,0,0|SI:|IER:|IEC:|SR:|SC:|SX:"/>
  <p:tag name="PPSELECTEDAREA4" val="SC:2|SR:6-15|DL:1"/>
  <p:tag name="PPADDMETHOD4" val="AM:2|TM:0|TC:1|TR:16"/>
  <p:tag name="PPGRIDAREAS4" val="DH:3|DC:4|DA:5|PF:16|ST:1|FC:2|LC:176|OC:175|OR:11"/>
  <p:tag name="PPACTIONTYPE5" val="Data"/>
  <p:tag name="PPDATASOURCE5" val="0"/>
  <p:tag name="PPDATATABLE5" val="9"/>
  <p:tag name="PPFILTERSTRING5" val="TBR:0|TBC:0|NDFR:0|NDFC:0|NDTR:0|NDTC:0|QT:0|BNR:1|STB:1|DA:1|DSC:1|SST:1|SSV:0|SBV:1|OSC:1|OBR:0|RSV:1|RBV:0|PRF:0|PSF:0|IB:0|SLM:0|BS:F|RH:0|TC:1|DP:-1|NIP:0|NID:0|SP:1|MN:0|SS:::|RF:00000000000000000000000000|XPR:|XPC:|LDR:|LDC:|BAR:|STC:|SA:0,0,0,0|SI:|IER:|IEC:|SR:|SC:|SX:"/>
  <p:tag name="PPSELECTEDAREA5" val="SC:2|SR:6-10|DL:1"/>
  <p:tag name="PPADDMETHOD5" val="AM:2|TM:0|TC:1|TR:26"/>
  <p:tag name="PPGRIDAREAS5" val="DH:3|DC:4|DA:5|PF:11|ST:1|FC:2|LC:176|OC:175|OR:6"/>
  <p:tag name="PPACTIONCOUNT" val="6"/>
  <p:tag name="PPACTIONTYPE6" val="Data"/>
  <p:tag name="PPDATASOURCE6" val="0"/>
  <p:tag name="PPDATATABLE6" val="15"/>
  <p:tag name="PPFILTERSTRING6" val="TBR:0|TBC:0|NDFR:0|NDFC:0|NDTR:0|NDTC:0|QT:0|BNR:1|STB:1|DA:1|DSC:1|SST:1|SSV:0|SBV:1|OSC:1|OBR:0|RSV:1|RBV:0|PRF:0|PSF:0|IB:0|SLM:0|BS:F|RH:0|TC:1|DP:-1|NIP:0|NID:0|SP:1|MN:0|SS:::|RF:00000000000000000000000000|XPR:|XPC:|LDR:|LDC:|BAR:|STC:|SA:0,0,0,0|SI:|IER:|IEC:|SR:|SC:|SX:"/>
  <p:tag name="PPSELECTEDAREA6" val="SC:2|SR:6-10|DL:1"/>
  <p:tag name="PPADDMETHOD6" val="AM:2|TM:0|TC:1|TR:31"/>
  <p:tag name="PPGRIDAREAS6" val="DH:3|DC:4|DA:5|PF:11|ST:1|FC:2|LC:176|OC:175|OR:6"/>
</p:tagLst>
</file>

<file path=ppt/tags/tag3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3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3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3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3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3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3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3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3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hartTitleSource&gt;MatrixTitle&lt;/ChartTitleSource&gt;&lt;CreateDataSeries&gt;fals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Top2 Box Otherview&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2p1:IgnoredTypes&gt;&lt;d2p1:MergeGroupsByName&gt;true&lt;/d2p1:MergeGroupsByName&gt;&lt;d2p1:MergeMembersByName&gt;true&lt;/d2p1:MergeMembersByName&gt;&lt;/d2p1:RowCombinationSettings&gt;&lt;d2p1:Simplify&gt;true&lt;/d2p1:Simplify&gt;&lt;d2p1:SwitchRowsAndColumns&gt;true&lt;/d2p1:SwitchRowsAndColumns&gt;&lt;d2p1:Transformation&gt;&lt;d2p1:PackagedScript&gt;&lt;d2p1:CreatedBy&gt;Christine&lt;/d2p1:CreatedBy&gt;&lt;d2p1:LastUpdated&gt;2012-12-18T09:13:21.1091557+01:00&lt;/d2p1:LastUpdated&gt;&lt;d2p1:Script&gt;Zm9yIHJvdyBpbiBNYXRyaXg6DQoJcm93Lk1lbWJlci5MYWJlbCArPSAiIChuPSIgKyByb3dbcm93LkNvdW50LTFdWzBdLlRvU3RyaW5nKCkgKyAiKSINCgkNCk1hdHJpeC5EZWxldGVDb2x1bW4oTWF0cml4LlRvcEF4aXMuRGF0YU1lbWJlcnMuQ291bnQgLTEp&lt;/d2p1:Script&gt;&lt;/d2p1:PackagedScript&gt;&lt;/d2p1:Transformation&gt;&lt;/Query&gt;&lt;Version&gt;4.2.0.0&lt;/Version&gt;&lt;/ShapeLink&gt;"/>
</p:tagLst>
</file>

<file path=ppt/tags/tag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 name="PPOBJECTNAME" val="KAPEE_KT1"/>
  <p:tag name="PPDESC" val=""/>
  <p:tag name="PPACTIONTYPE1" val="Data"/>
  <p:tag name="PPDATASOURCE1" val="0"/>
  <p:tag name="PPDATATABLE1" val="0"/>
  <p:tag name="PPFILTERSTRING1" val="TBR:0|TBC:0|NDFR:0|NDFC:0|NDTR:0|NDTC:0|QT:0|BNR:1|STB:1|DA:1|DSC:1|SST:1|SSV:0|SBV:1|OSC:1|OBR:0|RSV:1|RBV:0|PRF:0|PSF:0|IB:0|SLM:0|BS:F|RH:0|TC:1|DP:-1|NIP:0|NID:0|SP:1|MN:0|SS:::|RF:00000000000000000000000000|XPR:|XPC:|LDR:|LDC:|BAR:|STC:|SA:0,0,0,0|SI:|IER:|IEC:|SR:|SC:|SX:"/>
  <p:tag name="PPSELECTEDAREA1" val="SC:2|SR:6-8|DL:3"/>
  <p:tag name="PPADDMETHOD1" val="AM:5|TM:0|TC:1|TR:1"/>
  <p:tag name="PPGRIDAREAS1" val="DH:3|DC:4|DA:5|PF:9|ST:1|FC:2|LC:176|OC:175|OR:4"/>
  <p:tag name="PPACTIONTYPE2" val="Data"/>
  <p:tag name="PPDATASOURCE2" val="0"/>
  <p:tag name="PPDATATABLE2" val="1"/>
  <p:tag name="PPFILTERSTRING2" val="TBR:0|TBC:0|NDFR:0|NDFC:0|NDTR:0|NDTC:0|QT:0|BNR:1|STB:1|DA:1|DSC:1|SST:1|SSV:0|SBV:1|OSC:1|OBR:0|RSV:1|RBV:0|PRF:0|PSF:0|IB:0|SLM:0|BS:F|RH:0|TC:1|DP:-1|NIP:0|NID:0|SP:1|MN:0|SS:::|RF:00000000000000000000000000|XPR:|XPC:|LDR:|LDC:|BAR:|STC:|SA:0,0,0,0|SI:|IER:|IEC:|SR:|SC:|SX:"/>
  <p:tag name="PPSELECTEDAREA2" val="SC:2|SR:6-10|DL:1"/>
  <p:tag name="PPADDMETHOD2" val="AM:2|TM:0|TC:1|TR:5"/>
  <p:tag name="PPGRIDAREAS2" val="DH:3|DC:4|DA:5|PF:11|ST:1|FC:2|LC:176|OC:175|OR:6"/>
  <p:tag name="PPACTIONTYPE3" val="Data"/>
  <p:tag name="PPDATASOURCE3" val="0"/>
  <p:tag name="PPDATATABLE3" val="2"/>
  <p:tag name="PPFILTERSTRING3" val="TBR:0|TBC:0|NDFR:0|NDFC:0|NDTR:0|NDTC:0|QT:0|BNR:1|STB:1|DA:1|DSC:1|SST:1|SSV:0|SBV:1|OSC:1|OBR:0|RSV:1|RBV:0|PRF:0|PSF:0|IB:0|SLM:0|BS:F|RH:0|TC:1|DP:-1|NIP:0|NID:0|SP:1|MN:0|SS:::|RF:00000000000000000000000000|XPR:|XPC:|LDR:|LDC:|BAR:|STC:|SA:0,0,0,0|SI:|IER:|IEC:|SR:|SC:|SX:"/>
  <p:tag name="PPSELECTEDAREA3" val="SC:2|SR:6-11|DL:1"/>
  <p:tag name="PPADDMETHOD3" val="AM:2|TM:0|TC:1|TR:10"/>
  <p:tag name="PPGRIDAREAS3" val="DH:3|DC:4|DA:5|PF:12|ST:1|FC:2|LC:176|OC:175|OR:7"/>
  <p:tag name="PPACTIONTYPE4" val="Data"/>
  <p:tag name="PPDATASOURCE4" val="0"/>
  <p:tag name="PPDATATABLE4" val="3"/>
  <p:tag name="PPFILTERSTRING4" val="TBR:0|TBC:0|NDFR:0|NDFC:0|NDTR:0|NDTC:0|QT:0|BNR:1|STB:1|DA:1|DSC:1|SST:1|SSV:0|SBV:1|OSC:1|OBR:0|RSV:1|RBV:0|PRF:0|PSF:0|IB:0|SLM:0|BS:F|RH:0|TC:1|DP:-1|NIP:0|NID:0|SP:1|MN:0|SS:::|RF:00000000000000000000000000|XPR:|XPC:|LDR:|LDC:|BAR:|STC:|SA:0,0,0,0|SI:|IER:|IEC:|SR:|SC:|SX:"/>
  <p:tag name="PPSELECTEDAREA4" val="SC:2|SR:6-15|DL:1"/>
  <p:tag name="PPADDMETHOD4" val="AM:2|TM:0|TC:1|TR:16"/>
  <p:tag name="PPGRIDAREAS4" val="DH:3|DC:4|DA:5|PF:16|ST:1|FC:2|LC:176|OC:175|OR:11"/>
  <p:tag name="PPACTIONTYPE5" val="Data"/>
  <p:tag name="PPDATASOURCE5" val="0"/>
  <p:tag name="PPDATATABLE5" val="9"/>
  <p:tag name="PPFILTERSTRING5" val="TBR:0|TBC:0|NDFR:0|NDFC:0|NDTR:0|NDTC:0|QT:0|BNR:1|STB:1|DA:1|DSC:1|SST:1|SSV:0|SBV:1|OSC:1|OBR:0|RSV:1|RBV:0|PRF:0|PSF:0|IB:0|SLM:0|BS:F|RH:0|TC:1|DP:-1|NIP:0|NID:0|SP:1|MN:0|SS:::|RF:00000000000000000000000000|XPR:|XPC:|LDR:|LDC:|BAR:|STC:|SA:0,0,0,0|SI:|IER:|IEC:|SR:|SC:|SX:"/>
  <p:tag name="PPSELECTEDAREA5" val="SC:2|SR:6-10|DL:1"/>
  <p:tag name="PPADDMETHOD5" val="AM:2|TM:0|TC:1|TR:26"/>
  <p:tag name="PPGRIDAREAS5" val="DH:3|DC:4|DA:5|PF:11|ST:1|FC:2|LC:176|OC:175|OR:6"/>
  <p:tag name="PPACTIONCOUNT" val="6"/>
  <p:tag name="PPACTIONTYPE6" val="Data"/>
  <p:tag name="PPDATASOURCE6" val="0"/>
  <p:tag name="PPDATATABLE6" val="15"/>
  <p:tag name="PPFILTERSTRING6" val="TBR:0|TBC:0|NDFR:0|NDFC:0|NDTR:0|NDTC:0|QT:0|BNR:1|STB:1|DA:1|DSC:1|SST:1|SSV:0|SBV:1|OSC:1|OBR:0|RSV:1|RBV:0|PRF:0|PSF:0|IB:0|SLM:0|BS:F|RH:0|TC:1|DP:-1|NIP:0|NID:0|SP:1|MN:0|SS:::|RF:00000000000000000000000000|XPR:|XPC:|LDR:|LDC:|BAR:|STC:|SA:0,0,0,0|SI:|IER:|IEC:|SR:|SC:|SX:"/>
  <p:tag name="PPSELECTEDAREA6" val="SC:2|SR:6-10|DL:1"/>
  <p:tag name="PPADDMETHOD6" val="AM:2|TM:0|TC:1|TR:31"/>
  <p:tag name="PPGRIDAREAS6" val="DH:3|DC:4|DA:5|PF:11|ST:1|FC:2|LC:176|OC:175|OR:6"/>
</p:tagLst>
</file>

<file path=ppt/tags/tag4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4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4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4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4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4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4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4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4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4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 name="PPOBJECTNAME" val="KAPEE_KT1"/>
  <p:tag name="PPDESC" val=""/>
  <p:tag name="PPACTIONTYPE1" val="Data"/>
  <p:tag name="PPDATASOURCE1" val="0"/>
  <p:tag name="PPDATATABLE1" val="0"/>
  <p:tag name="PPFILTERSTRING1" val="TBR:0|TBC:0|NDFR:0|NDFC:0|NDTR:0|NDTC:0|QT:0|BNR:1|STB:1|DA:1|DSC:1|SST:1|SSV:0|SBV:1|OSC:1|OBR:0|RSV:1|RBV:0|PRF:0|PSF:0|IB:0|SLM:0|BS:F|RH:0|TC:1|DP:-1|NIP:0|NID:0|SP:1|MN:0|SS:::|RF:00000000000000000000000000|XPR:|XPC:|LDR:|LDC:|BAR:|STC:|SA:0,0,0,0|SI:|IER:|IEC:|SR:|SC:|SX:"/>
  <p:tag name="PPSELECTEDAREA1" val="SC:2|SR:6-8|DL:3"/>
  <p:tag name="PPADDMETHOD1" val="AM:5|TM:0|TC:1|TR:1"/>
  <p:tag name="PPGRIDAREAS1" val="DH:3|DC:4|DA:5|PF:9|ST:1|FC:2|LC:176|OC:175|OR:4"/>
  <p:tag name="PPACTIONTYPE2" val="Data"/>
  <p:tag name="PPDATASOURCE2" val="0"/>
  <p:tag name="PPDATATABLE2" val="1"/>
  <p:tag name="PPFILTERSTRING2" val="TBR:0|TBC:0|NDFR:0|NDFC:0|NDTR:0|NDTC:0|QT:0|BNR:1|STB:1|DA:1|DSC:1|SST:1|SSV:0|SBV:1|OSC:1|OBR:0|RSV:1|RBV:0|PRF:0|PSF:0|IB:0|SLM:0|BS:F|RH:0|TC:1|DP:-1|NIP:0|NID:0|SP:1|MN:0|SS:::|RF:00000000000000000000000000|XPR:|XPC:|LDR:|LDC:|BAR:|STC:|SA:0,0,0,0|SI:|IER:|IEC:|SR:|SC:|SX:"/>
  <p:tag name="PPSELECTEDAREA2" val="SC:2|SR:6-10|DL:1"/>
  <p:tag name="PPADDMETHOD2" val="AM:2|TM:0|TC:1|TR:5"/>
  <p:tag name="PPGRIDAREAS2" val="DH:3|DC:4|DA:5|PF:11|ST:1|FC:2|LC:176|OC:175|OR:6"/>
  <p:tag name="PPACTIONTYPE3" val="Data"/>
  <p:tag name="PPDATASOURCE3" val="0"/>
  <p:tag name="PPDATATABLE3" val="2"/>
  <p:tag name="PPFILTERSTRING3" val="TBR:0|TBC:0|NDFR:0|NDFC:0|NDTR:0|NDTC:0|QT:0|BNR:1|STB:1|DA:1|DSC:1|SST:1|SSV:0|SBV:1|OSC:1|OBR:0|RSV:1|RBV:0|PRF:0|PSF:0|IB:0|SLM:0|BS:F|RH:0|TC:1|DP:-1|NIP:0|NID:0|SP:1|MN:0|SS:::|RF:00000000000000000000000000|XPR:|XPC:|LDR:|LDC:|BAR:|STC:|SA:0,0,0,0|SI:|IER:|IEC:|SR:|SC:|SX:"/>
  <p:tag name="PPSELECTEDAREA3" val="SC:2|SR:6-11|DL:1"/>
  <p:tag name="PPADDMETHOD3" val="AM:2|TM:0|TC:1|TR:10"/>
  <p:tag name="PPGRIDAREAS3" val="DH:3|DC:4|DA:5|PF:12|ST:1|FC:2|LC:176|OC:175|OR:7"/>
  <p:tag name="PPACTIONTYPE4" val="Data"/>
  <p:tag name="PPDATASOURCE4" val="0"/>
  <p:tag name="PPDATATABLE4" val="3"/>
  <p:tag name="PPFILTERSTRING4" val="TBR:0|TBC:0|NDFR:0|NDFC:0|NDTR:0|NDTC:0|QT:0|BNR:1|STB:1|DA:1|DSC:1|SST:1|SSV:0|SBV:1|OSC:1|OBR:0|RSV:1|RBV:0|PRF:0|PSF:0|IB:0|SLM:0|BS:F|RH:0|TC:1|DP:-1|NIP:0|NID:0|SP:1|MN:0|SS:::|RF:00000000000000000000000000|XPR:|XPC:|LDR:|LDC:|BAR:|STC:|SA:0,0,0,0|SI:|IER:|IEC:|SR:|SC:|SX:"/>
  <p:tag name="PPSELECTEDAREA4" val="SC:2|SR:6-15|DL:1"/>
  <p:tag name="PPADDMETHOD4" val="AM:2|TM:0|TC:1|TR:16"/>
  <p:tag name="PPGRIDAREAS4" val="DH:3|DC:4|DA:5|PF:16|ST:1|FC:2|LC:176|OC:175|OR:11"/>
  <p:tag name="PPACTIONTYPE5" val="Data"/>
  <p:tag name="PPDATASOURCE5" val="0"/>
  <p:tag name="PPDATATABLE5" val="9"/>
  <p:tag name="PPFILTERSTRING5" val="TBR:0|TBC:0|NDFR:0|NDFC:0|NDTR:0|NDTC:0|QT:0|BNR:1|STB:1|DA:1|DSC:1|SST:1|SSV:0|SBV:1|OSC:1|OBR:0|RSV:1|RBV:0|PRF:0|PSF:0|IB:0|SLM:0|BS:F|RH:0|TC:1|DP:-1|NIP:0|NID:0|SP:1|MN:0|SS:::|RF:00000000000000000000000000|XPR:|XPC:|LDR:|LDC:|BAR:|STC:|SA:0,0,0,0|SI:|IER:|IEC:|SR:|SC:|SX:"/>
  <p:tag name="PPSELECTEDAREA5" val="SC:2|SR:6-10|DL:1"/>
  <p:tag name="PPADDMETHOD5" val="AM:2|TM:0|TC:1|TR:26"/>
  <p:tag name="PPGRIDAREAS5" val="DH:3|DC:4|DA:5|PF:11|ST:1|FC:2|LC:176|OC:175|OR:6"/>
  <p:tag name="PPACTIONCOUNT" val="6"/>
  <p:tag name="PPACTIONTYPE6" val="Data"/>
  <p:tag name="PPDATASOURCE6" val="0"/>
  <p:tag name="PPDATATABLE6" val="15"/>
  <p:tag name="PPFILTERSTRING6" val="TBR:0|TBC:0|NDFR:0|NDFC:0|NDTR:0|NDTC:0|QT:0|BNR:1|STB:1|DA:1|DSC:1|SST:1|SSV:0|SBV:1|OSC:1|OBR:0|RSV:1|RBV:0|PRF:0|PSF:0|IB:0|SLM:0|BS:F|RH:0|TC:1|DP:-1|NIP:0|NID:0|SP:1|MN:0|SS:::|RF:00000000000000000000000000|XPR:|XPC:|LDR:|LDC:|BAR:|STC:|SA:0,0,0,0|SI:|IER:|IEC:|SR:|SC:|SX:"/>
  <p:tag name="PPSELECTEDAREA6" val="SC:2|SR:6-10|DL:1"/>
  <p:tag name="PPADDMETHOD6" val="AM:2|TM:0|TC:1|TR:31"/>
  <p:tag name="PPGRIDAREAS6" val="DH:3|DC:4|DA:5|PF:11|ST:1|FC:2|LC:176|OC:175|OR:6"/>
</p:tagLst>
</file>

<file path=ppt/tags/tag5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5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5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5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5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5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5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5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5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5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 name="PPOBJECTNAME" val="KAPEE_KT1"/>
  <p:tag name="PPDESC" val=""/>
  <p:tag name="PPACTIONTYPE1" val="Data"/>
  <p:tag name="PPDATASOURCE1" val="0"/>
  <p:tag name="PPDATATABLE1" val="0"/>
  <p:tag name="PPFILTERSTRING1" val="TBR:0|TBC:0|NDFR:0|NDFC:0|NDTR:0|NDTC:0|QT:0|BNR:1|STB:1|DA:1|DSC:1|SST:1|SSV:0|SBV:1|OSC:1|OBR:0|RSV:1|RBV:0|PRF:0|PSF:0|IB:0|SLM:0|BS:F|RH:0|TC:1|DP:-1|NIP:0|NID:0|SP:1|MN:0|SS:::|RF:00000000000000000000000000|XPR:|XPC:|LDR:|LDC:|BAR:|STC:|SA:0,0,0,0|SI:|IER:|IEC:|SR:|SC:|SX:"/>
  <p:tag name="PPSELECTEDAREA1" val="SC:2|SR:6-8|DL:3"/>
  <p:tag name="PPADDMETHOD1" val="AM:5|TM:0|TC:1|TR:1"/>
  <p:tag name="PPGRIDAREAS1" val="DH:3|DC:4|DA:5|PF:9|ST:1|FC:2|LC:176|OC:175|OR:4"/>
  <p:tag name="PPACTIONTYPE2" val="Data"/>
  <p:tag name="PPDATASOURCE2" val="0"/>
  <p:tag name="PPDATATABLE2" val="1"/>
  <p:tag name="PPFILTERSTRING2" val="TBR:0|TBC:0|NDFR:0|NDFC:0|NDTR:0|NDTC:0|QT:0|BNR:1|STB:1|DA:1|DSC:1|SST:1|SSV:0|SBV:1|OSC:1|OBR:0|RSV:1|RBV:0|PRF:0|PSF:0|IB:0|SLM:0|BS:F|RH:0|TC:1|DP:-1|NIP:0|NID:0|SP:1|MN:0|SS:::|RF:00000000000000000000000000|XPR:|XPC:|LDR:|LDC:|BAR:|STC:|SA:0,0,0,0|SI:|IER:|IEC:|SR:|SC:|SX:"/>
  <p:tag name="PPSELECTEDAREA2" val="SC:2|SR:6-10|DL:1"/>
  <p:tag name="PPADDMETHOD2" val="AM:2|TM:0|TC:1|TR:5"/>
  <p:tag name="PPGRIDAREAS2" val="DH:3|DC:4|DA:5|PF:11|ST:1|FC:2|LC:176|OC:175|OR:6"/>
  <p:tag name="PPACTIONTYPE3" val="Data"/>
  <p:tag name="PPDATASOURCE3" val="0"/>
  <p:tag name="PPDATATABLE3" val="2"/>
  <p:tag name="PPFILTERSTRING3" val="TBR:0|TBC:0|NDFR:0|NDFC:0|NDTR:0|NDTC:0|QT:0|BNR:1|STB:1|DA:1|DSC:1|SST:1|SSV:0|SBV:1|OSC:1|OBR:0|RSV:1|RBV:0|PRF:0|PSF:0|IB:0|SLM:0|BS:F|RH:0|TC:1|DP:-1|NIP:0|NID:0|SP:1|MN:0|SS:::|RF:00000000000000000000000000|XPR:|XPC:|LDR:|LDC:|BAR:|STC:|SA:0,0,0,0|SI:|IER:|IEC:|SR:|SC:|SX:"/>
  <p:tag name="PPSELECTEDAREA3" val="SC:2|SR:6-11|DL:1"/>
  <p:tag name="PPADDMETHOD3" val="AM:2|TM:0|TC:1|TR:10"/>
  <p:tag name="PPGRIDAREAS3" val="DH:3|DC:4|DA:5|PF:12|ST:1|FC:2|LC:176|OC:175|OR:7"/>
  <p:tag name="PPACTIONTYPE4" val="Data"/>
  <p:tag name="PPDATASOURCE4" val="0"/>
  <p:tag name="PPDATATABLE4" val="3"/>
  <p:tag name="PPFILTERSTRING4" val="TBR:0|TBC:0|NDFR:0|NDFC:0|NDTR:0|NDTC:0|QT:0|BNR:1|STB:1|DA:1|DSC:1|SST:1|SSV:0|SBV:1|OSC:1|OBR:0|RSV:1|RBV:0|PRF:0|PSF:0|IB:0|SLM:0|BS:F|RH:0|TC:1|DP:-1|NIP:0|NID:0|SP:1|MN:0|SS:::|RF:00000000000000000000000000|XPR:|XPC:|LDR:|LDC:|BAR:|STC:|SA:0,0,0,0|SI:|IER:|IEC:|SR:|SC:|SX:"/>
  <p:tag name="PPSELECTEDAREA4" val="SC:2|SR:6-15|DL:1"/>
  <p:tag name="PPADDMETHOD4" val="AM:2|TM:0|TC:1|TR:16"/>
  <p:tag name="PPGRIDAREAS4" val="DH:3|DC:4|DA:5|PF:16|ST:1|FC:2|LC:176|OC:175|OR:11"/>
  <p:tag name="PPACTIONTYPE5" val="Data"/>
  <p:tag name="PPDATASOURCE5" val="0"/>
  <p:tag name="PPDATATABLE5" val="9"/>
  <p:tag name="PPFILTERSTRING5" val="TBR:0|TBC:0|NDFR:0|NDFC:0|NDTR:0|NDTC:0|QT:0|BNR:1|STB:1|DA:1|DSC:1|SST:1|SSV:0|SBV:1|OSC:1|OBR:0|RSV:1|RBV:0|PRF:0|PSF:0|IB:0|SLM:0|BS:F|RH:0|TC:1|DP:-1|NIP:0|NID:0|SP:1|MN:0|SS:::|RF:00000000000000000000000000|XPR:|XPC:|LDR:|LDC:|BAR:|STC:|SA:0,0,0,0|SI:|IER:|IEC:|SR:|SC:|SX:"/>
  <p:tag name="PPSELECTEDAREA5" val="SC:2|SR:6-10|DL:1"/>
  <p:tag name="PPADDMETHOD5" val="AM:2|TM:0|TC:1|TR:26"/>
  <p:tag name="PPGRIDAREAS5" val="DH:3|DC:4|DA:5|PF:11|ST:1|FC:2|LC:176|OC:175|OR:6"/>
  <p:tag name="PPACTIONCOUNT" val="6"/>
  <p:tag name="PPACTIONTYPE6" val="Data"/>
  <p:tag name="PPDATASOURCE6" val="0"/>
  <p:tag name="PPDATATABLE6" val="15"/>
  <p:tag name="PPFILTERSTRING6" val="TBR:0|TBC:0|NDFR:0|NDFC:0|NDTR:0|NDTC:0|QT:0|BNR:1|STB:1|DA:1|DSC:1|SST:1|SSV:0|SBV:1|OSC:1|OBR:0|RSV:1|RBV:0|PRF:0|PSF:0|IB:0|SLM:0|BS:F|RH:0|TC:1|DP:-1|NIP:0|NID:0|SP:1|MN:0|SS:::|RF:00000000000000000000000000|XPR:|XPC:|LDR:|LDC:|BAR:|STC:|SA:0,0,0,0|SI:|IER:|IEC:|SR:|SC:|SX:"/>
  <p:tag name="PPSELECTEDAREA6" val="SC:2|SR:6-10|DL:1"/>
  <p:tag name="PPADDMETHOD6" val="AM:2|TM:0|TC:1|TR:31"/>
  <p:tag name="PPGRIDAREAS6" val="DH:3|DC:4|DA:5|PF:11|ST:1|FC:2|LC:176|OC:175|OR:6"/>
</p:tagLst>
</file>

<file path=ppt/tags/tag6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6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6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6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6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6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6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6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6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6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 name="PPOBJECTNAME" val="KAPEE_KT1"/>
  <p:tag name="PPDESC" val=""/>
  <p:tag name="PPACTIONTYPE1" val="Data"/>
  <p:tag name="PPDATASOURCE1" val="0"/>
  <p:tag name="PPDATATABLE1" val="0"/>
  <p:tag name="PPFILTERSTRING1" val="TBR:0|TBC:0|NDFR:0|NDFC:0|NDTR:0|NDTC:0|QT:0|BNR:1|STB:1|DA:1|DSC:1|SST:1|SSV:0|SBV:1|OSC:1|OBR:0|RSV:1|RBV:0|PRF:0|PSF:0|IB:0|SLM:0|BS:F|RH:0|TC:1|DP:-1|NIP:0|NID:0|SP:1|MN:0|SS:::|RF:00000000000000000000000000|XPR:|XPC:|LDR:|LDC:|BAR:|STC:|SA:0,0,0,0|SI:|IER:|IEC:|SR:|SC:|SX:"/>
  <p:tag name="PPSELECTEDAREA1" val="SC:2|SR:6-8|DL:3"/>
  <p:tag name="PPADDMETHOD1" val="AM:5|TM:0|TC:1|TR:1"/>
  <p:tag name="PPGRIDAREAS1" val="DH:3|DC:4|DA:5|PF:9|ST:1|FC:2|LC:176|OC:175|OR:4"/>
  <p:tag name="PPACTIONTYPE2" val="Data"/>
  <p:tag name="PPDATASOURCE2" val="0"/>
  <p:tag name="PPDATATABLE2" val="1"/>
  <p:tag name="PPFILTERSTRING2" val="TBR:0|TBC:0|NDFR:0|NDFC:0|NDTR:0|NDTC:0|QT:0|BNR:1|STB:1|DA:1|DSC:1|SST:1|SSV:0|SBV:1|OSC:1|OBR:0|RSV:1|RBV:0|PRF:0|PSF:0|IB:0|SLM:0|BS:F|RH:0|TC:1|DP:-1|NIP:0|NID:0|SP:1|MN:0|SS:::|RF:00000000000000000000000000|XPR:|XPC:|LDR:|LDC:|BAR:|STC:|SA:0,0,0,0|SI:|IER:|IEC:|SR:|SC:|SX:"/>
  <p:tag name="PPSELECTEDAREA2" val="SC:2|SR:6-10|DL:1"/>
  <p:tag name="PPADDMETHOD2" val="AM:2|TM:0|TC:1|TR:5"/>
  <p:tag name="PPGRIDAREAS2" val="DH:3|DC:4|DA:5|PF:11|ST:1|FC:2|LC:176|OC:175|OR:6"/>
  <p:tag name="PPACTIONTYPE3" val="Data"/>
  <p:tag name="PPDATASOURCE3" val="0"/>
  <p:tag name="PPDATATABLE3" val="2"/>
  <p:tag name="PPFILTERSTRING3" val="TBR:0|TBC:0|NDFR:0|NDFC:0|NDTR:0|NDTC:0|QT:0|BNR:1|STB:1|DA:1|DSC:1|SST:1|SSV:0|SBV:1|OSC:1|OBR:0|RSV:1|RBV:0|PRF:0|PSF:0|IB:0|SLM:0|BS:F|RH:0|TC:1|DP:-1|NIP:0|NID:0|SP:1|MN:0|SS:::|RF:00000000000000000000000000|XPR:|XPC:|LDR:|LDC:|BAR:|STC:|SA:0,0,0,0|SI:|IER:|IEC:|SR:|SC:|SX:"/>
  <p:tag name="PPSELECTEDAREA3" val="SC:2|SR:6-11|DL:1"/>
  <p:tag name="PPADDMETHOD3" val="AM:2|TM:0|TC:1|TR:10"/>
  <p:tag name="PPGRIDAREAS3" val="DH:3|DC:4|DA:5|PF:12|ST:1|FC:2|LC:176|OC:175|OR:7"/>
  <p:tag name="PPACTIONTYPE4" val="Data"/>
  <p:tag name="PPDATASOURCE4" val="0"/>
  <p:tag name="PPDATATABLE4" val="3"/>
  <p:tag name="PPFILTERSTRING4" val="TBR:0|TBC:0|NDFR:0|NDFC:0|NDTR:0|NDTC:0|QT:0|BNR:1|STB:1|DA:1|DSC:1|SST:1|SSV:0|SBV:1|OSC:1|OBR:0|RSV:1|RBV:0|PRF:0|PSF:0|IB:0|SLM:0|BS:F|RH:0|TC:1|DP:-1|NIP:0|NID:0|SP:1|MN:0|SS:::|RF:00000000000000000000000000|XPR:|XPC:|LDR:|LDC:|BAR:|STC:|SA:0,0,0,0|SI:|IER:|IEC:|SR:|SC:|SX:"/>
  <p:tag name="PPSELECTEDAREA4" val="SC:2|SR:6-15|DL:1"/>
  <p:tag name="PPADDMETHOD4" val="AM:2|TM:0|TC:1|TR:16"/>
  <p:tag name="PPGRIDAREAS4" val="DH:3|DC:4|DA:5|PF:16|ST:1|FC:2|LC:176|OC:175|OR:11"/>
  <p:tag name="PPACTIONTYPE5" val="Data"/>
  <p:tag name="PPDATASOURCE5" val="0"/>
  <p:tag name="PPDATATABLE5" val="9"/>
  <p:tag name="PPFILTERSTRING5" val="TBR:0|TBC:0|NDFR:0|NDFC:0|NDTR:0|NDTC:0|QT:0|BNR:1|STB:1|DA:1|DSC:1|SST:1|SSV:0|SBV:1|OSC:1|OBR:0|RSV:1|RBV:0|PRF:0|PSF:0|IB:0|SLM:0|BS:F|RH:0|TC:1|DP:-1|NIP:0|NID:0|SP:1|MN:0|SS:::|RF:00000000000000000000000000|XPR:|XPC:|LDR:|LDC:|BAR:|STC:|SA:0,0,0,0|SI:|IER:|IEC:|SR:|SC:|SX:"/>
  <p:tag name="PPSELECTEDAREA5" val="SC:2|SR:6-10|DL:1"/>
  <p:tag name="PPADDMETHOD5" val="AM:2|TM:0|TC:1|TR:26"/>
  <p:tag name="PPGRIDAREAS5" val="DH:3|DC:4|DA:5|PF:11|ST:1|FC:2|LC:176|OC:175|OR:6"/>
  <p:tag name="PPACTIONCOUNT" val="6"/>
  <p:tag name="PPACTIONTYPE6" val="Data"/>
  <p:tag name="PPDATASOURCE6" val="0"/>
  <p:tag name="PPDATATABLE6" val="15"/>
  <p:tag name="PPFILTERSTRING6" val="TBR:0|TBC:0|NDFR:0|NDFC:0|NDTR:0|NDTC:0|QT:0|BNR:1|STB:1|DA:1|DSC:1|SST:1|SSV:0|SBV:1|OSC:1|OBR:0|RSV:1|RBV:0|PRF:0|PSF:0|IB:0|SLM:0|BS:F|RH:0|TC:1|DP:-1|NIP:0|NID:0|SP:1|MN:0|SS:::|RF:00000000000000000000000000|XPR:|XPC:|LDR:|LDC:|BAR:|STC:|SA:0,0,0,0|SI:|IER:|IEC:|SR:|SC:|SX:"/>
  <p:tag name="PPSELECTEDAREA6" val="SC:2|SR:6-10|DL:1"/>
  <p:tag name="PPADDMETHOD6" val="AM:2|TM:0|TC:1|TR:31"/>
  <p:tag name="PPGRIDAREAS6" val="DH:3|DC:4|DA:5|PF:11|ST:1|FC:2|LC:176|OC:175|OR:6"/>
</p:tagLst>
</file>

<file path=ppt/tags/tag7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7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7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7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7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7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7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7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7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7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 name="PPOBJECTNAME" val="KAPEE_KT1"/>
  <p:tag name="PPDESC" val=""/>
  <p:tag name="PPACTIONTYPE1" val="Data"/>
  <p:tag name="PPDATASOURCE1" val="0"/>
  <p:tag name="PPDATATABLE1" val="0"/>
  <p:tag name="PPFILTERSTRING1" val="TBR:0|TBC:0|NDFR:0|NDFC:0|NDTR:0|NDTC:0|QT:0|BNR:1|STB:1|DA:1|DSC:1|SST:1|SSV:0|SBV:1|OSC:1|OBR:0|RSV:1|RBV:0|PRF:0|PSF:0|IB:0|SLM:0|BS:F|RH:0|TC:1|DP:-1|NIP:0|NID:0|SP:1|MN:0|SS:::|RF:00000000000000000000000000|XPR:|XPC:|LDR:|LDC:|BAR:|STC:|SA:0,0,0,0|SI:|IER:|IEC:|SR:|SC:|SX:"/>
  <p:tag name="PPSELECTEDAREA1" val="SC:2|SR:6-8|DL:3"/>
  <p:tag name="PPADDMETHOD1" val="AM:5|TM:0|TC:1|TR:1"/>
  <p:tag name="PPGRIDAREAS1" val="DH:3|DC:4|DA:5|PF:9|ST:1|FC:2|LC:176|OC:175|OR:4"/>
  <p:tag name="PPACTIONTYPE2" val="Data"/>
  <p:tag name="PPDATASOURCE2" val="0"/>
  <p:tag name="PPDATATABLE2" val="1"/>
  <p:tag name="PPFILTERSTRING2" val="TBR:0|TBC:0|NDFR:0|NDFC:0|NDTR:0|NDTC:0|QT:0|BNR:1|STB:1|DA:1|DSC:1|SST:1|SSV:0|SBV:1|OSC:1|OBR:0|RSV:1|RBV:0|PRF:0|PSF:0|IB:0|SLM:0|BS:F|RH:0|TC:1|DP:-1|NIP:0|NID:0|SP:1|MN:0|SS:::|RF:00000000000000000000000000|XPR:|XPC:|LDR:|LDC:|BAR:|STC:|SA:0,0,0,0|SI:|IER:|IEC:|SR:|SC:|SX:"/>
  <p:tag name="PPSELECTEDAREA2" val="SC:2|SR:6-10|DL:1"/>
  <p:tag name="PPADDMETHOD2" val="AM:2|TM:0|TC:1|TR:5"/>
  <p:tag name="PPGRIDAREAS2" val="DH:3|DC:4|DA:5|PF:11|ST:1|FC:2|LC:176|OC:175|OR:6"/>
  <p:tag name="PPACTIONTYPE3" val="Data"/>
  <p:tag name="PPDATASOURCE3" val="0"/>
  <p:tag name="PPDATATABLE3" val="2"/>
  <p:tag name="PPFILTERSTRING3" val="TBR:0|TBC:0|NDFR:0|NDFC:0|NDTR:0|NDTC:0|QT:0|BNR:1|STB:1|DA:1|DSC:1|SST:1|SSV:0|SBV:1|OSC:1|OBR:0|RSV:1|RBV:0|PRF:0|PSF:0|IB:0|SLM:0|BS:F|RH:0|TC:1|DP:-1|NIP:0|NID:0|SP:1|MN:0|SS:::|RF:00000000000000000000000000|XPR:|XPC:|LDR:|LDC:|BAR:|STC:|SA:0,0,0,0|SI:|IER:|IEC:|SR:|SC:|SX:"/>
  <p:tag name="PPSELECTEDAREA3" val="SC:2|SR:6-11|DL:1"/>
  <p:tag name="PPADDMETHOD3" val="AM:2|TM:0|TC:1|TR:10"/>
  <p:tag name="PPGRIDAREAS3" val="DH:3|DC:4|DA:5|PF:12|ST:1|FC:2|LC:176|OC:175|OR:7"/>
  <p:tag name="PPACTIONTYPE4" val="Data"/>
  <p:tag name="PPDATASOURCE4" val="0"/>
  <p:tag name="PPDATATABLE4" val="3"/>
  <p:tag name="PPFILTERSTRING4" val="TBR:0|TBC:0|NDFR:0|NDFC:0|NDTR:0|NDTC:0|QT:0|BNR:1|STB:1|DA:1|DSC:1|SST:1|SSV:0|SBV:1|OSC:1|OBR:0|RSV:1|RBV:0|PRF:0|PSF:0|IB:0|SLM:0|BS:F|RH:0|TC:1|DP:-1|NIP:0|NID:0|SP:1|MN:0|SS:::|RF:00000000000000000000000000|XPR:|XPC:|LDR:|LDC:|BAR:|STC:|SA:0,0,0,0|SI:|IER:|IEC:|SR:|SC:|SX:"/>
  <p:tag name="PPSELECTEDAREA4" val="SC:2|SR:6-15|DL:1"/>
  <p:tag name="PPADDMETHOD4" val="AM:2|TM:0|TC:1|TR:16"/>
  <p:tag name="PPGRIDAREAS4" val="DH:3|DC:4|DA:5|PF:16|ST:1|FC:2|LC:176|OC:175|OR:11"/>
  <p:tag name="PPACTIONTYPE5" val="Data"/>
  <p:tag name="PPDATASOURCE5" val="0"/>
  <p:tag name="PPDATATABLE5" val="9"/>
  <p:tag name="PPFILTERSTRING5" val="TBR:0|TBC:0|NDFR:0|NDFC:0|NDTR:0|NDTC:0|QT:0|BNR:1|STB:1|DA:1|DSC:1|SST:1|SSV:0|SBV:1|OSC:1|OBR:0|RSV:1|RBV:0|PRF:0|PSF:0|IB:0|SLM:0|BS:F|RH:0|TC:1|DP:-1|NIP:0|NID:0|SP:1|MN:0|SS:::|RF:00000000000000000000000000|XPR:|XPC:|LDR:|LDC:|BAR:|STC:|SA:0,0,0,0|SI:|IER:|IEC:|SR:|SC:|SX:"/>
  <p:tag name="PPSELECTEDAREA5" val="SC:2|SR:6-10|DL:1"/>
  <p:tag name="PPADDMETHOD5" val="AM:2|TM:0|TC:1|TR:26"/>
  <p:tag name="PPGRIDAREAS5" val="DH:3|DC:4|DA:5|PF:11|ST:1|FC:2|LC:176|OC:175|OR:6"/>
  <p:tag name="PPACTIONCOUNT" val="6"/>
  <p:tag name="PPACTIONTYPE6" val="Data"/>
  <p:tag name="PPDATASOURCE6" val="0"/>
  <p:tag name="PPDATATABLE6" val="15"/>
  <p:tag name="PPFILTERSTRING6" val="TBR:0|TBC:0|NDFR:0|NDFC:0|NDTR:0|NDTC:0|QT:0|BNR:1|STB:1|DA:1|DSC:1|SST:1|SSV:0|SBV:1|OSC:1|OBR:0|RSV:1|RBV:0|PRF:0|PSF:0|IB:0|SLM:0|BS:F|RH:0|TC:1|DP:-1|NIP:0|NID:0|SP:1|MN:0|SS:::|RF:00000000000000000000000000|XPR:|XPC:|LDR:|LDC:|BAR:|STC:|SA:0,0,0,0|SI:|IER:|IEC:|SR:|SC:|SX:"/>
  <p:tag name="PPSELECTEDAREA6" val="SC:2|SR:6-10|DL:1"/>
  <p:tag name="PPADDMETHOD6" val="AM:2|TM:0|TC:1|TR:31"/>
  <p:tag name="PPGRIDAREAS6" val="DH:3|DC:4|DA:5|PF:11|ST:1|FC:2|LC:176|OC:175|OR:6"/>
</p:tagLst>
</file>

<file path=ppt/tags/tag8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8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8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8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8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8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8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8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8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8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 name="PPOBJECTNAME" val="KAPEE_KT1"/>
  <p:tag name="PPDESC" val=""/>
  <p:tag name="PPACTIONTYPE1" val="Data"/>
  <p:tag name="PPDATASOURCE1" val="0"/>
  <p:tag name="PPDATATABLE1" val="0"/>
  <p:tag name="PPFILTERSTRING1" val="TBR:0|TBC:0|NDFR:0|NDFC:0|NDTR:0|NDTC:0|QT:0|BNR:1|STB:1|DA:1|DSC:1|SST:1|SSV:0|SBV:1|OSC:1|OBR:0|RSV:1|RBV:0|PRF:0|PSF:0|IB:0|SLM:0|BS:F|RH:0|TC:1|DP:-1|NIP:0|NID:0|SP:1|MN:0|SS:::|RF:00000000000000000000000000|XPR:|XPC:|LDR:|LDC:|BAR:|STC:|SA:0,0,0,0|SI:|IER:|IEC:|SR:|SC:|SX:"/>
  <p:tag name="PPSELECTEDAREA1" val="SC:2|SR:6-8|DL:3"/>
  <p:tag name="PPADDMETHOD1" val="AM:5|TM:0|TC:1|TR:1"/>
  <p:tag name="PPGRIDAREAS1" val="DH:3|DC:4|DA:5|PF:9|ST:1|FC:2|LC:176|OC:175|OR:4"/>
  <p:tag name="PPACTIONTYPE2" val="Data"/>
  <p:tag name="PPDATASOURCE2" val="0"/>
  <p:tag name="PPDATATABLE2" val="1"/>
  <p:tag name="PPFILTERSTRING2" val="TBR:0|TBC:0|NDFR:0|NDFC:0|NDTR:0|NDTC:0|QT:0|BNR:1|STB:1|DA:1|DSC:1|SST:1|SSV:0|SBV:1|OSC:1|OBR:0|RSV:1|RBV:0|PRF:0|PSF:0|IB:0|SLM:0|BS:F|RH:0|TC:1|DP:-1|NIP:0|NID:0|SP:1|MN:0|SS:::|RF:00000000000000000000000000|XPR:|XPC:|LDR:|LDC:|BAR:|STC:|SA:0,0,0,0|SI:|IER:|IEC:|SR:|SC:|SX:"/>
  <p:tag name="PPSELECTEDAREA2" val="SC:2|SR:6-10|DL:1"/>
  <p:tag name="PPADDMETHOD2" val="AM:2|TM:0|TC:1|TR:5"/>
  <p:tag name="PPGRIDAREAS2" val="DH:3|DC:4|DA:5|PF:11|ST:1|FC:2|LC:176|OC:175|OR:6"/>
  <p:tag name="PPACTIONTYPE3" val="Data"/>
  <p:tag name="PPDATASOURCE3" val="0"/>
  <p:tag name="PPDATATABLE3" val="2"/>
  <p:tag name="PPFILTERSTRING3" val="TBR:0|TBC:0|NDFR:0|NDFC:0|NDTR:0|NDTC:0|QT:0|BNR:1|STB:1|DA:1|DSC:1|SST:1|SSV:0|SBV:1|OSC:1|OBR:0|RSV:1|RBV:0|PRF:0|PSF:0|IB:0|SLM:0|BS:F|RH:0|TC:1|DP:-1|NIP:0|NID:0|SP:1|MN:0|SS:::|RF:00000000000000000000000000|XPR:|XPC:|LDR:|LDC:|BAR:|STC:|SA:0,0,0,0|SI:|IER:|IEC:|SR:|SC:|SX:"/>
  <p:tag name="PPSELECTEDAREA3" val="SC:2|SR:6-11|DL:1"/>
  <p:tag name="PPADDMETHOD3" val="AM:2|TM:0|TC:1|TR:10"/>
  <p:tag name="PPGRIDAREAS3" val="DH:3|DC:4|DA:5|PF:12|ST:1|FC:2|LC:176|OC:175|OR:7"/>
  <p:tag name="PPACTIONTYPE4" val="Data"/>
  <p:tag name="PPDATASOURCE4" val="0"/>
  <p:tag name="PPDATATABLE4" val="3"/>
  <p:tag name="PPFILTERSTRING4" val="TBR:0|TBC:0|NDFR:0|NDFC:0|NDTR:0|NDTC:0|QT:0|BNR:1|STB:1|DA:1|DSC:1|SST:1|SSV:0|SBV:1|OSC:1|OBR:0|RSV:1|RBV:0|PRF:0|PSF:0|IB:0|SLM:0|BS:F|RH:0|TC:1|DP:-1|NIP:0|NID:0|SP:1|MN:0|SS:::|RF:00000000000000000000000000|XPR:|XPC:|LDR:|LDC:|BAR:|STC:|SA:0,0,0,0|SI:|IER:|IEC:|SR:|SC:|SX:"/>
  <p:tag name="PPSELECTEDAREA4" val="SC:2|SR:6-15|DL:1"/>
  <p:tag name="PPADDMETHOD4" val="AM:2|TM:0|TC:1|TR:16"/>
  <p:tag name="PPGRIDAREAS4" val="DH:3|DC:4|DA:5|PF:16|ST:1|FC:2|LC:176|OC:175|OR:11"/>
  <p:tag name="PPACTIONTYPE5" val="Data"/>
  <p:tag name="PPDATASOURCE5" val="0"/>
  <p:tag name="PPDATATABLE5" val="9"/>
  <p:tag name="PPFILTERSTRING5" val="TBR:0|TBC:0|NDFR:0|NDFC:0|NDTR:0|NDTC:0|QT:0|BNR:1|STB:1|DA:1|DSC:1|SST:1|SSV:0|SBV:1|OSC:1|OBR:0|RSV:1|RBV:0|PRF:0|PSF:0|IB:0|SLM:0|BS:F|RH:0|TC:1|DP:-1|NIP:0|NID:0|SP:1|MN:0|SS:::|RF:00000000000000000000000000|XPR:|XPC:|LDR:|LDC:|BAR:|STC:|SA:0,0,0,0|SI:|IER:|IEC:|SR:|SC:|SX:"/>
  <p:tag name="PPSELECTEDAREA5" val="SC:2|SR:6-10|DL:1"/>
  <p:tag name="PPADDMETHOD5" val="AM:2|TM:0|TC:1|TR:26"/>
  <p:tag name="PPGRIDAREAS5" val="DH:3|DC:4|DA:5|PF:11|ST:1|FC:2|LC:176|OC:175|OR:6"/>
  <p:tag name="PPACTIONCOUNT" val="6"/>
  <p:tag name="PPACTIONTYPE6" val="Data"/>
  <p:tag name="PPDATASOURCE6" val="0"/>
  <p:tag name="PPDATATABLE6" val="15"/>
  <p:tag name="PPFILTERSTRING6" val="TBR:0|TBC:0|NDFR:0|NDFC:0|NDTR:0|NDTC:0|QT:0|BNR:1|STB:1|DA:1|DSC:1|SST:1|SSV:0|SBV:1|OSC:1|OBR:0|RSV:1|RBV:0|PRF:0|PSF:0|IB:0|SLM:0|BS:F|RH:0|TC:1|DP:-1|NIP:0|NID:0|SP:1|MN:0|SS:::|RF:00000000000000000000000000|XPR:|XPC:|LDR:|LDC:|BAR:|STC:|SA:0,0,0,0|SI:|IER:|IEC:|SR:|SC:|SX:"/>
  <p:tag name="PPSELECTEDAREA6" val="SC:2|SR:6-10|DL:1"/>
  <p:tag name="PPADDMETHOD6" val="AM:2|TM:0|TC:1|TR:31"/>
  <p:tag name="PPGRIDAREAS6" val="DH:3|DC:4|DA:5|PF:11|ST:1|FC:2|LC:176|OC:175|OR:6"/>
</p:tagLst>
</file>

<file path=ppt/tags/tag9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9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9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9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9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9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9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9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TableInformationFiller.TableInfoFillerSettings&quot;&gt;&lt;TextType&gt;TableDescription&lt;/TextType&gt;&lt;/FillerProperties&gt;&lt;Query xmlns:d2p1=&quot;http://www.forgetdata.com/ReportingSuite&quot;&gt;&lt;d2p1:ColumnCombinationSettings /&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 /&gt;&lt;/Query&gt;&lt;Version&gt;4.2.0.0&lt;/Version&gt;&lt;/ShapeLink&gt;"/>
</p:tagLst>
</file>

<file path=ppt/tags/tag9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9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heme/theme1.xml><?xml version="1.0" encoding="utf-8"?>
<a:theme xmlns:a="http://schemas.openxmlformats.org/drawingml/2006/main" name="Office-teema">
  <a:themeElements>
    <a:clrScheme name="Mukautettu 39">
      <a:dk1>
        <a:sysClr val="windowText" lastClr="000000"/>
      </a:dk1>
      <a:lt1>
        <a:sysClr val="window" lastClr="FFFFFF"/>
      </a:lt1>
      <a:dk2>
        <a:srgbClr val="44546A"/>
      </a:dk2>
      <a:lt2>
        <a:srgbClr val="FFFFFF"/>
      </a:lt2>
      <a:accent1>
        <a:srgbClr val="000000"/>
      </a:accent1>
      <a:accent2>
        <a:srgbClr val="E60F28"/>
      </a:accent2>
      <a:accent3>
        <a:srgbClr val="A5A5A5"/>
      </a:accent3>
      <a:accent4>
        <a:srgbClr val="FFC000"/>
      </a:accent4>
      <a:accent5>
        <a:srgbClr val="4472C4"/>
      </a:accent5>
      <a:accent6>
        <a:srgbClr val="70AD47"/>
      </a:accent6>
      <a:hlink>
        <a:srgbClr val="E60F28"/>
      </a:hlink>
      <a:folHlink>
        <a:srgbClr val="E60F28"/>
      </a:folHlink>
    </a:clrScheme>
    <a:fontScheme name="Mukautettu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ema">
  <a:themeElements>
    <a:clrScheme name="Mukautettu 39">
      <a:dk1>
        <a:sysClr val="windowText" lastClr="000000"/>
      </a:dk1>
      <a:lt1>
        <a:sysClr val="window" lastClr="FFFFFF"/>
      </a:lt1>
      <a:dk2>
        <a:srgbClr val="44546A"/>
      </a:dk2>
      <a:lt2>
        <a:srgbClr val="FFFFFF"/>
      </a:lt2>
      <a:accent1>
        <a:srgbClr val="000000"/>
      </a:accent1>
      <a:accent2>
        <a:srgbClr val="E60F28"/>
      </a:accent2>
      <a:accent3>
        <a:srgbClr val="A5A5A5"/>
      </a:accent3>
      <a:accent4>
        <a:srgbClr val="FFC000"/>
      </a:accent4>
      <a:accent5>
        <a:srgbClr val="4472C4"/>
      </a:accent5>
      <a:accent6>
        <a:srgbClr val="70AD47"/>
      </a:accent6>
      <a:hlink>
        <a:srgbClr val="E60F28"/>
      </a:hlink>
      <a:folHlink>
        <a:srgbClr val="E60F28"/>
      </a:folHlink>
    </a:clrScheme>
    <a:fontScheme name="Mukautettu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teema">
  <a:themeElements>
    <a:clrScheme name="Mukautettu 39">
      <a:dk1>
        <a:sysClr val="windowText" lastClr="000000"/>
      </a:dk1>
      <a:lt1>
        <a:sysClr val="window" lastClr="FFFFFF"/>
      </a:lt1>
      <a:dk2>
        <a:srgbClr val="44546A"/>
      </a:dk2>
      <a:lt2>
        <a:srgbClr val="FFFFFF"/>
      </a:lt2>
      <a:accent1>
        <a:srgbClr val="000000"/>
      </a:accent1>
      <a:accent2>
        <a:srgbClr val="E60F28"/>
      </a:accent2>
      <a:accent3>
        <a:srgbClr val="A5A5A5"/>
      </a:accent3>
      <a:accent4>
        <a:srgbClr val="FFC000"/>
      </a:accent4>
      <a:accent5>
        <a:srgbClr val="4472C4"/>
      </a:accent5>
      <a:accent6>
        <a:srgbClr val="70AD47"/>
      </a:accent6>
      <a:hlink>
        <a:srgbClr val="E60F28"/>
      </a:hlink>
      <a:folHlink>
        <a:srgbClr val="E60F28"/>
      </a:folHlink>
    </a:clrScheme>
    <a:fontScheme name="Mukautettu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teema">
  <a:themeElements>
    <a:clrScheme name="Mukautettu 39">
      <a:dk1>
        <a:sysClr val="windowText" lastClr="000000"/>
      </a:dk1>
      <a:lt1>
        <a:sysClr val="window" lastClr="FFFFFF"/>
      </a:lt1>
      <a:dk2>
        <a:srgbClr val="44546A"/>
      </a:dk2>
      <a:lt2>
        <a:srgbClr val="FFFFFF"/>
      </a:lt2>
      <a:accent1>
        <a:srgbClr val="000000"/>
      </a:accent1>
      <a:accent2>
        <a:srgbClr val="E60F28"/>
      </a:accent2>
      <a:accent3>
        <a:srgbClr val="A5A5A5"/>
      </a:accent3>
      <a:accent4>
        <a:srgbClr val="FFC000"/>
      </a:accent4>
      <a:accent5>
        <a:srgbClr val="4472C4"/>
      </a:accent5>
      <a:accent6>
        <a:srgbClr val="70AD47"/>
      </a:accent6>
      <a:hlink>
        <a:srgbClr val="E60F28"/>
      </a:hlink>
      <a:folHlink>
        <a:srgbClr val="E60F28"/>
      </a:folHlink>
    </a:clrScheme>
    <a:fontScheme name="Mukautettu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AE914BE6C8CFCB44BE39457AE389BD3A" ma:contentTypeVersion="4" ma:contentTypeDescription="Luo uusi asiakirja." ma:contentTypeScope="" ma:versionID="3e97a385e0f08e46217e1c530204bfd8">
  <xsd:schema xmlns:xsd="http://www.w3.org/2001/XMLSchema" xmlns:xs="http://www.w3.org/2001/XMLSchema" xmlns:p="http://schemas.microsoft.com/office/2006/metadata/properties" xmlns:ns2="7252a072-4d2d-4582-afe6-7dec4e61bf1c" xmlns:ns3="f942abba-8d41-4833-b597-6457ab623324" targetNamespace="http://schemas.microsoft.com/office/2006/metadata/properties" ma:root="true" ma:fieldsID="2750183593215781339e5a2124a44001" ns2:_="" ns3:_="">
    <xsd:import namespace="7252a072-4d2d-4582-afe6-7dec4e61bf1c"/>
    <xsd:import namespace="f942abba-8d41-4833-b597-6457ab62332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52a072-4d2d-4582-afe6-7dec4e61bf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42abba-8d41-4833-b597-6457ab623324"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942abba-8d41-4833-b597-6457ab623324">
      <UserInfo>
        <DisplayName>Tukimushanketyöryhmä - Jäsenet</DisplayName>
        <AccountId>7</AccountId>
        <AccountType/>
      </UserInfo>
    </SharedWithUsers>
  </documentManagement>
</p:properties>
</file>

<file path=customXml/itemProps1.xml><?xml version="1.0" encoding="utf-8"?>
<ds:datastoreItem xmlns:ds="http://schemas.openxmlformats.org/officeDocument/2006/customXml" ds:itemID="{855023CB-FCF5-4E35-AF95-4B80D22E5D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52a072-4d2d-4582-afe6-7dec4e61bf1c"/>
    <ds:schemaRef ds:uri="f942abba-8d41-4833-b597-6457ab6233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25731B-5DC6-48D3-817D-B1B470738A80}">
  <ds:schemaRefs>
    <ds:schemaRef ds:uri="http://schemas.microsoft.com/sharepoint/v3/contenttype/forms"/>
  </ds:schemaRefs>
</ds:datastoreItem>
</file>

<file path=customXml/itemProps3.xml><?xml version="1.0" encoding="utf-8"?>
<ds:datastoreItem xmlns:ds="http://schemas.openxmlformats.org/officeDocument/2006/customXml" ds:itemID="{12A454B9-93B0-4DFE-AEFF-FDBBF71D016F}">
  <ds:schemaRefs>
    <ds:schemaRef ds:uri="http://schemas.openxmlformats.org/package/2006/metadata/core-properties"/>
    <ds:schemaRef ds:uri="http://schemas.microsoft.com/office/2006/documentManagement/types"/>
    <ds:schemaRef ds:uri="7252a072-4d2d-4582-afe6-7dec4e61bf1c"/>
    <ds:schemaRef ds:uri="http://purl.org/dc/dcmitype/"/>
    <ds:schemaRef ds:uri="f942abba-8d41-4833-b597-6457ab623324"/>
    <ds:schemaRef ds:uri="http://schemas.microsoft.com/office/2006/metadata/properties"/>
    <ds:schemaRef ds:uri="http://purl.org/dc/terms/"/>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11047</TotalTime>
  <Words>2315</Words>
  <Application>Microsoft Office PowerPoint</Application>
  <PresentationFormat>Laajakuva</PresentationFormat>
  <Paragraphs>454</Paragraphs>
  <Slides>60</Slides>
  <Notes>2</Notes>
  <HiddenSlides>0</HiddenSlides>
  <MMClips>0</MMClips>
  <ScaleCrop>false</ScaleCrop>
  <HeadingPairs>
    <vt:vector size="8" baseType="variant">
      <vt:variant>
        <vt:lpstr>Käytetyt fontit</vt:lpstr>
      </vt:variant>
      <vt:variant>
        <vt:i4>5</vt:i4>
      </vt:variant>
      <vt:variant>
        <vt:lpstr>Teema</vt:lpstr>
      </vt:variant>
      <vt:variant>
        <vt:i4>4</vt:i4>
      </vt:variant>
      <vt:variant>
        <vt:lpstr>Upotetut OLE-palvelimet</vt:lpstr>
      </vt:variant>
      <vt:variant>
        <vt:i4>1</vt:i4>
      </vt:variant>
      <vt:variant>
        <vt:lpstr>Dian otsikot</vt:lpstr>
      </vt:variant>
      <vt:variant>
        <vt:i4>60</vt:i4>
      </vt:variant>
    </vt:vector>
  </HeadingPairs>
  <TitlesOfParts>
    <vt:vector size="70" baseType="lpstr">
      <vt:lpstr>Arial</vt:lpstr>
      <vt:lpstr>Calibri</vt:lpstr>
      <vt:lpstr>Calibri Light</vt:lpstr>
      <vt:lpstr>Times New Roman</vt:lpstr>
      <vt:lpstr>Wingdings</vt:lpstr>
      <vt:lpstr>Office-teema</vt:lpstr>
      <vt:lpstr>1_Office-teema</vt:lpstr>
      <vt:lpstr>2_Office-teema</vt:lpstr>
      <vt:lpstr>3_Office-teema</vt:lpstr>
      <vt:lpstr>Worksheet</vt:lpstr>
      <vt:lpstr> ERIKOISKAUPPATUTKIMUS -  OSTAMINEN, ARVOT&amp;ASENTEET, EDUNVALVONTA</vt:lpstr>
      <vt:lpstr>Tutkimuksen toteutus</vt:lpstr>
      <vt:lpstr>Yhteenveto</vt:lpstr>
      <vt:lpstr>Yhteenveto</vt:lpstr>
      <vt:lpstr>Vastaajarakenne</vt:lpstr>
      <vt:lpstr>Vastaajajoukon rakenne (painotettu) 1(2)</vt:lpstr>
      <vt:lpstr>Vastaajajoukon rakenne (painotettu) 2(2)</vt:lpstr>
      <vt:lpstr>Onko edes joskus ostanut itselleen/talouteen…</vt:lpstr>
      <vt:lpstr>NÄKEMISEEN LIITTYVÄT TUOTTEET JA PALVELUT</vt:lpstr>
      <vt:lpstr>Kuinka usein ostaa itselleen näkemiseen liittyviä tuotteita ja palveluita?</vt:lpstr>
      <vt:lpstr>Mitä näkemiseen liittyviä tuotteita ja palveluja on ostanut  viimeisen 12 kuukauden aikana?</vt:lpstr>
      <vt:lpstr>Mitä näkemiseen liittyviä tuotteita ja palveluja on ostanut  viimeisen 12 kuukauden aikana?</vt:lpstr>
      <vt:lpstr>Mitä näkemiseen liittyviä tuotteita ja palveluja on ostanut  viimeisen 12 kuukauden aikana?</vt:lpstr>
      <vt:lpstr>Mistä ensisijaisesti ostaa näkemiseen liittyviä tuotteita ja palveluja?</vt:lpstr>
      <vt:lpstr>Mistä ensisijaisesti ostaa näkemiseen liittyviä tuotteita ja palveluja?</vt:lpstr>
      <vt:lpstr>Mistä ensisijaisesti ostaa näkemiseen liittyviä tuotteita ja palveluja?</vt:lpstr>
      <vt:lpstr>Miten tekee ostopäätöksen, kun on kaupassa ostamassa  näkemiseen liittyviä tuotteita ja palveluja?</vt:lpstr>
      <vt:lpstr>Miten tekee ostopäätöksen, kun on kaupassa ostamassa  näkemiseen liittyviä tuotteita ja palveluja?</vt:lpstr>
      <vt:lpstr>Miten tekee ostopäätöksen, kun on kaupassa ostamassa  näkemiseen liittyviä tuotteita ja palveluja?</vt:lpstr>
      <vt:lpstr>Mistä seuraavista lähteistä hakee yleensä tietoa, kun suunnittelee näkemiseen liittyvien tuotteiden ja palvelujen ostamista?</vt:lpstr>
      <vt:lpstr>Mistä seuraavista lähteistä hakee yleensä tietoa, kun suunnittelee näkemiseen liittyvien tuotteiden ja palvelujen ostamista?</vt:lpstr>
      <vt:lpstr>Mistä seuraavista lähteistä hakee yleensä tietoa, kun suunnittelee näkemiseen liittyvien tuotteiden ja palvelujen ostamista?</vt:lpstr>
      <vt:lpstr>Mitkä seuraavista tekijöistä kokee tärkeäksi, kun tekee  ostopäätöstä näkemiseen liittyvistä tuotteista ja palveluista? </vt:lpstr>
      <vt:lpstr>Mitkä seuraavista tekijöistä kokee tärkeäksi, kun tekee  ostopäätöstä näkemiseen liittyvistä tuotteista ja palveluista? </vt:lpstr>
      <vt:lpstr>Mitkä seuraavista tekijöistä kokee tärkeäksi, kun tekee  ostopäätöstä näkemiseen liittyvistä tuotteista ja palveluista? </vt:lpstr>
      <vt:lpstr>Mikä seuraavista tekijöistä on kaikkein tärkein ostopäätöstä tehdessäsi? Näkemiseen liittyvät tuotteet ja palvelut</vt:lpstr>
      <vt:lpstr>Mikä seuraavista tekijöistä on kaikkein tärkein ostopäätöstä tehdessäsi? Näkemiseen liittyvät tuotteet ja palvelut</vt:lpstr>
      <vt:lpstr>Mikä seuraavista tekijöistä on kaikkein tärkein ostopäätöstä tehdessäsi? Näkemiseen liittyvät tuotteet ja palvelut</vt:lpstr>
      <vt:lpstr>Kuinka paljon on käyttänyt rahaa viimeisten 12 kuukauden  aikana näkemiseen liittyvien tuotteiden ja palvelujen ostoon?</vt:lpstr>
      <vt:lpstr>Kuinka paljon on käyttänyt rahaa viimeisten 12 kuukauden  aikana näkemiseen liittyvien tuotteiden ja palvelujen ostoon?</vt:lpstr>
      <vt:lpstr>Miten arvioi rahan käytän näkemiseen liittyvien tuotteiden  ja palvelujen osalta muuttuvan seuraavan 12 kuukauden aikana?</vt:lpstr>
      <vt:lpstr>Miten arvioi rahan käytän näkemiseen liittyvien tuotteiden  ja palvelujen osalta muuttuvan seuraavan 12 kuukauden aikana?</vt:lpstr>
      <vt:lpstr>KÄYTTÖTAVARATUOTTEET - ARVOT&amp;ASENTEET SEKÄ EDUNVALVONTAAN LIITTYVÄT KYSYMYKSET</vt:lpstr>
      <vt:lpstr>Mielipiteet väittämistä liittyen käyttötavaratuotteiden  ostamiseen 1(2)</vt:lpstr>
      <vt:lpstr>Mielipiteet väittämistä liittyen käyttötavaratuotteiden  ostamiseen 2(2)</vt:lpstr>
      <vt:lpstr>Mielipiteet väittämistä liittyen käyttötavaratuotteiden  ostamiseen 1(2)</vt:lpstr>
      <vt:lpstr>Mielipiteet väittämistä liittyen käyttötavaratuotteiden  ostamiseen 2(2)</vt:lpstr>
      <vt:lpstr>Kun miettii eri kauppakeskusten aukioloaikoja Suomessa,  niin ovatko aukioloajat omasta mielestä riittävät?</vt:lpstr>
      <vt:lpstr>Käykö yleensä mielellään kaupunkien keskustassa asioimassa  (esim. syömässä ravintolassa, asioimassa kaupoissa, katsomassa  elokuvia, vierailemassa museossa jne.)?</vt:lpstr>
      <vt:lpstr>Kuvitellaan, että hinnat nousisivat lyhyen aikavälin sisällä siten, että ennen 500 euron ostoista pitäisi nyt maksaa 550 euroa. Mitä asioita tai palveluja jättäisi ostamatta tai ostaisi vähemmän, jos käytössä olisi vain 500 euroa?</vt:lpstr>
      <vt:lpstr>Kuvitellaan, että hinnat nousisivat lyhyen aikavälin sisällä siten, että ennen 500 euron ostoista pitäisi nyt maksaa 550 euroa. Mitä asioita tai palveluja jättäisi ostamatta tai ostaisi vähemmän, jos käytössä olisi vain 500 euroa? 1(2)</vt:lpstr>
      <vt:lpstr>Kuvitellaan, että hinnat nousisivat lyhyen aikavälin sisällä siten, että ennen 500 euron ostoista pitäisi nyt maksaa 550 euroa. Mitä asioita tai palveluja jättäisi ostamatta tai ostaisi vähemmän, jos käytössä olisi vain 500 euroa? 2(2)</vt:lpstr>
      <vt:lpstr>Mielipiteet väittämistä liittyen käyttötavaratuotteiden  ostamiseen yleensä</vt:lpstr>
      <vt:lpstr>Mielipiteet väittämistä liittyen käyttötavaratuotteiden  ostamiseen yleensä</vt:lpstr>
      <vt:lpstr>YHTEENVETOKUVAT TUOTERYHMISTÄ</vt:lpstr>
      <vt:lpstr>Ostouseus tuoteryhmittäin</vt:lpstr>
      <vt:lpstr>Ensisijainen ostopaikka tuoteryhmittäin - TOP 5</vt:lpstr>
      <vt:lpstr>Ostopäätösmotiivit - TOP 5</vt:lpstr>
      <vt:lpstr>Tiedonlähteet, kun suunnittelee ostoksia - TOP 5</vt:lpstr>
      <vt:lpstr>Mikä kaikkein tärkein tekijä ostopäätöstä tehdessä? - TOP 5</vt:lpstr>
      <vt:lpstr>Kuinka paljon on käyttänyt rahaa viimeisten 12 kuukauden aikana tuotteiden ostoon?</vt:lpstr>
      <vt:lpstr>Miten arvioi rahan käytön tuotteiden osalta muuttuvan seuraavan 12 kuukauden aikana?</vt:lpstr>
      <vt:lpstr>OSTAJAPROFIILIT – HEAVY-OSTAJAT</vt:lpstr>
      <vt:lpstr>Ostajaprofiilit</vt:lpstr>
      <vt:lpstr>Ostajaprofiilit</vt:lpstr>
      <vt:lpstr>Ostajaprofiilit</vt:lpstr>
      <vt:lpstr>Ostajaprofiilit</vt:lpstr>
      <vt:lpstr>Liitteet</vt:lpstr>
      <vt:lpstr>Laadunvarmistus Taloustutkimuksessa </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Marissa Kopola</dc:creator>
  <cp:lastModifiedBy>Taija Lintumäki</cp:lastModifiedBy>
  <cp:revision>415</cp:revision>
  <cp:lastPrinted>2018-11-06T11:39:22Z</cp:lastPrinted>
  <dcterms:created xsi:type="dcterms:W3CDTF">2018-10-29T08:58:18Z</dcterms:created>
  <dcterms:modified xsi:type="dcterms:W3CDTF">2022-10-07T10:24:51Z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0x010100AE914BE6C8CFCB44BE39457AE389BD3A</vt:lpwstr>
  </property>
</Properties>
</file>